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4"/>
    <p:sldMasterId id="2147483690" r:id="rId5"/>
  </p:sldMasterIdLst>
  <p:notesMasterIdLst>
    <p:notesMasterId r:id="rId91"/>
  </p:notesMasterIdLst>
  <p:sldIdLst>
    <p:sldId id="307" r:id="rId6"/>
    <p:sldId id="308" r:id="rId7"/>
    <p:sldId id="309" r:id="rId8"/>
    <p:sldId id="311" r:id="rId9"/>
    <p:sldId id="312" r:id="rId10"/>
    <p:sldId id="313" r:id="rId11"/>
    <p:sldId id="349" r:id="rId12"/>
    <p:sldId id="304" r:id="rId13"/>
    <p:sldId id="305" r:id="rId14"/>
    <p:sldId id="306"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350" r:id="rId31"/>
    <p:sldId id="286" r:id="rId32"/>
    <p:sldId id="287" r:id="rId33"/>
    <p:sldId id="288" r:id="rId34"/>
    <p:sldId id="351" r:id="rId35"/>
    <p:sldId id="353" r:id="rId36"/>
    <p:sldId id="354" r:id="rId37"/>
    <p:sldId id="292" r:id="rId38"/>
    <p:sldId id="293" r:id="rId39"/>
    <p:sldId id="294"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295" r:id="rId74"/>
    <p:sldId id="296" r:id="rId75"/>
    <p:sldId id="297" r:id="rId76"/>
    <p:sldId id="298" r:id="rId77"/>
    <p:sldId id="299" r:id="rId78"/>
    <p:sldId id="300" r:id="rId79"/>
    <p:sldId id="301" r:id="rId80"/>
    <p:sldId id="302" r:id="rId81"/>
    <p:sldId id="303" r:id="rId82"/>
    <p:sldId id="263" r:id="rId83"/>
    <p:sldId id="264" r:id="rId84"/>
    <p:sldId id="352" r:id="rId85"/>
    <p:sldId id="265" r:id="rId86"/>
    <p:sldId id="266" r:id="rId87"/>
    <p:sldId id="267" r:id="rId88"/>
    <p:sldId id="268" r:id="rId89"/>
    <p:sldId id="269" r:id="rId9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68082D35-7BB3-4EC9-9EFA-352FB5389266}" type="datetimeFigureOut">
              <a:rPr lang="en-US" smtClean="0"/>
              <a:pPr/>
              <a:t>10/19/2022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ABD37479-9678-44AD-9F5C-8AB67C26F5BF}" type="slidenum">
              <a:rPr lang="en-US" smtClean="0"/>
              <a:pPr/>
              <a:t>‹#›</a:t>
            </a:fld>
            <a:endParaRPr lang="en-US"/>
          </a:p>
        </p:txBody>
      </p:sp>
    </p:spTree>
    <p:extLst>
      <p:ext uri="{BB962C8B-B14F-4D97-AF65-F5344CB8AC3E}">
        <p14:creationId xmlns:p14="http://schemas.microsoft.com/office/powerpoint/2010/main" val="3860036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85D852-8559-42C1-93CD-46E74FF61E47}" type="slidenum">
              <a:rPr lang="en-IN" smtClean="0">
                <a:solidFill>
                  <a:prstClr val="black"/>
                </a:solidFill>
              </a:rPr>
              <a:pPr/>
              <a:t>4</a:t>
            </a:fld>
            <a:endParaRPr lang="en-IN">
              <a:solidFill>
                <a:prstClr val="black"/>
              </a:solidFill>
            </a:endParaRPr>
          </a:p>
        </p:txBody>
      </p:sp>
    </p:spTree>
    <p:extLst>
      <p:ext uri="{BB962C8B-B14F-4D97-AF65-F5344CB8AC3E}">
        <p14:creationId xmlns:p14="http://schemas.microsoft.com/office/powerpoint/2010/main" val="399430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10/19/2022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extLst>
      <p:ext uri="{BB962C8B-B14F-4D97-AF65-F5344CB8AC3E}">
        <p14:creationId xmlns:p14="http://schemas.microsoft.com/office/powerpoint/2010/main" val="166645049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9707796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54094326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6A2CF2B8-5DBB-4DB6-BB1E-DB8CBC364502}" type="datetimeFigureOut">
              <a:rPr lang="en-IN" smtClean="0"/>
              <a:pPr/>
              <a:t>19-10-2022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6954200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23" name="Title 22"/>
          <p:cNvSpPr>
            <a:spLocks noGrp="1"/>
          </p:cNvSpPr>
          <p:nvPr>
            <p:ph type="title"/>
          </p:nvPr>
        </p:nvSpPr>
        <p:spPr/>
        <p:txBody>
          <a:bodyPr rtlCol="0" anchor="b" anchorCtr="0"/>
          <a:lstStyle/>
          <a:p>
            <a:r>
              <a:rPr kumimoji="0" lang="en-US"/>
              <a:t>Click to edit Master title style</a:t>
            </a:r>
          </a:p>
        </p:txBody>
      </p:sp>
    </p:spTree>
    <p:extLst>
      <p:ext uri="{BB962C8B-B14F-4D97-AF65-F5344CB8AC3E}">
        <p14:creationId xmlns:p14="http://schemas.microsoft.com/office/powerpoint/2010/main" val="282662847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Tree>
    <p:extLst>
      <p:ext uri="{BB962C8B-B14F-4D97-AF65-F5344CB8AC3E}">
        <p14:creationId xmlns:p14="http://schemas.microsoft.com/office/powerpoint/2010/main" val="1106454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 name="Date Placeholder 1"/>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4BAFFA9-B5EF-4C43-A9AC-62BF4303F08B}" type="slidenum">
              <a:rPr lang="en-IN" smtClean="0"/>
              <a:pPr/>
              <a:t>‹#›</a:t>
            </a:fld>
            <a:endParaRPr lang="en-IN"/>
          </a:p>
        </p:txBody>
      </p:sp>
    </p:spTree>
    <p:extLst>
      <p:ext uri="{BB962C8B-B14F-4D97-AF65-F5344CB8AC3E}">
        <p14:creationId xmlns:p14="http://schemas.microsoft.com/office/powerpoint/2010/main" val="4251151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extLst>
      <p:ext uri="{BB962C8B-B14F-4D97-AF65-F5344CB8AC3E}">
        <p14:creationId xmlns:p14="http://schemas.microsoft.com/office/powerpoint/2010/main" val="307627387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a:xfrm>
            <a:off x="5788152" y="6404984"/>
            <a:ext cx="3044952" cy="365760"/>
          </a:xfrm>
        </p:spPr>
        <p:txBody>
          <a:bodyPr/>
          <a:lstStyle/>
          <a:p>
            <a:fld id="{6A2CF2B8-5DBB-4DB6-BB1E-DB8CBC364502}" type="datetimeFigureOut">
              <a:rPr lang="en-IN" smtClean="0"/>
              <a:pPr/>
              <a:t>19-10-2022</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extLst>
      <p:ext uri="{BB962C8B-B14F-4D97-AF65-F5344CB8AC3E}">
        <p14:creationId xmlns:p14="http://schemas.microsoft.com/office/powerpoint/2010/main" val="2214936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Tree>
    <p:extLst>
      <p:ext uri="{BB962C8B-B14F-4D97-AF65-F5344CB8AC3E}">
        <p14:creationId xmlns:p14="http://schemas.microsoft.com/office/powerpoint/2010/main" val="26208220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6915912" y="3009901"/>
            <a:ext cx="457200" cy="441325"/>
          </a:xfrm>
        </p:spPr>
        <p:txBody>
          <a:body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CF2B8-5DBB-4DB6-BB1E-DB8CBC364502}" type="datetimeFigureOut">
              <a:rPr lang="en-IN" smtClean="0"/>
              <a:pPr/>
              <a:t>19-10-2022</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extLst>
      <p:ext uri="{BB962C8B-B14F-4D97-AF65-F5344CB8AC3E}">
        <p14:creationId xmlns:p14="http://schemas.microsoft.com/office/powerpoint/2010/main" val="330751173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10/19/2022</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10/19/2022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10/19/2022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A2CF2B8-5DBB-4DB6-BB1E-DB8CBC364502}" type="datetimeFigureOut">
              <a:rPr lang="en-IN" smtClean="0"/>
              <a:pPr/>
              <a:t>19-10-2022</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4BAFFA9-B5EF-4C43-A9AC-62BF4303F08B}" type="slidenum">
              <a:rPr lang="en-IN" smtClean="0">
                <a:solidFill>
                  <a:srgbClr val="8CADAE">
                    <a:shade val="75000"/>
                  </a:srgbClr>
                </a:solidFill>
              </a:rPr>
              <a:pPr/>
              <a:t>‹#›</a:t>
            </a:fld>
            <a:endParaRPr lang="en-IN">
              <a:solidFill>
                <a:srgbClr val="8CADAE">
                  <a:shade val="75000"/>
                </a:srgb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extLst>
      <p:ext uri="{BB962C8B-B14F-4D97-AF65-F5344CB8AC3E}">
        <p14:creationId xmlns:p14="http://schemas.microsoft.com/office/powerpoint/2010/main" val="102219089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figure/Example-of-a-bitcoin-block-data-from-blockexplorercom_fig2_281773799"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math-pow-function-in-golang-with-examples/#:~:text=Pow()%20Function%20in%20Golang%20With%20Examples,-View%20Discussion&amp;text=Go%20language%20provides%20inbuilt%20support,provided%20by%20the%20math%20package" TargetMode="External"/><Relationship Id="rId2" Type="http://schemas.openxmlformats.org/officeDocument/2006/relationships/hyperlink" Target="https://go.dev/"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to/nheindev/build-the-hello-world-of-blockchain-in-go-bli" TargetMode="External"/><Relationship Id="rId2" Type="http://schemas.openxmlformats.org/officeDocument/2006/relationships/hyperlink" Target="https://go.dev/" TargetMode="External"/><Relationship Id="rId1" Type="http://schemas.openxmlformats.org/officeDocument/2006/relationships/slideLayout" Target="../slideLayouts/slideLayout2.xml"/><Relationship Id="rId4" Type="http://schemas.openxmlformats.org/officeDocument/2006/relationships/hyperlink" Target="https://github.com/tensor-programming/golang-blockchain/blob/master/main.g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healthit.gov/sites" TargetMode="External"/><Relationship Id="rId7" Type="http://schemas.openxmlformats.org/officeDocument/2006/relationships/image" Target="../media/image61.png"/><Relationship Id="rId2" Type="http://schemas.openxmlformats.org/officeDocument/2006/relationships/hyperlink" Target="http://blog.appliedinformaticsinc.com/blockchain-transparency-integrity-and-clarity-to-the-healthcare-system/" TargetMode="External"/><Relationship Id="rId1" Type="http://schemas.openxmlformats.org/officeDocument/2006/relationships/slideLayout" Target="../slideLayouts/slideLayout7.xml"/><Relationship Id="rId6" Type="http://schemas.openxmlformats.org/officeDocument/2006/relationships/hyperlink" Target="http://www.deollite.com/" TargetMode="External"/><Relationship Id="rId5" Type="http://schemas.openxmlformats.org/officeDocument/2006/relationships/hyperlink" Target="http://www.ibm.com/" TargetMode="External"/><Relationship Id="rId4" Type="http://schemas.openxmlformats.org/officeDocument/2006/relationships/hyperlink" Target="http://www.niti.gov.i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ools4noobs.com/online_tools/hash/" TargetMode="External"/><Relationship Id="rId2" Type="http://schemas.openxmlformats.org/officeDocument/2006/relationships/hyperlink" Target="https://www.youtube.com/watch?v=SSo_EIwHSd4&amp;ab_channel=SimplyExplained"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52936"/>
            <a:ext cx="7772400" cy="1872208"/>
          </a:xfrm>
        </p:spPr>
        <p:txBody>
          <a:bodyPr>
            <a:normAutofit fontScale="90000"/>
          </a:bodyPr>
          <a:lstStyle/>
          <a:p>
            <a:br>
              <a:rPr lang="en-US" dirty="0"/>
            </a:br>
            <a:br>
              <a:rPr lang="en-US" dirty="0"/>
            </a:br>
            <a:r>
              <a:rPr lang="en-US" b="1" dirty="0"/>
              <a:t>Block Chain</a:t>
            </a:r>
            <a:br>
              <a:rPr lang="en-US" dirty="0"/>
            </a:br>
            <a:br>
              <a:rPr lang="en-US" dirty="0"/>
            </a:br>
            <a:br>
              <a:rPr lang="en-US" dirty="0">
                <a:solidFill>
                  <a:srgbClr val="0070C0"/>
                </a:solidFill>
              </a:rPr>
            </a:br>
            <a:r>
              <a:rPr lang="en-US" dirty="0">
                <a:solidFill>
                  <a:srgbClr val="0070C0"/>
                </a:solidFill>
              </a:rPr>
              <a:t>--Om Prakash Lalchandani</a:t>
            </a:r>
            <a:br>
              <a:rPr lang="en-US" dirty="0">
                <a:solidFill>
                  <a:srgbClr val="0070C0"/>
                </a:solidFill>
              </a:rPr>
            </a:br>
            <a:r>
              <a:rPr lang="en-US" sz="3600" dirty="0" err="1">
                <a:solidFill>
                  <a:srgbClr val="0070C0"/>
                </a:solidFill>
              </a:rPr>
              <a:t>B.Tech</a:t>
            </a:r>
            <a:r>
              <a:rPr lang="en-US" sz="3600" dirty="0">
                <a:solidFill>
                  <a:srgbClr val="0070C0"/>
                </a:solidFill>
              </a:rPr>
              <a:t> (CS),PMP,LLM,MBA(IT)</a:t>
            </a:r>
            <a:br>
              <a:rPr lang="en-US" sz="3600" dirty="0">
                <a:solidFill>
                  <a:srgbClr val="0070C0"/>
                </a:solidFill>
              </a:rPr>
            </a:br>
            <a:endParaRPr lang="en-IN" dirty="0"/>
          </a:p>
        </p:txBody>
      </p:sp>
    </p:spTree>
    <p:extLst>
      <p:ext uri="{BB962C8B-B14F-4D97-AF65-F5344CB8AC3E}">
        <p14:creationId xmlns:p14="http://schemas.microsoft.com/office/powerpoint/2010/main" val="1690423087"/>
      </p:ext>
    </p:extLst>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71" y="457200"/>
            <a:ext cx="8610600" cy="1120820"/>
          </a:xfrm>
          <a:prstGeom prst="rect">
            <a:avLst/>
          </a:prstGeom>
        </p:spPr>
        <p:txBody>
          <a:bodyPr vert="horz" wrap="square" lIns="0" tIns="12700" rIns="0" bIns="0" rtlCol="0">
            <a:spAutoFit/>
          </a:bodyPr>
          <a:lstStyle/>
          <a:p>
            <a:pPr marL="12700">
              <a:lnSpc>
                <a:spcPct val="100000"/>
              </a:lnSpc>
              <a:spcBef>
                <a:spcPts val="100"/>
              </a:spcBef>
            </a:pPr>
            <a:r>
              <a:rPr sz="1800" dirty="0"/>
              <a:t>The </a:t>
            </a:r>
            <a:r>
              <a:rPr sz="1800" spc="-5" dirty="0"/>
              <a:t>inside </a:t>
            </a:r>
            <a:r>
              <a:rPr sz="1800" dirty="0"/>
              <a:t>of a</a:t>
            </a:r>
            <a:r>
              <a:rPr sz="1800" spc="-85" dirty="0"/>
              <a:t> </a:t>
            </a:r>
            <a:r>
              <a:rPr sz="1800" dirty="0"/>
              <a:t>Block</a:t>
            </a:r>
            <a:br>
              <a:rPr lang="en-US" sz="1800" dirty="0"/>
            </a:br>
            <a:r>
              <a:rPr lang="en-US" sz="1800" dirty="0">
                <a:hlinkClick r:id="rId2"/>
              </a:rPr>
              <a:t>https://www.researchgate.net/figure/Example-of-a-bitcoin-block-data-from-blockexplorercom_fig2_281773799</a:t>
            </a:r>
            <a:r>
              <a:rPr lang="en-US" sz="1800" dirty="0"/>
              <a:t> </a:t>
            </a:r>
            <a:br>
              <a:rPr lang="en-US" sz="1800" dirty="0"/>
            </a:br>
            <a:r>
              <a:rPr lang="en-US" sz="1800" dirty="0"/>
              <a:t>https://developer.bitcoin.org/reference/block_chain.html</a:t>
            </a:r>
            <a:endParaRPr sz="1800" dirty="0"/>
          </a:p>
        </p:txBody>
      </p:sp>
      <p:sp>
        <p:nvSpPr>
          <p:cNvPr id="3" name="object 3"/>
          <p:cNvSpPr/>
          <p:nvPr/>
        </p:nvSpPr>
        <p:spPr>
          <a:xfrm>
            <a:off x="1295400" y="1733552"/>
            <a:ext cx="6114730" cy="405729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64811" y="1"/>
            <a:ext cx="3579971" cy="6867525"/>
            <a:chOff x="7419747" y="0"/>
            <a:chExt cx="4773295" cy="6867525"/>
          </a:xfrm>
        </p:grpSpPr>
        <p:sp>
          <p:nvSpPr>
            <p:cNvPr id="3" name="object 3"/>
            <p:cNvSpPr/>
            <p:nvPr/>
          </p:nvSpPr>
          <p:spPr>
            <a:xfrm>
              <a:off x="9371330" y="20320"/>
              <a:ext cx="1216025" cy="6837680"/>
            </a:xfrm>
            <a:custGeom>
              <a:avLst/>
              <a:gdLst/>
              <a:ahLst/>
              <a:cxnLst/>
              <a:rect l="l" t="t" r="r" b="b"/>
              <a:pathLst>
                <a:path w="1216025" h="6837680">
                  <a:moveTo>
                    <a:pt x="0" y="0"/>
                  </a:moveTo>
                  <a:lnTo>
                    <a:pt x="1215587" y="6837680"/>
                  </a:lnTo>
                </a:path>
              </a:pathLst>
            </a:custGeom>
            <a:ln w="9344">
              <a:solidFill>
                <a:srgbClr val="000000"/>
              </a:solidFill>
            </a:ln>
          </p:spPr>
          <p:txBody>
            <a:bodyPr wrap="square" lIns="0" tIns="0" rIns="0" bIns="0" rtlCol="0"/>
            <a:lstStyle/>
            <a:p>
              <a:endParaRPr/>
            </a:p>
          </p:txBody>
        </p:sp>
        <p:sp>
          <p:nvSpPr>
            <p:cNvPr id="4" name="object 4"/>
            <p:cNvSpPr/>
            <p:nvPr/>
          </p:nvSpPr>
          <p:spPr>
            <a:xfrm>
              <a:off x="9371330" y="0"/>
              <a:ext cx="1219200" cy="6858000"/>
            </a:xfrm>
            <a:custGeom>
              <a:avLst/>
              <a:gdLst/>
              <a:ahLst/>
              <a:cxnLst/>
              <a:rect l="l" t="t" r="r" b="b"/>
              <a:pathLst>
                <a:path w="1219200" h="6858000">
                  <a:moveTo>
                    <a:pt x="0" y="0"/>
                  </a:moveTo>
                  <a:lnTo>
                    <a:pt x="1219200" y="6858000"/>
                  </a:lnTo>
                </a:path>
              </a:pathLst>
            </a:custGeom>
            <a:ln w="9344">
              <a:solidFill>
                <a:srgbClr val="BEBEBE"/>
              </a:solidFill>
            </a:ln>
          </p:spPr>
          <p:txBody>
            <a:bodyPr wrap="square" lIns="0" tIns="0" rIns="0" bIns="0" rtlCol="0"/>
            <a:lstStyle/>
            <a:p>
              <a:endParaRPr/>
            </a:p>
          </p:txBody>
        </p:sp>
        <p:sp>
          <p:nvSpPr>
            <p:cNvPr id="5" name="object 5"/>
            <p:cNvSpPr/>
            <p:nvPr/>
          </p:nvSpPr>
          <p:spPr>
            <a:xfrm>
              <a:off x="7454896" y="3702049"/>
              <a:ext cx="4733290" cy="3155950"/>
            </a:xfrm>
            <a:custGeom>
              <a:avLst/>
              <a:gdLst/>
              <a:ahLst/>
              <a:cxnLst/>
              <a:rect l="l" t="t" r="r" b="b"/>
              <a:pathLst>
                <a:path w="4733290" h="3155950">
                  <a:moveTo>
                    <a:pt x="4733294" y="0"/>
                  </a:moveTo>
                  <a:lnTo>
                    <a:pt x="0" y="3155950"/>
                  </a:lnTo>
                </a:path>
              </a:pathLst>
            </a:custGeom>
            <a:ln w="9344">
              <a:solidFill>
                <a:srgbClr val="000000"/>
              </a:solidFill>
            </a:ln>
          </p:spPr>
          <p:txBody>
            <a:bodyPr wrap="square" lIns="0" tIns="0" rIns="0" bIns="0" rtlCol="0"/>
            <a:lstStyle/>
            <a:p>
              <a:endParaRPr/>
            </a:p>
          </p:txBody>
        </p:sp>
        <p:sp>
          <p:nvSpPr>
            <p:cNvPr id="6" name="object 6"/>
            <p:cNvSpPr/>
            <p:nvPr/>
          </p:nvSpPr>
          <p:spPr>
            <a:xfrm>
              <a:off x="7424420" y="3681730"/>
              <a:ext cx="4763770" cy="3176270"/>
            </a:xfrm>
            <a:custGeom>
              <a:avLst/>
              <a:gdLst/>
              <a:ahLst/>
              <a:cxnLst/>
              <a:rect l="l" t="t" r="r" b="b"/>
              <a:pathLst>
                <a:path w="4763770" h="3176270">
                  <a:moveTo>
                    <a:pt x="4763770" y="0"/>
                  </a:moveTo>
                  <a:lnTo>
                    <a:pt x="0" y="3176270"/>
                  </a:lnTo>
                </a:path>
              </a:pathLst>
            </a:custGeom>
            <a:ln w="9344">
              <a:solidFill>
                <a:srgbClr val="D8D8D8"/>
              </a:solidFill>
            </a:ln>
          </p:spPr>
          <p:txBody>
            <a:bodyPr wrap="square" lIns="0" tIns="0" rIns="0" bIns="0" rtlCol="0"/>
            <a:lstStyle/>
            <a:p>
              <a:endParaRPr/>
            </a:p>
          </p:txBody>
        </p:sp>
        <p:sp>
          <p:nvSpPr>
            <p:cNvPr id="7" name="object 7"/>
            <p:cNvSpPr/>
            <p:nvPr/>
          </p:nvSpPr>
          <p:spPr>
            <a:xfrm>
              <a:off x="9188398" y="16509"/>
              <a:ext cx="3000375" cy="6841490"/>
            </a:xfrm>
            <a:custGeom>
              <a:avLst/>
              <a:gdLst/>
              <a:ahLst/>
              <a:cxnLst/>
              <a:rect l="l" t="t" r="r" b="b"/>
              <a:pathLst>
                <a:path w="3000375" h="6841490">
                  <a:moveTo>
                    <a:pt x="2999792" y="0"/>
                  </a:moveTo>
                  <a:lnTo>
                    <a:pt x="2038402" y="0"/>
                  </a:lnTo>
                  <a:lnTo>
                    <a:pt x="0" y="6841490"/>
                  </a:lnTo>
                  <a:lnTo>
                    <a:pt x="2999792" y="6841490"/>
                  </a:lnTo>
                  <a:lnTo>
                    <a:pt x="2999792" y="0"/>
                  </a:lnTo>
                  <a:close/>
                </a:path>
              </a:pathLst>
            </a:custGeom>
            <a:solidFill>
              <a:srgbClr val="000000">
                <a:alpha val="10499"/>
              </a:srgbClr>
            </a:solidFill>
          </p:spPr>
          <p:txBody>
            <a:bodyPr wrap="square" lIns="0" tIns="0" rIns="0" bIns="0" rtlCol="0"/>
            <a:lstStyle/>
            <a:p>
              <a:endParaRPr/>
            </a:p>
          </p:txBody>
        </p:sp>
        <p:sp>
          <p:nvSpPr>
            <p:cNvPr id="8" name="object 8"/>
            <p:cNvSpPr/>
            <p:nvPr/>
          </p:nvSpPr>
          <p:spPr>
            <a:xfrm>
              <a:off x="9180830" y="0"/>
              <a:ext cx="3007360" cy="6858000"/>
            </a:xfrm>
            <a:custGeom>
              <a:avLst/>
              <a:gdLst/>
              <a:ahLst/>
              <a:cxnLst/>
              <a:rect l="l" t="t" r="r" b="b"/>
              <a:pathLst>
                <a:path w="3007359" h="6858000">
                  <a:moveTo>
                    <a:pt x="3007360" y="0"/>
                  </a:moveTo>
                  <a:lnTo>
                    <a:pt x="2043321" y="0"/>
                  </a:lnTo>
                  <a:lnTo>
                    <a:pt x="0" y="6858000"/>
                  </a:lnTo>
                  <a:lnTo>
                    <a:pt x="3007360" y="6858000"/>
                  </a:lnTo>
                  <a:lnTo>
                    <a:pt x="3007360" y="0"/>
                  </a:lnTo>
                  <a:close/>
                </a:path>
              </a:pathLst>
            </a:custGeom>
            <a:solidFill>
              <a:srgbClr val="8FC125">
                <a:alpha val="29998"/>
              </a:srgbClr>
            </a:solidFill>
          </p:spPr>
          <p:txBody>
            <a:bodyPr wrap="square" lIns="0" tIns="0" rIns="0" bIns="0" rtlCol="0"/>
            <a:lstStyle/>
            <a:p>
              <a:endParaRPr/>
            </a:p>
          </p:txBody>
        </p:sp>
        <p:sp>
          <p:nvSpPr>
            <p:cNvPr id="9" name="object 9"/>
            <p:cNvSpPr/>
            <p:nvPr/>
          </p:nvSpPr>
          <p:spPr>
            <a:xfrm>
              <a:off x="9603740" y="16509"/>
              <a:ext cx="2586990" cy="6841490"/>
            </a:xfrm>
            <a:custGeom>
              <a:avLst/>
              <a:gdLst/>
              <a:ahLst/>
              <a:cxnLst/>
              <a:rect l="l" t="t" r="r" b="b"/>
              <a:pathLst>
                <a:path w="2586990" h="6841490">
                  <a:moveTo>
                    <a:pt x="2586989" y="0"/>
                  </a:moveTo>
                  <a:lnTo>
                    <a:pt x="0" y="0"/>
                  </a:lnTo>
                  <a:lnTo>
                    <a:pt x="1204567" y="6841490"/>
                  </a:lnTo>
                  <a:lnTo>
                    <a:pt x="2586989" y="6841490"/>
                  </a:lnTo>
                  <a:lnTo>
                    <a:pt x="2586989" y="0"/>
                  </a:lnTo>
                  <a:close/>
                </a:path>
              </a:pathLst>
            </a:custGeom>
            <a:solidFill>
              <a:srgbClr val="000000">
                <a:alpha val="6999"/>
              </a:srgbClr>
            </a:solidFill>
          </p:spPr>
          <p:txBody>
            <a:bodyPr wrap="square" lIns="0" tIns="0" rIns="0" bIns="0" rtlCol="0"/>
            <a:lstStyle/>
            <a:p>
              <a:endParaRPr/>
            </a:p>
          </p:txBody>
        </p:sp>
        <p:sp>
          <p:nvSpPr>
            <p:cNvPr id="10" name="object 10"/>
            <p:cNvSpPr/>
            <p:nvPr/>
          </p:nvSpPr>
          <p:spPr>
            <a:xfrm>
              <a:off x="9605305" y="0"/>
              <a:ext cx="2585720" cy="6858000"/>
            </a:xfrm>
            <a:custGeom>
              <a:avLst/>
              <a:gdLst/>
              <a:ahLst/>
              <a:cxnLst/>
              <a:rect l="l" t="t" r="r" b="b"/>
              <a:pathLst>
                <a:path w="2585720" h="6858000">
                  <a:moveTo>
                    <a:pt x="2585424" y="0"/>
                  </a:moveTo>
                  <a:lnTo>
                    <a:pt x="0" y="0"/>
                  </a:lnTo>
                  <a:lnTo>
                    <a:pt x="1207474" y="6858000"/>
                  </a:lnTo>
                  <a:lnTo>
                    <a:pt x="2585424" y="6858000"/>
                  </a:lnTo>
                  <a:lnTo>
                    <a:pt x="2585424" y="0"/>
                  </a:lnTo>
                  <a:close/>
                </a:path>
              </a:pathLst>
            </a:custGeom>
            <a:solidFill>
              <a:srgbClr val="8FC125">
                <a:alpha val="19999"/>
              </a:srgbClr>
            </a:solidFill>
          </p:spPr>
          <p:txBody>
            <a:bodyPr wrap="square" lIns="0" tIns="0" rIns="0" bIns="0" rtlCol="0"/>
            <a:lstStyle/>
            <a:p>
              <a:endParaRPr/>
            </a:p>
          </p:txBody>
        </p:sp>
        <p:sp>
          <p:nvSpPr>
            <p:cNvPr id="11" name="object 11"/>
            <p:cNvSpPr/>
            <p:nvPr/>
          </p:nvSpPr>
          <p:spPr>
            <a:xfrm>
              <a:off x="8953644" y="3073400"/>
              <a:ext cx="3238500" cy="3784600"/>
            </a:xfrm>
            <a:custGeom>
              <a:avLst/>
              <a:gdLst/>
              <a:ahLst/>
              <a:cxnLst/>
              <a:rect l="l" t="t" r="r" b="b"/>
              <a:pathLst>
                <a:path w="3238500" h="3784600">
                  <a:moveTo>
                    <a:pt x="3238356" y="0"/>
                  </a:moveTo>
                  <a:lnTo>
                    <a:pt x="0" y="3784600"/>
                  </a:lnTo>
                  <a:lnTo>
                    <a:pt x="3238356" y="3784600"/>
                  </a:lnTo>
                  <a:lnTo>
                    <a:pt x="3238356" y="0"/>
                  </a:lnTo>
                  <a:close/>
                </a:path>
              </a:pathLst>
            </a:custGeom>
            <a:solidFill>
              <a:srgbClr val="000000">
                <a:alpha val="25199"/>
              </a:srgbClr>
            </a:solidFill>
          </p:spPr>
          <p:txBody>
            <a:bodyPr wrap="square" lIns="0" tIns="0" rIns="0" bIns="0" rtlCol="0"/>
            <a:lstStyle/>
            <a:p>
              <a:endParaRPr/>
            </a:p>
          </p:txBody>
        </p:sp>
        <p:sp>
          <p:nvSpPr>
            <p:cNvPr id="12" name="object 12"/>
            <p:cNvSpPr/>
            <p:nvPr/>
          </p:nvSpPr>
          <p:spPr>
            <a:xfrm>
              <a:off x="8931910" y="3048000"/>
              <a:ext cx="3260090" cy="3808729"/>
            </a:xfrm>
            <a:custGeom>
              <a:avLst/>
              <a:gdLst/>
              <a:ahLst/>
              <a:cxnLst/>
              <a:rect l="l" t="t" r="r" b="b"/>
              <a:pathLst>
                <a:path w="3260090" h="3808729">
                  <a:moveTo>
                    <a:pt x="3260090" y="0"/>
                  </a:moveTo>
                  <a:lnTo>
                    <a:pt x="0" y="3808729"/>
                  </a:lnTo>
                  <a:lnTo>
                    <a:pt x="3260090" y="3808729"/>
                  </a:lnTo>
                  <a:lnTo>
                    <a:pt x="3260090" y="0"/>
                  </a:lnTo>
                  <a:close/>
                </a:path>
              </a:pathLst>
            </a:custGeom>
            <a:solidFill>
              <a:srgbClr val="539F20">
                <a:alpha val="71998"/>
              </a:srgbClr>
            </a:solidFill>
          </p:spPr>
          <p:txBody>
            <a:bodyPr wrap="square" lIns="0" tIns="0" rIns="0" bIns="0" rtlCol="0"/>
            <a:lstStyle/>
            <a:p>
              <a:endParaRPr/>
            </a:p>
          </p:txBody>
        </p:sp>
        <p:sp>
          <p:nvSpPr>
            <p:cNvPr id="13" name="object 13"/>
            <p:cNvSpPr/>
            <p:nvPr/>
          </p:nvSpPr>
          <p:spPr>
            <a:xfrm>
              <a:off x="9334500" y="16509"/>
              <a:ext cx="2853690" cy="6841490"/>
            </a:xfrm>
            <a:custGeom>
              <a:avLst/>
              <a:gdLst/>
              <a:ahLst/>
              <a:cxnLst/>
              <a:rect l="l" t="t" r="r" b="b"/>
              <a:pathLst>
                <a:path w="2853690" h="6841490">
                  <a:moveTo>
                    <a:pt x="2853690" y="0"/>
                  </a:moveTo>
                  <a:lnTo>
                    <a:pt x="0" y="0"/>
                  </a:lnTo>
                  <a:lnTo>
                    <a:pt x="2461013" y="6841490"/>
                  </a:lnTo>
                  <a:lnTo>
                    <a:pt x="2853690" y="6841490"/>
                  </a:lnTo>
                  <a:lnTo>
                    <a:pt x="2853690" y="0"/>
                  </a:lnTo>
                  <a:close/>
                </a:path>
              </a:pathLst>
            </a:custGeom>
            <a:solidFill>
              <a:srgbClr val="000000">
                <a:alpha val="24499"/>
              </a:srgbClr>
            </a:solidFill>
          </p:spPr>
          <p:txBody>
            <a:bodyPr wrap="square" lIns="0" tIns="0" rIns="0" bIns="0" rtlCol="0"/>
            <a:lstStyle/>
            <a:p>
              <a:endParaRPr/>
            </a:p>
          </p:txBody>
        </p:sp>
        <p:sp>
          <p:nvSpPr>
            <p:cNvPr id="14" name="object 14"/>
            <p:cNvSpPr/>
            <p:nvPr/>
          </p:nvSpPr>
          <p:spPr>
            <a:xfrm>
              <a:off x="9337698" y="0"/>
              <a:ext cx="2850515" cy="6858000"/>
            </a:xfrm>
            <a:custGeom>
              <a:avLst/>
              <a:gdLst/>
              <a:ahLst/>
              <a:cxnLst/>
              <a:rect l="l" t="t" r="r" b="b"/>
              <a:pathLst>
                <a:path w="2850515" h="6858000">
                  <a:moveTo>
                    <a:pt x="2850492" y="0"/>
                  </a:moveTo>
                  <a:lnTo>
                    <a:pt x="0" y="0"/>
                  </a:lnTo>
                  <a:lnTo>
                    <a:pt x="2466952" y="6858000"/>
                  </a:lnTo>
                  <a:lnTo>
                    <a:pt x="2850492" y="6858000"/>
                  </a:lnTo>
                  <a:lnTo>
                    <a:pt x="2850492" y="0"/>
                  </a:lnTo>
                  <a:close/>
                </a:path>
              </a:pathLst>
            </a:custGeom>
            <a:solidFill>
              <a:srgbClr val="3E7718">
                <a:alpha val="69999"/>
              </a:srgbClr>
            </a:solidFill>
          </p:spPr>
          <p:txBody>
            <a:bodyPr wrap="square" lIns="0" tIns="0" rIns="0" bIns="0" rtlCol="0"/>
            <a:lstStyle/>
            <a:p>
              <a:endParaRPr/>
            </a:p>
          </p:txBody>
        </p:sp>
        <p:sp>
          <p:nvSpPr>
            <p:cNvPr id="15" name="object 15"/>
            <p:cNvSpPr/>
            <p:nvPr/>
          </p:nvSpPr>
          <p:spPr>
            <a:xfrm>
              <a:off x="10902907" y="16509"/>
              <a:ext cx="1285875" cy="6841490"/>
            </a:xfrm>
            <a:custGeom>
              <a:avLst/>
              <a:gdLst/>
              <a:ahLst/>
              <a:cxnLst/>
              <a:rect l="l" t="t" r="r" b="b"/>
              <a:pathLst>
                <a:path w="1285875" h="6841490">
                  <a:moveTo>
                    <a:pt x="1285282" y="0"/>
                  </a:moveTo>
                  <a:lnTo>
                    <a:pt x="1014772" y="0"/>
                  </a:lnTo>
                  <a:lnTo>
                    <a:pt x="0" y="6841490"/>
                  </a:lnTo>
                  <a:lnTo>
                    <a:pt x="1285282" y="6841490"/>
                  </a:lnTo>
                  <a:lnTo>
                    <a:pt x="1285282" y="0"/>
                  </a:lnTo>
                  <a:close/>
                </a:path>
              </a:pathLst>
            </a:custGeom>
            <a:solidFill>
              <a:srgbClr val="000000">
                <a:alpha val="24499"/>
              </a:srgbClr>
            </a:solidFill>
          </p:spPr>
          <p:txBody>
            <a:bodyPr wrap="square" lIns="0" tIns="0" rIns="0" bIns="0" rtlCol="0"/>
            <a:lstStyle/>
            <a:p>
              <a:endParaRPr/>
            </a:p>
          </p:txBody>
        </p:sp>
        <p:sp>
          <p:nvSpPr>
            <p:cNvPr id="16" name="object 16"/>
            <p:cNvSpPr/>
            <p:nvPr/>
          </p:nvSpPr>
          <p:spPr>
            <a:xfrm>
              <a:off x="10899140" y="0"/>
              <a:ext cx="1289050" cy="6858000"/>
            </a:xfrm>
            <a:custGeom>
              <a:avLst/>
              <a:gdLst/>
              <a:ahLst/>
              <a:cxnLst/>
              <a:rect l="l" t="t" r="r" b="b"/>
              <a:pathLst>
                <a:path w="1289050" h="6858000">
                  <a:moveTo>
                    <a:pt x="1289050" y="0"/>
                  </a:moveTo>
                  <a:lnTo>
                    <a:pt x="1017221" y="0"/>
                  </a:lnTo>
                  <a:lnTo>
                    <a:pt x="0" y="6858000"/>
                  </a:lnTo>
                  <a:lnTo>
                    <a:pt x="1289050" y="6858000"/>
                  </a:lnTo>
                  <a:lnTo>
                    <a:pt x="1289050" y="0"/>
                  </a:lnTo>
                  <a:close/>
                </a:path>
              </a:pathLst>
            </a:custGeom>
            <a:solidFill>
              <a:srgbClr val="BFE373">
                <a:alpha val="69999"/>
              </a:srgbClr>
            </a:solidFill>
          </p:spPr>
          <p:txBody>
            <a:bodyPr wrap="square" lIns="0" tIns="0" rIns="0" bIns="0" rtlCol="0"/>
            <a:lstStyle/>
            <a:p>
              <a:endParaRPr/>
            </a:p>
          </p:txBody>
        </p:sp>
        <p:sp>
          <p:nvSpPr>
            <p:cNvPr id="17" name="object 17"/>
            <p:cNvSpPr/>
            <p:nvPr/>
          </p:nvSpPr>
          <p:spPr>
            <a:xfrm>
              <a:off x="10938510" y="16509"/>
              <a:ext cx="1249680" cy="6841490"/>
            </a:xfrm>
            <a:custGeom>
              <a:avLst/>
              <a:gdLst/>
              <a:ahLst/>
              <a:cxnLst/>
              <a:rect l="l" t="t" r="r" b="b"/>
              <a:pathLst>
                <a:path w="1249679" h="6841490">
                  <a:moveTo>
                    <a:pt x="1249680" y="0"/>
                  </a:moveTo>
                  <a:lnTo>
                    <a:pt x="0" y="0"/>
                  </a:lnTo>
                  <a:lnTo>
                    <a:pt x="1104608" y="6841490"/>
                  </a:lnTo>
                  <a:lnTo>
                    <a:pt x="1249680" y="6841490"/>
                  </a:lnTo>
                  <a:lnTo>
                    <a:pt x="1249680" y="0"/>
                  </a:lnTo>
                  <a:close/>
                </a:path>
              </a:pathLst>
            </a:custGeom>
            <a:solidFill>
              <a:srgbClr val="000000">
                <a:alpha val="22749"/>
              </a:srgbClr>
            </a:solidFill>
          </p:spPr>
          <p:txBody>
            <a:bodyPr wrap="square" lIns="0" tIns="0" rIns="0" bIns="0" rtlCol="0"/>
            <a:lstStyle/>
            <a:p>
              <a:endParaRPr/>
            </a:p>
          </p:txBody>
        </p:sp>
        <p:sp>
          <p:nvSpPr>
            <p:cNvPr id="18" name="object 18"/>
            <p:cNvSpPr/>
            <p:nvPr/>
          </p:nvSpPr>
          <p:spPr>
            <a:xfrm>
              <a:off x="10939945" y="0"/>
              <a:ext cx="1248410" cy="6858000"/>
            </a:xfrm>
            <a:custGeom>
              <a:avLst/>
              <a:gdLst/>
              <a:ahLst/>
              <a:cxnLst/>
              <a:rect l="l" t="t" r="r" b="b"/>
              <a:pathLst>
                <a:path w="1248409" h="6858000">
                  <a:moveTo>
                    <a:pt x="1248244" y="0"/>
                  </a:moveTo>
                  <a:lnTo>
                    <a:pt x="0" y="0"/>
                  </a:lnTo>
                  <a:lnTo>
                    <a:pt x="1107274" y="6858000"/>
                  </a:lnTo>
                  <a:lnTo>
                    <a:pt x="1248244" y="6858000"/>
                  </a:lnTo>
                  <a:lnTo>
                    <a:pt x="1248244" y="0"/>
                  </a:lnTo>
                  <a:close/>
                </a:path>
              </a:pathLst>
            </a:custGeom>
            <a:solidFill>
              <a:srgbClr val="8FC125">
                <a:alpha val="64999"/>
              </a:srgbClr>
            </a:solidFill>
          </p:spPr>
          <p:txBody>
            <a:bodyPr wrap="square" lIns="0" tIns="0" rIns="0" bIns="0" rtlCol="0"/>
            <a:lstStyle/>
            <a:p>
              <a:endParaRPr/>
            </a:p>
          </p:txBody>
        </p:sp>
        <p:sp>
          <p:nvSpPr>
            <p:cNvPr id="19" name="object 19"/>
            <p:cNvSpPr/>
            <p:nvPr/>
          </p:nvSpPr>
          <p:spPr>
            <a:xfrm>
              <a:off x="10386206" y="3615690"/>
              <a:ext cx="1802130" cy="3242310"/>
            </a:xfrm>
            <a:custGeom>
              <a:avLst/>
              <a:gdLst/>
              <a:ahLst/>
              <a:cxnLst/>
              <a:rect l="l" t="t" r="r" b="b"/>
              <a:pathLst>
                <a:path w="1802129" h="3242309">
                  <a:moveTo>
                    <a:pt x="1801983" y="0"/>
                  </a:moveTo>
                  <a:lnTo>
                    <a:pt x="0" y="3242310"/>
                  </a:lnTo>
                  <a:lnTo>
                    <a:pt x="1801983" y="3242310"/>
                  </a:lnTo>
                  <a:lnTo>
                    <a:pt x="1801983" y="0"/>
                  </a:lnTo>
                  <a:close/>
                </a:path>
              </a:pathLst>
            </a:custGeom>
            <a:solidFill>
              <a:srgbClr val="000000">
                <a:alpha val="27999"/>
              </a:srgbClr>
            </a:solidFill>
          </p:spPr>
          <p:txBody>
            <a:bodyPr wrap="square" lIns="0" tIns="0" rIns="0" bIns="0" rtlCol="0"/>
            <a:lstStyle/>
            <a:p>
              <a:endParaRPr/>
            </a:p>
          </p:txBody>
        </p:sp>
        <p:sp>
          <p:nvSpPr>
            <p:cNvPr id="20" name="object 20"/>
            <p:cNvSpPr/>
            <p:nvPr/>
          </p:nvSpPr>
          <p:spPr>
            <a:xfrm>
              <a:off x="10372090" y="3590290"/>
              <a:ext cx="1816100" cy="3267710"/>
            </a:xfrm>
            <a:custGeom>
              <a:avLst/>
              <a:gdLst/>
              <a:ahLst/>
              <a:cxnLst/>
              <a:rect l="l" t="t" r="r" b="b"/>
              <a:pathLst>
                <a:path w="1816100" h="3267709">
                  <a:moveTo>
                    <a:pt x="1816100" y="0"/>
                  </a:moveTo>
                  <a:lnTo>
                    <a:pt x="0" y="3267710"/>
                  </a:lnTo>
                  <a:lnTo>
                    <a:pt x="1816100" y="3267710"/>
                  </a:lnTo>
                  <a:lnTo>
                    <a:pt x="1816100" y="0"/>
                  </a:lnTo>
                  <a:close/>
                </a:path>
              </a:pathLst>
            </a:custGeom>
            <a:solidFill>
              <a:srgbClr val="8FC125">
                <a:alpha val="79998"/>
              </a:srgbClr>
            </a:solidFill>
          </p:spPr>
          <p:txBody>
            <a:bodyPr wrap="square" lIns="0" tIns="0" rIns="0" bIns="0" rtlCol="0"/>
            <a:lstStyle/>
            <a:p>
              <a:endParaRPr/>
            </a:p>
          </p:txBody>
        </p:sp>
      </p:grpSp>
      <p:sp>
        <p:nvSpPr>
          <p:cNvPr id="25" name="object 25"/>
          <p:cNvSpPr txBox="1">
            <a:spLocks noGrp="1"/>
          </p:cNvSpPr>
          <p:nvPr>
            <p:ph type="title"/>
          </p:nvPr>
        </p:nvSpPr>
        <p:spPr>
          <a:xfrm>
            <a:off x="880110" y="1480820"/>
            <a:ext cx="4225289" cy="843821"/>
          </a:xfrm>
          <a:prstGeom prst="rect">
            <a:avLst/>
          </a:prstGeom>
        </p:spPr>
        <p:txBody>
          <a:bodyPr vert="horz" wrap="square" lIns="0" tIns="12700" rIns="0" bIns="0" rtlCol="0">
            <a:spAutoFit/>
          </a:bodyPr>
          <a:lstStyle/>
          <a:p>
            <a:pPr marL="12700">
              <a:lnSpc>
                <a:spcPct val="100000"/>
              </a:lnSpc>
              <a:spcBef>
                <a:spcPts val="100"/>
              </a:spcBef>
            </a:pPr>
            <a:r>
              <a:rPr sz="5400" spc="-55" dirty="0"/>
              <a:t>BLOCKCHAIN</a:t>
            </a:r>
            <a:endParaRPr sz="5400"/>
          </a:p>
        </p:txBody>
      </p:sp>
      <p:sp>
        <p:nvSpPr>
          <p:cNvPr id="26" name="object 26"/>
          <p:cNvSpPr txBox="1"/>
          <p:nvPr/>
        </p:nvSpPr>
        <p:spPr>
          <a:xfrm>
            <a:off x="1165860" y="2997200"/>
            <a:ext cx="5048250" cy="3213700"/>
          </a:xfrm>
          <a:prstGeom prst="rect">
            <a:avLst/>
          </a:prstGeom>
        </p:spPr>
        <p:txBody>
          <a:bodyPr vert="horz" wrap="square" lIns="0" tIns="12700" rIns="0" bIns="0" rtlCol="0">
            <a:spAutoFit/>
          </a:bodyPr>
          <a:lstStyle/>
          <a:p>
            <a:pPr marL="12700" marR="14604">
              <a:lnSpc>
                <a:spcPct val="100000"/>
              </a:lnSpc>
              <a:spcBef>
                <a:spcPts val="100"/>
              </a:spcBef>
            </a:pPr>
            <a:r>
              <a:rPr sz="1600" spc="-5" dirty="0">
                <a:latin typeface="DejaVu Sans"/>
                <a:cs typeface="DejaVu Sans"/>
              </a:rPr>
              <a:t>Blockchain is </a:t>
            </a:r>
            <a:r>
              <a:rPr sz="1600" dirty="0">
                <a:latin typeface="DejaVu Sans"/>
                <a:cs typeface="DejaVu Sans"/>
              </a:rPr>
              <a:t>a </a:t>
            </a:r>
            <a:r>
              <a:rPr sz="1600" spc="-10" dirty="0">
                <a:latin typeface="DejaVu Sans"/>
                <a:cs typeface="DejaVu Sans"/>
              </a:rPr>
              <a:t>growing </a:t>
            </a:r>
            <a:r>
              <a:rPr sz="1600" spc="-5" dirty="0">
                <a:latin typeface="DejaVu Sans"/>
                <a:cs typeface="DejaVu Sans"/>
              </a:rPr>
              <a:t>immutable list of </a:t>
            </a:r>
            <a:r>
              <a:rPr sz="1600" spc="-15" dirty="0">
                <a:latin typeface="DejaVu Sans"/>
                <a:cs typeface="DejaVu Sans"/>
              </a:rPr>
              <a:t>records, </a:t>
            </a:r>
            <a:r>
              <a:rPr sz="1600" spc="-5" dirty="0">
                <a:latin typeface="DejaVu Sans"/>
                <a:cs typeface="DejaVu Sans"/>
              </a:rPr>
              <a:t>(immutable  </a:t>
            </a:r>
            <a:r>
              <a:rPr sz="1600" spc="-10" dirty="0">
                <a:latin typeface="DejaVu Sans"/>
                <a:cs typeface="DejaVu Sans"/>
              </a:rPr>
              <a:t>ledger) </a:t>
            </a:r>
            <a:r>
              <a:rPr sz="1600" spc="-5" dirty="0">
                <a:latin typeface="DejaVu Sans"/>
                <a:cs typeface="DejaVu Sans"/>
              </a:rPr>
              <a:t>called </a:t>
            </a:r>
            <a:r>
              <a:rPr sz="1600" spc="-10" dirty="0">
                <a:latin typeface="DejaVu Sans"/>
                <a:cs typeface="DejaVu Sans"/>
              </a:rPr>
              <a:t>blocks, </a:t>
            </a:r>
            <a:r>
              <a:rPr sz="1600" spc="-5" dirty="0">
                <a:latin typeface="DejaVu Sans"/>
                <a:cs typeface="DejaVu Sans"/>
              </a:rPr>
              <a:t>that </a:t>
            </a:r>
            <a:r>
              <a:rPr sz="1600" spc="-15" dirty="0">
                <a:latin typeface="DejaVu Sans"/>
                <a:cs typeface="DejaVu Sans"/>
              </a:rPr>
              <a:t>are linked </a:t>
            </a:r>
            <a:r>
              <a:rPr sz="1600" spc="-10" dirty="0">
                <a:latin typeface="DejaVu Sans"/>
                <a:cs typeface="DejaVu Sans"/>
              </a:rPr>
              <a:t>together </a:t>
            </a:r>
            <a:r>
              <a:rPr sz="1600" spc="-5" dirty="0">
                <a:latin typeface="DejaVu Sans"/>
                <a:cs typeface="DejaVu Sans"/>
              </a:rPr>
              <a:t>using </a:t>
            </a:r>
            <a:r>
              <a:rPr sz="1600" spc="-25" dirty="0">
                <a:latin typeface="DejaVu Sans"/>
                <a:cs typeface="DejaVu Sans"/>
              </a:rPr>
              <a:t>cryptography.  </a:t>
            </a:r>
            <a:r>
              <a:rPr sz="1600" spc="-5" dirty="0">
                <a:latin typeface="DejaVu Sans"/>
                <a:cs typeface="DejaVu Sans"/>
              </a:rPr>
              <a:t>Each </a:t>
            </a:r>
            <a:r>
              <a:rPr sz="1600" spc="-10" dirty="0">
                <a:latin typeface="DejaVu Sans"/>
                <a:cs typeface="DejaVu Sans"/>
              </a:rPr>
              <a:t>block </a:t>
            </a:r>
            <a:r>
              <a:rPr sz="1600" spc="-5" dirty="0">
                <a:latin typeface="DejaVu Sans"/>
                <a:cs typeface="DejaVu Sans"/>
              </a:rPr>
              <a:t>contains </a:t>
            </a:r>
            <a:r>
              <a:rPr sz="1600" b="1" spc="-5" dirty="0">
                <a:latin typeface="DejaVu Sans"/>
                <a:cs typeface="DejaVu Sans"/>
              </a:rPr>
              <a:t>cryptographic hash values </a:t>
            </a:r>
            <a:r>
              <a:rPr sz="1600" spc="-5" dirty="0">
                <a:latin typeface="DejaVu Sans"/>
                <a:cs typeface="DejaVu Sans"/>
              </a:rPr>
              <a:t>of the </a:t>
            </a:r>
            <a:r>
              <a:rPr sz="1600" spc="-10" dirty="0">
                <a:latin typeface="DejaVu Sans"/>
                <a:cs typeface="DejaVu Sans"/>
              </a:rPr>
              <a:t>previous  block, </a:t>
            </a:r>
            <a:r>
              <a:rPr sz="1600" dirty="0">
                <a:latin typeface="DejaVu Sans"/>
                <a:cs typeface="DejaVu Sans"/>
              </a:rPr>
              <a:t>a </a:t>
            </a:r>
            <a:r>
              <a:rPr sz="1600" spc="-10" dirty="0">
                <a:latin typeface="DejaVu Sans"/>
                <a:cs typeface="DejaVu Sans"/>
              </a:rPr>
              <a:t>timestamp, </a:t>
            </a:r>
            <a:r>
              <a:rPr sz="1600" spc="-5" dirty="0">
                <a:latin typeface="DejaVu Sans"/>
                <a:cs typeface="DejaVu Sans"/>
              </a:rPr>
              <a:t>and transaction</a:t>
            </a:r>
            <a:r>
              <a:rPr sz="1600" spc="-40" dirty="0">
                <a:latin typeface="DejaVu Sans"/>
                <a:cs typeface="DejaVu Sans"/>
              </a:rPr>
              <a:t> </a:t>
            </a:r>
            <a:r>
              <a:rPr sz="1600" spc="-5" dirty="0">
                <a:latin typeface="DejaVu Sans"/>
                <a:cs typeface="DejaVu Sans"/>
              </a:rPr>
              <a:t>data.</a:t>
            </a:r>
            <a:endParaRPr sz="1600">
              <a:latin typeface="DejaVu Sans"/>
              <a:cs typeface="DejaVu Sans"/>
            </a:endParaRPr>
          </a:p>
          <a:p>
            <a:pPr>
              <a:lnSpc>
                <a:spcPct val="100000"/>
              </a:lnSpc>
              <a:spcBef>
                <a:spcPts val="45"/>
              </a:spcBef>
            </a:pPr>
            <a:endParaRPr sz="1600">
              <a:latin typeface="DejaVu Sans"/>
              <a:cs typeface="DejaVu Sans"/>
            </a:endParaRPr>
          </a:p>
          <a:p>
            <a:pPr marL="12700" marR="5080">
              <a:lnSpc>
                <a:spcPct val="100000"/>
              </a:lnSpc>
            </a:pPr>
            <a:r>
              <a:rPr sz="1600" dirty="0">
                <a:latin typeface="DejaVu Sans"/>
                <a:cs typeface="DejaVu Sans"/>
              </a:rPr>
              <a:t>A </a:t>
            </a:r>
            <a:r>
              <a:rPr sz="1600" spc="-5" dirty="0">
                <a:latin typeface="DejaVu Sans"/>
                <a:cs typeface="DejaVu Sans"/>
              </a:rPr>
              <a:t>blockchain </a:t>
            </a:r>
            <a:r>
              <a:rPr sz="1600" dirty="0">
                <a:latin typeface="DejaVu Sans"/>
                <a:cs typeface="DejaVu Sans"/>
              </a:rPr>
              <a:t>is </a:t>
            </a:r>
            <a:r>
              <a:rPr sz="1600" spc="-5" dirty="0">
                <a:latin typeface="DejaVu Sans"/>
                <a:cs typeface="DejaVu Sans"/>
              </a:rPr>
              <a:t>essentially </a:t>
            </a:r>
            <a:r>
              <a:rPr sz="1600" dirty="0">
                <a:latin typeface="DejaVu Sans"/>
                <a:cs typeface="DejaVu Sans"/>
              </a:rPr>
              <a:t>a </a:t>
            </a:r>
            <a:r>
              <a:rPr sz="1600" spc="-5" dirty="0">
                <a:latin typeface="DejaVu Sans"/>
                <a:cs typeface="DejaVu Sans"/>
              </a:rPr>
              <a:t>digital </a:t>
            </a:r>
            <a:r>
              <a:rPr sz="1600" spc="-10" dirty="0">
                <a:latin typeface="DejaVu Sans"/>
                <a:cs typeface="DejaVu Sans"/>
              </a:rPr>
              <a:t>ledger </a:t>
            </a:r>
            <a:r>
              <a:rPr sz="1600" spc="-5" dirty="0">
                <a:latin typeface="DejaVu Sans"/>
                <a:cs typeface="DejaVu Sans"/>
              </a:rPr>
              <a:t>of </a:t>
            </a:r>
            <a:r>
              <a:rPr sz="1600" b="1" spc="-5" dirty="0">
                <a:latin typeface="DejaVu Sans"/>
                <a:cs typeface="DejaVu Sans"/>
              </a:rPr>
              <a:t>transactions </a:t>
            </a:r>
            <a:r>
              <a:rPr sz="1600" spc="-5" dirty="0">
                <a:latin typeface="DejaVu Sans"/>
                <a:cs typeface="DejaVu Sans"/>
              </a:rPr>
              <a:t>that </a:t>
            </a:r>
            <a:r>
              <a:rPr sz="1600" dirty="0">
                <a:latin typeface="DejaVu Sans"/>
                <a:cs typeface="DejaVu Sans"/>
              </a:rPr>
              <a:t>is  </a:t>
            </a:r>
            <a:r>
              <a:rPr sz="1600" spc="-10" dirty="0">
                <a:latin typeface="DejaVu Sans"/>
                <a:cs typeface="DejaVu Sans"/>
              </a:rPr>
              <a:t>duplicated </a:t>
            </a:r>
            <a:r>
              <a:rPr sz="1600" spc="-5" dirty="0">
                <a:latin typeface="DejaVu Sans"/>
                <a:cs typeface="DejaVu Sans"/>
              </a:rPr>
              <a:t>and </a:t>
            </a:r>
            <a:r>
              <a:rPr sz="1600" spc="-10" dirty="0">
                <a:latin typeface="DejaVu Sans"/>
                <a:cs typeface="DejaVu Sans"/>
              </a:rPr>
              <a:t>distributed </a:t>
            </a:r>
            <a:r>
              <a:rPr sz="1600" spc="-15" dirty="0">
                <a:latin typeface="DejaVu Sans"/>
                <a:cs typeface="DejaVu Sans"/>
              </a:rPr>
              <a:t>across </a:t>
            </a:r>
            <a:r>
              <a:rPr sz="1600" spc="-5" dirty="0">
                <a:latin typeface="DejaVu Sans"/>
                <a:cs typeface="DejaVu Sans"/>
              </a:rPr>
              <a:t>the </a:t>
            </a:r>
            <a:r>
              <a:rPr sz="1600" spc="-10" dirty="0">
                <a:latin typeface="DejaVu Sans"/>
                <a:cs typeface="DejaVu Sans"/>
              </a:rPr>
              <a:t>entire </a:t>
            </a:r>
            <a:r>
              <a:rPr sz="1600" spc="-5" dirty="0">
                <a:latin typeface="DejaVu Sans"/>
                <a:cs typeface="DejaVu Sans"/>
              </a:rPr>
              <a:t>network of </a:t>
            </a:r>
            <a:r>
              <a:rPr sz="1600" spc="-10" dirty="0">
                <a:latin typeface="DejaVu Sans"/>
                <a:cs typeface="DejaVu Sans"/>
              </a:rPr>
              <a:t>computer  </a:t>
            </a:r>
            <a:r>
              <a:rPr sz="1600" spc="-5" dirty="0">
                <a:latin typeface="DejaVu Sans"/>
                <a:cs typeface="DejaVu Sans"/>
              </a:rPr>
              <a:t>systems on the blockchain. Each </a:t>
            </a:r>
            <a:r>
              <a:rPr sz="1600" spc="-10" dirty="0">
                <a:latin typeface="DejaVu Sans"/>
                <a:cs typeface="DejaVu Sans"/>
              </a:rPr>
              <a:t>block </a:t>
            </a:r>
            <a:r>
              <a:rPr sz="1600" dirty="0">
                <a:latin typeface="DejaVu Sans"/>
                <a:cs typeface="DejaVu Sans"/>
              </a:rPr>
              <a:t>in </a:t>
            </a:r>
            <a:r>
              <a:rPr sz="1600" spc="-5" dirty="0">
                <a:latin typeface="DejaVu Sans"/>
                <a:cs typeface="DejaVu Sans"/>
              </a:rPr>
              <a:t>the chain contains </a:t>
            </a:r>
            <a:r>
              <a:rPr sz="1600" dirty="0">
                <a:latin typeface="DejaVu Sans"/>
                <a:cs typeface="DejaVu Sans"/>
              </a:rPr>
              <a:t>a  </a:t>
            </a:r>
            <a:r>
              <a:rPr sz="1600" spc="-10" dirty="0">
                <a:latin typeface="DejaVu Sans"/>
                <a:cs typeface="DejaVu Sans"/>
              </a:rPr>
              <a:t>number </a:t>
            </a:r>
            <a:r>
              <a:rPr sz="1600" spc="-5" dirty="0">
                <a:latin typeface="DejaVu Sans"/>
                <a:cs typeface="DejaVu Sans"/>
              </a:rPr>
              <a:t>of transactions, and every time </a:t>
            </a:r>
            <a:r>
              <a:rPr sz="1600" dirty="0">
                <a:latin typeface="DejaVu Sans"/>
                <a:cs typeface="DejaVu Sans"/>
              </a:rPr>
              <a:t>a </a:t>
            </a:r>
            <a:r>
              <a:rPr sz="1600" spc="-5" dirty="0">
                <a:latin typeface="DejaVu Sans"/>
                <a:cs typeface="DejaVu Sans"/>
              </a:rPr>
              <a:t>new transaction occurs  on the </a:t>
            </a:r>
            <a:r>
              <a:rPr sz="1600" spc="-10" dirty="0">
                <a:latin typeface="DejaVu Sans"/>
                <a:cs typeface="DejaVu Sans"/>
              </a:rPr>
              <a:t>blockchain, </a:t>
            </a:r>
            <a:r>
              <a:rPr sz="1600" dirty="0">
                <a:latin typeface="DejaVu Sans"/>
                <a:cs typeface="DejaVu Sans"/>
              </a:rPr>
              <a:t>a </a:t>
            </a:r>
            <a:r>
              <a:rPr sz="1600" spc="-15" dirty="0">
                <a:latin typeface="DejaVu Sans"/>
                <a:cs typeface="DejaVu Sans"/>
              </a:rPr>
              <a:t>record </a:t>
            </a:r>
            <a:r>
              <a:rPr sz="1600" spc="-5" dirty="0">
                <a:latin typeface="DejaVu Sans"/>
                <a:cs typeface="DejaVu Sans"/>
              </a:rPr>
              <a:t>of that transaction </a:t>
            </a:r>
            <a:r>
              <a:rPr sz="1600" dirty="0">
                <a:latin typeface="DejaVu Sans"/>
                <a:cs typeface="DejaVu Sans"/>
              </a:rPr>
              <a:t>is </a:t>
            </a:r>
            <a:r>
              <a:rPr sz="1600" spc="-10" dirty="0">
                <a:latin typeface="DejaVu Sans"/>
                <a:cs typeface="DejaVu Sans"/>
              </a:rPr>
              <a:t>added </a:t>
            </a:r>
            <a:r>
              <a:rPr sz="1600" dirty="0">
                <a:latin typeface="DejaVu Sans"/>
                <a:cs typeface="DejaVu Sans"/>
              </a:rPr>
              <a:t>to </a:t>
            </a:r>
            <a:r>
              <a:rPr sz="1600" spc="-5" dirty="0">
                <a:latin typeface="DejaVu Sans"/>
                <a:cs typeface="DejaVu Sans"/>
              </a:rPr>
              <a:t>every  </a:t>
            </a:r>
            <a:r>
              <a:rPr sz="1600" spc="-10" dirty="0">
                <a:latin typeface="DejaVu Sans"/>
                <a:cs typeface="DejaVu Sans"/>
              </a:rPr>
              <a:t>participant’s </a:t>
            </a:r>
            <a:r>
              <a:rPr sz="1600" spc="-30" dirty="0">
                <a:latin typeface="DejaVu Sans"/>
                <a:cs typeface="DejaVu Sans"/>
              </a:rPr>
              <a:t>ledger.</a:t>
            </a:r>
            <a:endParaRPr sz="1600">
              <a:latin typeface="DejaVu Sans"/>
              <a:cs typeface="DejaVu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6270" y="419100"/>
            <a:ext cx="5078730" cy="628377"/>
          </a:xfrm>
          <a:prstGeom prst="rect">
            <a:avLst/>
          </a:prstGeom>
        </p:spPr>
        <p:txBody>
          <a:bodyPr vert="horz" wrap="square" lIns="0" tIns="12700" rIns="0" bIns="0" rtlCol="0">
            <a:spAutoFit/>
          </a:bodyPr>
          <a:lstStyle/>
          <a:p>
            <a:pPr marL="12700">
              <a:lnSpc>
                <a:spcPct val="100000"/>
              </a:lnSpc>
              <a:spcBef>
                <a:spcPts val="100"/>
              </a:spcBef>
            </a:pPr>
            <a:r>
              <a:rPr spc="-5"/>
              <a:t>Blockchain</a:t>
            </a:r>
            <a:r>
              <a:rPr lang="en-US" spc="-5" dirty="0"/>
              <a:t> </a:t>
            </a:r>
            <a:r>
              <a:rPr spc="-85"/>
              <a:t> </a:t>
            </a:r>
            <a:r>
              <a:rPr spc="-5" dirty="0"/>
              <a:t>Concepts:</a:t>
            </a:r>
          </a:p>
        </p:txBody>
      </p:sp>
      <p:sp>
        <p:nvSpPr>
          <p:cNvPr id="3" name="object 3"/>
          <p:cNvSpPr txBox="1"/>
          <p:nvPr/>
        </p:nvSpPr>
        <p:spPr>
          <a:xfrm>
            <a:off x="566737" y="1308100"/>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4" name="object 4"/>
          <p:cNvSpPr txBox="1"/>
          <p:nvPr/>
        </p:nvSpPr>
        <p:spPr>
          <a:xfrm>
            <a:off x="822960" y="1309370"/>
            <a:ext cx="1539240" cy="259045"/>
          </a:xfrm>
          <a:prstGeom prst="rect">
            <a:avLst/>
          </a:prstGeom>
        </p:spPr>
        <p:txBody>
          <a:bodyPr vert="horz" wrap="square" lIns="0" tIns="12700" rIns="0" bIns="0" rtlCol="0">
            <a:spAutoFit/>
          </a:bodyPr>
          <a:lstStyle/>
          <a:p>
            <a:pPr marL="12700">
              <a:lnSpc>
                <a:spcPct val="100000"/>
              </a:lnSpc>
              <a:spcBef>
                <a:spcPts val="100"/>
              </a:spcBef>
            </a:pPr>
            <a:r>
              <a:rPr sz="1600" b="1" u="sng" spc="-20" dirty="0">
                <a:solidFill>
                  <a:srgbClr val="3F3F3F"/>
                </a:solidFill>
                <a:uFill>
                  <a:solidFill>
                    <a:srgbClr val="3F3F3F"/>
                  </a:solidFill>
                </a:uFill>
                <a:latin typeface="DejaVu Sans"/>
                <a:cs typeface="DejaVu Sans"/>
              </a:rPr>
              <a:t>Transactions</a:t>
            </a:r>
            <a:r>
              <a:rPr sz="1600" b="1" spc="-20" dirty="0">
                <a:solidFill>
                  <a:srgbClr val="3F3F3F"/>
                </a:solidFill>
                <a:latin typeface="DejaVu Sans"/>
                <a:cs typeface="DejaVu Sans"/>
              </a:rPr>
              <a:t>:</a:t>
            </a:r>
            <a:endParaRPr sz="1600">
              <a:latin typeface="DejaVu Sans"/>
              <a:cs typeface="DejaVu Sans"/>
            </a:endParaRPr>
          </a:p>
        </p:txBody>
      </p:sp>
      <p:sp>
        <p:nvSpPr>
          <p:cNvPr id="5" name="object 5"/>
          <p:cNvSpPr txBox="1"/>
          <p:nvPr/>
        </p:nvSpPr>
        <p:spPr>
          <a:xfrm>
            <a:off x="565786" y="1680209"/>
            <a:ext cx="5845016" cy="1618392"/>
          </a:xfrm>
          <a:prstGeom prst="rect">
            <a:avLst/>
          </a:prstGeom>
        </p:spPr>
        <p:txBody>
          <a:bodyPr vert="horz" wrap="square" lIns="0" tIns="12700" rIns="0" bIns="0" rtlCol="0">
            <a:spAutoFit/>
          </a:bodyPr>
          <a:lstStyle/>
          <a:p>
            <a:pPr marL="12700" marR="29845">
              <a:lnSpc>
                <a:spcPct val="100000"/>
              </a:lnSpc>
              <a:spcBef>
                <a:spcPts val="100"/>
              </a:spcBef>
            </a:pPr>
            <a:r>
              <a:rPr sz="1600" spc="-25" dirty="0">
                <a:solidFill>
                  <a:srgbClr val="3F3F3F"/>
                </a:solidFill>
                <a:latin typeface="DejaVu Sans"/>
                <a:cs typeface="DejaVu Sans"/>
              </a:rPr>
              <a:t>Transactions </a:t>
            </a:r>
            <a:r>
              <a:rPr sz="1600" spc="-15" dirty="0">
                <a:solidFill>
                  <a:srgbClr val="3F3F3F"/>
                </a:solidFill>
                <a:latin typeface="DejaVu Sans"/>
                <a:cs typeface="DejaVu Sans"/>
              </a:rPr>
              <a:t>are </a:t>
            </a:r>
            <a:r>
              <a:rPr sz="1600" spc="-5" dirty="0">
                <a:solidFill>
                  <a:srgbClr val="3F3F3F"/>
                </a:solidFill>
                <a:latin typeface="DejaVu Sans"/>
                <a:cs typeface="DejaVu Sans"/>
              </a:rPr>
              <a:t>data </a:t>
            </a:r>
            <a:r>
              <a:rPr sz="1600" spc="-10" dirty="0">
                <a:solidFill>
                  <a:srgbClr val="3F3F3F"/>
                </a:solidFill>
                <a:latin typeface="DejaVu Sans"/>
                <a:cs typeface="DejaVu Sans"/>
              </a:rPr>
              <a:t>structures </a:t>
            </a:r>
            <a:r>
              <a:rPr sz="1600" spc="-5" dirty="0">
                <a:solidFill>
                  <a:srgbClr val="3F3F3F"/>
                </a:solidFill>
                <a:latin typeface="DejaVu Sans"/>
                <a:cs typeface="DejaVu Sans"/>
              </a:rPr>
              <a:t>that </a:t>
            </a:r>
            <a:r>
              <a:rPr sz="1600" spc="-10" dirty="0">
                <a:solidFill>
                  <a:srgbClr val="3F3F3F"/>
                </a:solidFill>
                <a:latin typeface="DejaVu Sans"/>
                <a:cs typeface="DejaVu Sans"/>
              </a:rPr>
              <a:t>encode </a:t>
            </a:r>
            <a:r>
              <a:rPr sz="1600" spc="-5" dirty="0">
                <a:solidFill>
                  <a:srgbClr val="3F3F3F"/>
                </a:solidFill>
                <a:latin typeface="DejaVu Sans"/>
                <a:cs typeface="DejaVu Sans"/>
              </a:rPr>
              <a:t>the transfer of value </a:t>
            </a:r>
            <a:r>
              <a:rPr sz="1600" spc="-10" dirty="0">
                <a:solidFill>
                  <a:srgbClr val="3F3F3F"/>
                </a:solidFill>
                <a:latin typeface="DejaVu Sans"/>
                <a:cs typeface="DejaVu Sans"/>
              </a:rPr>
              <a:t>between  </a:t>
            </a:r>
            <a:r>
              <a:rPr sz="1600" spc="-5" dirty="0">
                <a:solidFill>
                  <a:srgbClr val="3F3F3F"/>
                </a:solidFill>
                <a:latin typeface="DejaVu Sans"/>
                <a:cs typeface="DejaVu Sans"/>
              </a:rPr>
              <a:t>participants in </a:t>
            </a:r>
            <a:r>
              <a:rPr sz="1600" dirty="0">
                <a:solidFill>
                  <a:srgbClr val="3F3F3F"/>
                </a:solidFill>
                <a:latin typeface="DejaVu Sans"/>
                <a:cs typeface="DejaVu Sans"/>
              </a:rPr>
              <a:t>a </a:t>
            </a:r>
            <a:r>
              <a:rPr sz="1600" spc="-10" dirty="0">
                <a:solidFill>
                  <a:srgbClr val="3F3F3F"/>
                </a:solidFill>
                <a:latin typeface="DejaVu Sans"/>
                <a:cs typeface="DejaVu Sans"/>
              </a:rPr>
              <a:t>blockchain </a:t>
            </a:r>
            <a:r>
              <a:rPr sz="1600" spc="-5" dirty="0">
                <a:solidFill>
                  <a:srgbClr val="3F3F3F"/>
                </a:solidFill>
                <a:latin typeface="DejaVu Sans"/>
                <a:cs typeface="DejaVu Sans"/>
              </a:rPr>
              <a:t>system. Each transaction </a:t>
            </a:r>
            <a:r>
              <a:rPr sz="1600" dirty="0">
                <a:solidFill>
                  <a:srgbClr val="3F3F3F"/>
                </a:solidFill>
                <a:latin typeface="DejaVu Sans"/>
                <a:cs typeface="DejaVu Sans"/>
              </a:rPr>
              <a:t>is a </a:t>
            </a:r>
            <a:r>
              <a:rPr sz="1600" spc="-10" dirty="0">
                <a:solidFill>
                  <a:srgbClr val="3F3F3F"/>
                </a:solidFill>
                <a:latin typeface="DejaVu Sans"/>
                <a:cs typeface="DejaVu Sans"/>
              </a:rPr>
              <a:t>public </a:t>
            </a:r>
            <a:r>
              <a:rPr sz="1600" spc="-5" dirty="0">
                <a:solidFill>
                  <a:srgbClr val="3F3F3F"/>
                </a:solidFill>
                <a:latin typeface="DejaVu Sans"/>
                <a:cs typeface="DejaVu Sans"/>
              </a:rPr>
              <a:t>entry in the  </a:t>
            </a:r>
            <a:r>
              <a:rPr sz="1600" spc="-10" dirty="0">
                <a:solidFill>
                  <a:srgbClr val="3F3F3F"/>
                </a:solidFill>
                <a:latin typeface="DejaVu Sans"/>
                <a:cs typeface="DejaVu Sans"/>
              </a:rPr>
              <a:t>blockchain.</a:t>
            </a:r>
            <a:endParaRPr sz="1600">
              <a:latin typeface="DejaVu Sans"/>
              <a:cs typeface="DejaVu Sans"/>
            </a:endParaRPr>
          </a:p>
          <a:p>
            <a:pPr marL="12700" marR="5080">
              <a:lnSpc>
                <a:spcPct val="100000"/>
              </a:lnSpc>
              <a:spcBef>
                <a:spcPts val="990"/>
              </a:spcBef>
            </a:pPr>
            <a:r>
              <a:rPr sz="1600" spc="-25" dirty="0">
                <a:solidFill>
                  <a:srgbClr val="3F3F3F"/>
                </a:solidFill>
                <a:latin typeface="DejaVu Sans"/>
                <a:cs typeface="DejaVu Sans"/>
              </a:rPr>
              <a:t>Transactions </a:t>
            </a:r>
            <a:r>
              <a:rPr sz="1600" spc="-15" dirty="0">
                <a:solidFill>
                  <a:srgbClr val="3F3F3F"/>
                </a:solidFill>
                <a:latin typeface="DejaVu Sans"/>
                <a:cs typeface="DejaVu Sans"/>
              </a:rPr>
              <a:t>are </a:t>
            </a:r>
            <a:r>
              <a:rPr sz="1600" dirty="0">
                <a:solidFill>
                  <a:srgbClr val="3F3F3F"/>
                </a:solidFill>
                <a:latin typeface="DejaVu Sans"/>
                <a:cs typeface="DejaVu Sans"/>
              </a:rPr>
              <a:t>a </a:t>
            </a:r>
            <a:r>
              <a:rPr sz="1600" spc="-10" dirty="0">
                <a:solidFill>
                  <a:srgbClr val="3F3F3F"/>
                </a:solidFill>
                <a:latin typeface="DejaVu Sans"/>
                <a:cs typeface="DejaVu Sans"/>
              </a:rPr>
              <a:t>good </a:t>
            </a:r>
            <a:r>
              <a:rPr sz="1600" spc="-5" dirty="0">
                <a:solidFill>
                  <a:srgbClr val="3F3F3F"/>
                </a:solidFill>
                <a:latin typeface="DejaVu Sans"/>
                <a:cs typeface="DejaVu Sans"/>
              </a:rPr>
              <a:t>way to </a:t>
            </a:r>
            <a:r>
              <a:rPr sz="1600" spc="-10" dirty="0">
                <a:solidFill>
                  <a:srgbClr val="3F3F3F"/>
                </a:solidFill>
                <a:latin typeface="DejaVu Sans"/>
                <a:cs typeface="DejaVu Sans"/>
              </a:rPr>
              <a:t>describe </a:t>
            </a:r>
            <a:r>
              <a:rPr sz="1600" dirty="0">
                <a:solidFill>
                  <a:srgbClr val="3F3F3F"/>
                </a:solidFill>
                <a:latin typeface="DejaVu Sans"/>
                <a:cs typeface="DejaVu Sans"/>
              </a:rPr>
              <a:t>any </a:t>
            </a:r>
            <a:r>
              <a:rPr sz="1600" spc="-5" dirty="0">
                <a:solidFill>
                  <a:srgbClr val="3F3F3F"/>
                </a:solidFill>
                <a:latin typeface="DejaVu Sans"/>
                <a:cs typeface="DejaVu Sans"/>
              </a:rPr>
              <a:t>transfer of ownership, and the  complete </a:t>
            </a:r>
            <a:r>
              <a:rPr sz="1600" spc="-10" dirty="0">
                <a:solidFill>
                  <a:srgbClr val="3F3F3F"/>
                </a:solidFill>
                <a:latin typeface="DejaVu Sans"/>
                <a:cs typeface="DejaVu Sans"/>
              </a:rPr>
              <a:t>history </a:t>
            </a:r>
            <a:r>
              <a:rPr sz="1600" dirty="0">
                <a:solidFill>
                  <a:srgbClr val="3F3F3F"/>
                </a:solidFill>
                <a:latin typeface="DejaVu Sans"/>
                <a:cs typeface="DejaVu Sans"/>
              </a:rPr>
              <a:t>of </a:t>
            </a:r>
            <a:r>
              <a:rPr sz="1600" spc="-5" dirty="0">
                <a:solidFill>
                  <a:srgbClr val="3F3F3F"/>
                </a:solidFill>
                <a:latin typeface="DejaVu Sans"/>
                <a:cs typeface="DejaVu Sans"/>
              </a:rPr>
              <a:t>transactions is the </a:t>
            </a:r>
            <a:r>
              <a:rPr sz="1600" spc="-25" dirty="0">
                <a:solidFill>
                  <a:srgbClr val="3F3F3F"/>
                </a:solidFill>
                <a:latin typeface="DejaVu Sans"/>
                <a:cs typeface="DejaVu Sans"/>
              </a:rPr>
              <a:t>key </a:t>
            </a:r>
            <a:r>
              <a:rPr sz="1600" dirty="0">
                <a:solidFill>
                  <a:srgbClr val="3F3F3F"/>
                </a:solidFill>
                <a:latin typeface="DejaVu Sans"/>
                <a:cs typeface="DejaVu Sans"/>
              </a:rPr>
              <a:t>to </a:t>
            </a:r>
            <a:r>
              <a:rPr sz="1600" spc="-10" dirty="0">
                <a:solidFill>
                  <a:srgbClr val="3F3F3F"/>
                </a:solidFill>
                <a:latin typeface="DejaVu Sans"/>
                <a:cs typeface="DejaVu Sans"/>
              </a:rPr>
              <a:t>identifying </a:t>
            </a:r>
            <a:r>
              <a:rPr sz="1600" spc="-5" dirty="0">
                <a:solidFill>
                  <a:srgbClr val="3F3F3F"/>
                </a:solidFill>
                <a:latin typeface="DejaVu Sans"/>
                <a:cs typeface="DejaVu Sans"/>
              </a:rPr>
              <a:t>the </a:t>
            </a:r>
            <a:r>
              <a:rPr sz="1600" spc="-15" dirty="0">
                <a:solidFill>
                  <a:srgbClr val="3F3F3F"/>
                </a:solidFill>
                <a:latin typeface="DejaVu Sans"/>
                <a:cs typeface="DejaVu Sans"/>
              </a:rPr>
              <a:t>current</a:t>
            </a:r>
            <a:r>
              <a:rPr sz="1600" spc="-75" dirty="0">
                <a:solidFill>
                  <a:srgbClr val="3F3F3F"/>
                </a:solidFill>
                <a:latin typeface="DejaVu Sans"/>
                <a:cs typeface="DejaVu Sans"/>
              </a:rPr>
              <a:t> </a:t>
            </a:r>
            <a:r>
              <a:rPr sz="1600" spc="-5" dirty="0">
                <a:solidFill>
                  <a:srgbClr val="3F3F3F"/>
                </a:solidFill>
                <a:latin typeface="DejaVu Sans"/>
                <a:cs typeface="DejaVu Sans"/>
              </a:rPr>
              <a:t>owners.</a:t>
            </a:r>
            <a:endParaRPr sz="1600">
              <a:latin typeface="DejaVu Sans"/>
              <a:cs typeface="DejaVu Sans"/>
            </a:endParaRPr>
          </a:p>
        </p:txBody>
      </p:sp>
      <p:sp>
        <p:nvSpPr>
          <p:cNvPr id="6" name="object 6"/>
          <p:cNvSpPr txBox="1"/>
          <p:nvPr/>
        </p:nvSpPr>
        <p:spPr>
          <a:xfrm>
            <a:off x="566737" y="3519170"/>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7" name="object 7"/>
          <p:cNvSpPr txBox="1"/>
          <p:nvPr/>
        </p:nvSpPr>
        <p:spPr>
          <a:xfrm>
            <a:off x="822960" y="3521709"/>
            <a:ext cx="1615440" cy="259045"/>
          </a:xfrm>
          <a:prstGeom prst="rect">
            <a:avLst/>
          </a:prstGeom>
        </p:spPr>
        <p:txBody>
          <a:bodyPr vert="horz" wrap="square" lIns="0" tIns="12700" rIns="0" bIns="0" rtlCol="0">
            <a:spAutoFit/>
          </a:bodyPr>
          <a:lstStyle/>
          <a:p>
            <a:pPr marL="12700">
              <a:lnSpc>
                <a:spcPct val="100000"/>
              </a:lnSpc>
              <a:spcBef>
                <a:spcPts val="100"/>
              </a:spcBef>
            </a:pPr>
            <a:r>
              <a:rPr sz="1600" b="1" u="sng" spc="-5" dirty="0">
                <a:solidFill>
                  <a:srgbClr val="3F3F3F"/>
                </a:solidFill>
                <a:uFill>
                  <a:solidFill>
                    <a:srgbClr val="3F3F3F"/>
                  </a:solidFill>
                </a:uFill>
                <a:latin typeface="DejaVu Sans"/>
                <a:cs typeface="DejaVu Sans"/>
              </a:rPr>
              <a:t>Cryptography</a:t>
            </a:r>
            <a:r>
              <a:rPr sz="1600" b="1" spc="-5" dirty="0">
                <a:solidFill>
                  <a:srgbClr val="3F3F3F"/>
                </a:solidFill>
                <a:latin typeface="DejaVu Sans"/>
                <a:cs typeface="DejaVu Sans"/>
              </a:rPr>
              <a:t>:</a:t>
            </a:r>
            <a:endParaRPr sz="1600">
              <a:latin typeface="DejaVu Sans"/>
              <a:cs typeface="DejaVu Sans"/>
            </a:endParaRPr>
          </a:p>
        </p:txBody>
      </p:sp>
      <p:sp>
        <p:nvSpPr>
          <p:cNvPr id="8" name="object 8"/>
          <p:cNvSpPr txBox="1"/>
          <p:nvPr/>
        </p:nvSpPr>
        <p:spPr>
          <a:xfrm>
            <a:off x="565785" y="3892550"/>
            <a:ext cx="6394133" cy="2477601"/>
          </a:xfrm>
          <a:prstGeom prst="rect">
            <a:avLst/>
          </a:prstGeom>
        </p:spPr>
        <p:txBody>
          <a:bodyPr vert="horz" wrap="square" lIns="0" tIns="12700" rIns="0" bIns="0" rtlCol="0">
            <a:spAutoFit/>
          </a:bodyPr>
          <a:lstStyle/>
          <a:p>
            <a:pPr marL="12700" marR="621665">
              <a:lnSpc>
                <a:spcPct val="100000"/>
              </a:lnSpc>
              <a:spcBef>
                <a:spcPts val="100"/>
              </a:spcBef>
            </a:pPr>
            <a:r>
              <a:rPr sz="1600" spc="-5" dirty="0">
                <a:solidFill>
                  <a:srgbClr val="3F3F3F"/>
                </a:solidFill>
                <a:latin typeface="DejaVu Sans"/>
                <a:cs typeface="DejaVu Sans"/>
              </a:rPr>
              <a:t>This is using the </a:t>
            </a:r>
            <a:r>
              <a:rPr sz="1600" spc="-10" dirty="0">
                <a:solidFill>
                  <a:srgbClr val="3F3F3F"/>
                </a:solidFill>
                <a:latin typeface="DejaVu Sans"/>
                <a:cs typeface="DejaVu Sans"/>
              </a:rPr>
              <a:t>techniques </a:t>
            </a:r>
            <a:r>
              <a:rPr sz="1600" spc="-5" dirty="0">
                <a:solidFill>
                  <a:srgbClr val="3F3F3F"/>
                </a:solidFill>
                <a:latin typeface="DejaVu Sans"/>
                <a:cs typeface="DejaVu Sans"/>
              </a:rPr>
              <a:t>of </a:t>
            </a:r>
            <a:r>
              <a:rPr sz="1600" spc="-10" dirty="0">
                <a:solidFill>
                  <a:srgbClr val="3F3F3F"/>
                </a:solidFill>
                <a:latin typeface="DejaVu Sans"/>
                <a:cs typeface="DejaVu Sans"/>
              </a:rPr>
              <a:t>encryption </a:t>
            </a:r>
            <a:r>
              <a:rPr sz="1600" dirty="0">
                <a:solidFill>
                  <a:srgbClr val="3F3F3F"/>
                </a:solidFill>
                <a:latin typeface="DejaVu Sans"/>
                <a:cs typeface="DejaVu Sans"/>
              </a:rPr>
              <a:t>and </a:t>
            </a:r>
            <a:r>
              <a:rPr sz="1600" spc="-10" dirty="0">
                <a:solidFill>
                  <a:srgbClr val="3F3F3F"/>
                </a:solidFill>
                <a:latin typeface="DejaVu Sans"/>
                <a:cs typeface="DejaVu Sans"/>
              </a:rPr>
              <a:t>decryption </a:t>
            </a:r>
            <a:r>
              <a:rPr sz="1600" dirty="0">
                <a:solidFill>
                  <a:srgbClr val="3F3F3F"/>
                </a:solidFill>
                <a:latin typeface="DejaVu Sans"/>
                <a:cs typeface="DejaVu Sans"/>
              </a:rPr>
              <a:t>to </a:t>
            </a:r>
            <a:r>
              <a:rPr sz="1600" spc="-5" dirty="0">
                <a:solidFill>
                  <a:srgbClr val="3F3F3F"/>
                </a:solidFill>
                <a:latin typeface="DejaVu Sans"/>
                <a:cs typeface="DejaVu Sans"/>
              </a:rPr>
              <a:t>send and </a:t>
            </a:r>
            <a:r>
              <a:rPr sz="1600" spc="-10" dirty="0">
                <a:solidFill>
                  <a:srgbClr val="3F3F3F"/>
                </a:solidFill>
                <a:latin typeface="DejaVu Sans"/>
                <a:cs typeface="DejaVu Sans"/>
              </a:rPr>
              <a:t>receive  </a:t>
            </a:r>
            <a:r>
              <a:rPr sz="1600" spc="-5" dirty="0">
                <a:solidFill>
                  <a:srgbClr val="3F3F3F"/>
                </a:solidFill>
                <a:latin typeface="DejaVu Sans"/>
                <a:cs typeface="DejaVu Sans"/>
              </a:rPr>
              <a:t>messages.</a:t>
            </a:r>
            <a:endParaRPr sz="1600">
              <a:latin typeface="DejaVu Sans"/>
              <a:cs typeface="DejaVu Sans"/>
            </a:endParaRPr>
          </a:p>
          <a:p>
            <a:pPr marL="12700" marR="5080">
              <a:lnSpc>
                <a:spcPct val="100000"/>
              </a:lnSpc>
              <a:spcBef>
                <a:spcPts val="990"/>
              </a:spcBef>
              <a:tabLst>
                <a:tab pos="1922780" algn="l"/>
              </a:tabLst>
            </a:pPr>
            <a:r>
              <a:rPr sz="1600" spc="-5" dirty="0">
                <a:solidFill>
                  <a:srgbClr val="3F3F3F"/>
                </a:solidFill>
                <a:latin typeface="DejaVu Sans"/>
                <a:cs typeface="DejaVu Sans"/>
              </a:rPr>
              <a:t>The major</a:t>
            </a:r>
            <a:r>
              <a:rPr sz="1600" spc="-10" dirty="0">
                <a:solidFill>
                  <a:srgbClr val="3F3F3F"/>
                </a:solidFill>
                <a:latin typeface="DejaVu Sans"/>
                <a:cs typeface="DejaVu Sans"/>
              </a:rPr>
              <a:t> </a:t>
            </a:r>
            <a:r>
              <a:rPr sz="1600" spc="-5" dirty="0">
                <a:solidFill>
                  <a:srgbClr val="3F3F3F"/>
                </a:solidFill>
                <a:latin typeface="DejaVu Sans"/>
                <a:cs typeface="DejaVu Sans"/>
              </a:rPr>
              <a:t>idea of	</a:t>
            </a:r>
            <a:r>
              <a:rPr sz="1600" spc="-10" dirty="0">
                <a:solidFill>
                  <a:srgbClr val="3F3F3F"/>
                </a:solidFill>
                <a:latin typeface="DejaVu Sans"/>
                <a:cs typeface="DejaVu Sans"/>
              </a:rPr>
              <a:t>cryptography </a:t>
            </a:r>
            <a:r>
              <a:rPr sz="1600" spc="-5" dirty="0">
                <a:solidFill>
                  <a:srgbClr val="3F3F3F"/>
                </a:solidFill>
                <a:latin typeface="DejaVu Sans"/>
                <a:cs typeface="DejaVu Sans"/>
              </a:rPr>
              <a:t>is </a:t>
            </a:r>
            <a:r>
              <a:rPr sz="1600" dirty="0">
                <a:solidFill>
                  <a:srgbClr val="3F3F3F"/>
                </a:solidFill>
                <a:latin typeface="DejaVu Sans"/>
                <a:cs typeface="DejaVu Sans"/>
              </a:rPr>
              <a:t>to </a:t>
            </a:r>
            <a:r>
              <a:rPr sz="1600" spc="-10" dirty="0">
                <a:solidFill>
                  <a:srgbClr val="3F3F3F"/>
                </a:solidFill>
                <a:latin typeface="DejaVu Sans"/>
                <a:cs typeface="DejaVu Sans"/>
              </a:rPr>
              <a:t>protect </a:t>
            </a:r>
            <a:r>
              <a:rPr sz="1600" spc="-5" dirty="0">
                <a:solidFill>
                  <a:srgbClr val="3F3F3F"/>
                </a:solidFill>
                <a:latin typeface="DejaVu Sans"/>
                <a:cs typeface="DejaVu Sans"/>
              </a:rPr>
              <a:t>data </a:t>
            </a:r>
            <a:r>
              <a:rPr sz="1600" spc="-15" dirty="0">
                <a:solidFill>
                  <a:srgbClr val="3F3F3F"/>
                </a:solidFill>
                <a:latin typeface="DejaVu Sans"/>
                <a:cs typeface="DejaVu Sans"/>
              </a:rPr>
              <a:t>from </a:t>
            </a:r>
            <a:r>
              <a:rPr sz="1600" spc="-10" dirty="0">
                <a:solidFill>
                  <a:srgbClr val="3F3F3F"/>
                </a:solidFill>
                <a:latin typeface="DejaVu Sans"/>
                <a:cs typeface="DejaVu Sans"/>
              </a:rPr>
              <a:t>being </a:t>
            </a:r>
            <a:r>
              <a:rPr sz="1600" spc="-5" dirty="0">
                <a:solidFill>
                  <a:srgbClr val="3F3F3F"/>
                </a:solidFill>
                <a:latin typeface="DejaVu Sans"/>
                <a:cs typeface="DejaVu Sans"/>
              </a:rPr>
              <a:t>accessed </a:t>
            </a:r>
            <a:r>
              <a:rPr sz="1600" spc="-10" dirty="0">
                <a:solidFill>
                  <a:srgbClr val="3F3F3F"/>
                </a:solidFill>
                <a:latin typeface="DejaVu Sans"/>
                <a:cs typeface="DejaVu Sans"/>
              </a:rPr>
              <a:t>by  </a:t>
            </a:r>
            <a:r>
              <a:rPr sz="1600" spc="-5" dirty="0">
                <a:solidFill>
                  <a:srgbClr val="3F3F3F"/>
                </a:solidFill>
                <a:latin typeface="DejaVu Sans"/>
                <a:cs typeface="DejaVu Sans"/>
              </a:rPr>
              <a:t>unauthorized </a:t>
            </a:r>
            <a:r>
              <a:rPr sz="1600" spc="-10" dirty="0">
                <a:solidFill>
                  <a:srgbClr val="3F3F3F"/>
                </a:solidFill>
                <a:latin typeface="DejaVu Sans"/>
                <a:cs typeface="DejaVu Sans"/>
              </a:rPr>
              <a:t>people. </a:t>
            </a:r>
            <a:r>
              <a:rPr sz="1600" spc="-5" dirty="0">
                <a:solidFill>
                  <a:srgbClr val="3F3F3F"/>
                </a:solidFill>
                <a:latin typeface="DejaVu Sans"/>
                <a:cs typeface="DejaVu Sans"/>
              </a:rPr>
              <a:t>Cryptography uses the </a:t>
            </a:r>
            <a:r>
              <a:rPr sz="1600" spc="-10" dirty="0">
                <a:solidFill>
                  <a:srgbClr val="3F3F3F"/>
                </a:solidFill>
                <a:latin typeface="DejaVu Sans"/>
                <a:cs typeface="DejaVu Sans"/>
              </a:rPr>
              <a:t>concept </a:t>
            </a:r>
            <a:r>
              <a:rPr sz="1600" dirty="0">
                <a:solidFill>
                  <a:srgbClr val="3F3F3F"/>
                </a:solidFill>
                <a:latin typeface="DejaVu Sans"/>
                <a:cs typeface="DejaVu Sans"/>
              </a:rPr>
              <a:t>of </a:t>
            </a:r>
            <a:r>
              <a:rPr sz="1600" spc="-20" dirty="0">
                <a:solidFill>
                  <a:srgbClr val="3F3F3F"/>
                </a:solidFill>
                <a:latin typeface="DejaVu Sans"/>
                <a:cs typeface="DejaVu Sans"/>
              </a:rPr>
              <a:t>keys </a:t>
            </a:r>
            <a:r>
              <a:rPr sz="1600" dirty="0">
                <a:solidFill>
                  <a:srgbClr val="3F3F3F"/>
                </a:solidFill>
                <a:latin typeface="DejaVu Sans"/>
                <a:cs typeface="DejaVu Sans"/>
              </a:rPr>
              <a:t>to </a:t>
            </a:r>
            <a:r>
              <a:rPr sz="1600" spc="-15" dirty="0">
                <a:solidFill>
                  <a:srgbClr val="3F3F3F"/>
                </a:solidFill>
                <a:latin typeface="DejaVu Sans"/>
                <a:cs typeface="DejaVu Sans"/>
              </a:rPr>
              <a:t>protect </a:t>
            </a:r>
            <a:r>
              <a:rPr sz="1600" spc="-10" dirty="0">
                <a:solidFill>
                  <a:srgbClr val="3F3F3F"/>
                </a:solidFill>
                <a:latin typeface="DejaVu Sans"/>
                <a:cs typeface="DejaVu Sans"/>
              </a:rPr>
              <a:t>data </a:t>
            </a:r>
            <a:r>
              <a:rPr sz="1600" spc="-5" dirty="0">
                <a:solidFill>
                  <a:srgbClr val="3F3F3F"/>
                </a:solidFill>
                <a:latin typeface="DejaVu Sans"/>
                <a:cs typeface="DejaVu Sans"/>
              </a:rPr>
              <a:t>similar  to the idea of locks </a:t>
            </a:r>
            <a:r>
              <a:rPr sz="1600" dirty="0">
                <a:solidFill>
                  <a:srgbClr val="3F3F3F"/>
                </a:solidFill>
                <a:latin typeface="DejaVu Sans"/>
                <a:cs typeface="DejaVu Sans"/>
              </a:rPr>
              <a:t>and </a:t>
            </a:r>
            <a:r>
              <a:rPr sz="1600" spc="-20" dirty="0">
                <a:solidFill>
                  <a:srgbClr val="3F3F3F"/>
                </a:solidFill>
                <a:latin typeface="DejaVu Sans"/>
                <a:cs typeface="DejaVu Sans"/>
              </a:rPr>
              <a:t>keys </a:t>
            </a:r>
            <a:r>
              <a:rPr sz="1600" dirty="0">
                <a:solidFill>
                  <a:srgbClr val="3F3F3F"/>
                </a:solidFill>
                <a:latin typeface="DejaVu Sans"/>
                <a:cs typeface="DejaVu Sans"/>
              </a:rPr>
              <a:t>in </a:t>
            </a:r>
            <a:r>
              <a:rPr sz="1600" spc="-5" dirty="0">
                <a:solidFill>
                  <a:srgbClr val="3F3F3F"/>
                </a:solidFill>
                <a:latin typeface="DejaVu Sans"/>
                <a:cs typeface="DejaVu Sans"/>
              </a:rPr>
              <a:t>physical</a:t>
            </a:r>
            <a:r>
              <a:rPr sz="1600" spc="-85" dirty="0">
                <a:solidFill>
                  <a:srgbClr val="3F3F3F"/>
                </a:solidFill>
                <a:latin typeface="DejaVu Sans"/>
                <a:cs typeface="DejaVu Sans"/>
              </a:rPr>
              <a:t> </a:t>
            </a:r>
            <a:r>
              <a:rPr sz="1600" spc="-5" dirty="0">
                <a:solidFill>
                  <a:srgbClr val="3F3F3F"/>
                </a:solidFill>
                <a:latin typeface="DejaVu Sans"/>
                <a:cs typeface="DejaVu Sans"/>
              </a:rPr>
              <a:t>world.</a:t>
            </a:r>
            <a:endParaRPr sz="1600">
              <a:latin typeface="DejaVu Sans"/>
              <a:cs typeface="DejaVu Sans"/>
            </a:endParaRPr>
          </a:p>
          <a:p>
            <a:pPr marL="12700">
              <a:lnSpc>
                <a:spcPts val="1914"/>
              </a:lnSpc>
              <a:spcBef>
                <a:spcPts val="990"/>
              </a:spcBef>
            </a:pPr>
            <a:r>
              <a:rPr sz="1600" spc="-5" dirty="0">
                <a:solidFill>
                  <a:srgbClr val="3F3F3F"/>
                </a:solidFill>
                <a:latin typeface="DejaVu Sans"/>
                <a:cs typeface="DejaVu Sans"/>
              </a:rPr>
              <a:t>In blockchain, </a:t>
            </a:r>
            <a:r>
              <a:rPr sz="1600" spc="-10" dirty="0">
                <a:solidFill>
                  <a:srgbClr val="3F3F3F"/>
                </a:solidFill>
                <a:latin typeface="DejaVu Sans"/>
                <a:cs typeface="DejaVu Sans"/>
              </a:rPr>
              <a:t>cryptography </a:t>
            </a:r>
            <a:r>
              <a:rPr sz="1600" dirty="0">
                <a:solidFill>
                  <a:srgbClr val="3F3F3F"/>
                </a:solidFill>
                <a:latin typeface="DejaVu Sans"/>
                <a:cs typeface="DejaVu Sans"/>
              </a:rPr>
              <a:t>is </a:t>
            </a:r>
            <a:r>
              <a:rPr sz="1600" spc="-5" dirty="0">
                <a:solidFill>
                  <a:srgbClr val="3F3F3F"/>
                </a:solidFill>
                <a:latin typeface="DejaVu Sans"/>
                <a:cs typeface="DejaVu Sans"/>
              </a:rPr>
              <a:t>attained </a:t>
            </a:r>
            <a:r>
              <a:rPr sz="1600" dirty="0">
                <a:solidFill>
                  <a:srgbClr val="3F3F3F"/>
                </a:solidFill>
                <a:latin typeface="DejaVu Sans"/>
                <a:cs typeface="DejaVu Sans"/>
              </a:rPr>
              <a:t>in </a:t>
            </a:r>
            <a:r>
              <a:rPr sz="1600" spc="-5" dirty="0">
                <a:solidFill>
                  <a:srgbClr val="3F3F3F"/>
                </a:solidFill>
                <a:latin typeface="DejaVu Sans"/>
                <a:cs typeface="DejaVu Sans"/>
              </a:rPr>
              <a:t>two ways; </a:t>
            </a:r>
            <a:r>
              <a:rPr sz="1600" b="1" spc="-5" dirty="0">
                <a:solidFill>
                  <a:srgbClr val="3F3F3F"/>
                </a:solidFill>
                <a:latin typeface="DejaVu Sans"/>
                <a:cs typeface="DejaVu Sans"/>
              </a:rPr>
              <a:t>Symmetric</a:t>
            </a:r>
            <a:r>
              <a:rPr sz="1600" b="1" spc="-40" dirty="0">
                <a:solidFill>
                  <a:srgbClr val="3F3F3F"/>
                </a:solidFill>
                <a:latin typeface="DejaVu Sans"/>
                <a:cs typeface="DejaVu Sans"/>
              </a:rPr>
              <a:t> </a:t>
            </a:r>
            <a:r>
              <a:rPr sz="1600" b="1" spc="-5" dirty="0">
                <a:solidFill>
                  <a:srgbClr val="3F3F3F"/>
                </a:solidFill>
                <a:latin typeface="DejaVu Sans"/>
                <a:cs typeface="DejaVu Sans"/>
              </a:rPr>
              <a:t>Cryptography</a:t>
            </a:r>
            <a:endParaRPr sz="1600">
              <a:latin typeface="DejaVu Sans"/>
              <a:cs typeface="DejaVu Sans"/>
            </a:endParaRPr>
          </a:p>
          <a:p>
            <a:pPr marL="12700">
              <a:lnSpc>
                <a:spcPts val="1914"/>
              </a:lnSpc>
            </a:pPr>
            <a:r>
              <a:rPr sz="1600" spc="-5" dirty="0">
                <a:solidFill>
                  <a:srgbClr val="3F3F3F"/>
                </a:solidFill>
                <a:latin typeface="DejaVu Sans"/>
                <a:cs typeface="DejaVu Sans"/>
              </a:rPr>
              <a:t>and </a:t>
            </a:r>
            <a:r>
              <a:rPr sz="1600" b="1" spc="-5" dirty="0">
                <a:solidFill>
                  <a:srgbClr val="3F3F3F"/>
                </a:solidFill>
                <a:latin typeface="DejaVu Sans"/>
                <a:cs typeface="DejaVu Sans"/>
              </a:rPr>
              <a:t>Asymmetric</a:t>
            </a:r>
            <a:r>
              <a:rPr sz="1600" b="1" spc="-25" dirty="0">
                <a:solidFill>
                  <a:srgbClr val="3F3F3F"/>
                </a:solidFill>
                <a:latin typeface="DejaVu Sans"/>
                <a:cs typeface="DejaVu Sans"/>
              </a:rPr>
              <a:t> </a:t>
            </a:r>
            <a:r>
              <a:rPr sz="1600" b="1" spc="-20" dirty="0">
                <a:solidFill>
                  <a:srgbClr val="3F3F3F"/>
                </a:solidFill>
                <a:latin typeface="DejaVu Sans"/>
                <a:cs typeface="DejaVu Sans"/>
              </a:rPr>
              <a:t>Cryptography.</a:t>
            </a:r>
            <a:endParaRPr sz="1600">
              <a:latin typeface="DejaVu Sans"/>
              <a:cs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33400"/>
            <a:ext cx="7737157" cy="315471"/>
          </a:xfrm>
          <a:prstGeom prst="rect">
            <a:avLst/>
          </a:prstGeom>
        </p:spPr>
        <p:txBody>
          <a:bodyPr vert="horz" wrap="square" lIns="0" tIns="15240" rIns="0" bIns="0" rtlCol="0">
            <a:spAutoFit/>
          </a:bodyPr>
          <a:lstStyle/>
          <a:p>
            <a:pPr marL="12700">
              <a:lnSpc>
                <a:spcPct val="100000"/>
              </a:lnSpc>
              <a:spcBef>
                <a:spcPts val="120"/>
              </a:spcBef>
            </a:pPr>
            <a:r>
              <a:rPr sz="1950" b="1" spc="5" dirty="0">
                <a:latin typeface="DejaVu Sans"/>
                <a:cs typeface="DejaVu Sans"/>
              </a:rPr>
              <a:t>Symmetric Cryptography </a:t>
            </a:r>
            <a:r>
              <a:rPr sz="1950" spc="5" dirty="0"/>
              <a:t>and </a:t>
            </a:r>
            <a:r>
              <a:rPr sz="1950" b="1" spc="5" dirty="0">
                <a:latin typeface="DejaVu Sans"/>
                <a:cs typeface="DejaVu Sans"/>
              </a:rPr>
              <a:t>Asymmetric</a:t>
            </a:r>
            <a:r>
              <a:rPr sz="1950" b="1" spc="65" dirty="0">
                <a:latin typeface="DejaVu Sans"/>
                <a:cs typeface="DejaVu Sans"/>
              </a:rPr>
              <a:t> </a:t>
            </a:r>
            <a:r>
              <a:rPr sz="1950" b="1" spc="5" dirty="0">
                <a:latin typeface="DejaVu Sans"/>
                <a:cs typeface="DejaVu Sans"/>
              </a:rPr>
              <a:t>Cryptography</a:t>
            </a:r>
            <a:endParaRPr sz="1950">
              <a:latin typeface="DejaVu Sans"/>
              <a:cs typeface="DejaVu Sans"/>
            </a:endParaRPr>
          </a:p>
        </p:txBody>
      </p:sp>
      <p:sp>
        <p:nvSpPr>
          <p:cNvPr id="3" name="object 3"/>
          <p:cNvSpPr txBox="1"/>
          <p:nvPr/>
        </p:nvSpPr>
        <p:spPr>
          <a:xfrm>
            <a:off x="565785" y="946150"/>
            <a:ext cx="6278404" cy="1528624"/>
          </a:xfrm>
          <a:prstGeom prst="rect">
            <a:avLst/>
          </a:prstGeom>
        </p:spPr>
        <p:txBody>
          <a:bodyPr vert="horz" wrap="square" lIns="0" tIns="12700" rIns="0" bIns="0" rtlCol="0">
            <a:spAutoFit/>
          </a:bodyPr>
          <a:lstStyle/>
          <a:p>
            <a:pPr marL="12700">
              <a:lnSpc>
                <a:spcPct val="100000"/>
              </a:lnSpc>
              <a:spcBef>
                <a:spcPts val="100"/>
              </a:spcBef>
            </a:pPr>
            <a:r>
              <a:rPr sz="1600" b="1" u="sng" spc="-5" dirty="0">
                <a:solidFill>
                  <a:srgbClr val="3F3F3F"/>
                </a:solidFill>
                <a:uFill>
                  <a:solidFill>
                    <a:srgbClr val="3F3F3F"/>
                  </a:solidFill>
                </a:uFill>
                <a:latin typeface="DejaVu Sans"/>
                <a:cs typeface="DejaVu Sans"/>
              </a:rPr>
              <a:t>Symmetric</a:t>
            </a:r>
            <a:r>
              <a:rPr sz="1600" b="1" u="sng" spc="-15" dirty="0">
                <a:solidFill>
                  <a:srgbClr val="3F3F3F"/>
                </a:solidFill>
                <a:uFill>
                  <a:solidFill>
                    <a:srgbClr val="3F3F3F"/>
                  </a:solidFill>
                </a:uFill>
                <a:latin typeface="DejaVu Sans"/>
                <a:cs typeface="DejaVu Sans"/>
              </a:rPr>
              <a:t> </a:t>
            </a:r>
            <a:r>
              <a:rPr sz="1600" b="1" u="sng" spc="-5" dirty="0">
                <a:solidFill>
                  <a:srgbClr val="3F3F3F"/>
                </a:solidFill>
                <a:uFill>
                  <a:solidFill>
                    <a:srgbClr val="3F3F3F"/>
                  </a:solidFill>
                </a:uFill>
                <a:latin typeface="DejaVu Sans"/>
                <a:cs typeface="DejaVu Sans"/>
              </a:rPr>
              <a:t>Cryptography:</a:t>
            </a:r>
            <a:endParaRPr sz="1600">
              <a:latin typeface="DejaVu Sans"/>
              <a:cs typeface="DejaVu Sans"/>
            </a:endParaRPr>
          </a:p>
          <a:p>
            <a:pPr>
              <a:lnSpc>
                <a:spcPct val="100000"/>
              </a:lnSpc>
              <a:spcBef>
                <a:spcPts val="5"/>
              </a:spcBef>
            </a:pPr>
            <a:endParaRPr sz="1850">
              <a:latin typeface="DejaVu Sans"/>
              <a:cs typeface="DejaVu Sans"/>
            </a:endParaRPr>
          </a:p>
          <a:p>
            <a:pPr marL="12700" marR="5080">
              <a:lnSpc>
                <a:spcPct val="100000"/>
              </a:lnSpc>
            </a:pPr>
            <a:r>
              <a:rPr sz="1600" spc="-5" dirty="0">
                <a:solidFill>
                  <a:srgbClr val="3F3F3F"/>
                </a:solidFill>
                <a:latin typeface="DejaVu Sans"/>
                <a:cs typeface="DejaVu Sans"/>
              </a:rPr>
              <a:t>This is </a:t>
            </a:r>
            <a:r>
              <a:rPr sz="1600" spc="-10" dirty="0">
                <a:solidFill>
                  <a:srgbClr val="3F3F3F"/>
                </a:solidFill>
                <a:latin typeface="DejaVu Sans"/>
                <a:cs typeface="DejaVu Sans"/>
              </a:rPr>
              <a:t>whereby </a:t>
            </a:r>
            <a:r>
              <a:rPr sz="1600" dirty="0">
                <a:solidFill>
                  <a:srgbClr val="3F3F3F"/>
                </a:solidFill>
                <a:latin typeface="DejaVu Sans"/>
                <a:cs typeface="DejaVu Sans"/>
              </a:rPr>
              <a:t>a </a:t>
            </a:r>
            <a:r>
              <a:rPr sz="1600" spc="-5" dirty="0">
                <a:solidFill>
                  <a:srgbClr val="3F3F3F"/>
                </a:solidFill>
                <a:latin typeface="DejaVu Sans"/>
                <a:cs typeface="DejaVu Sans"/>
              </a:rPr>
              <a:t>single </a:t>
            </a:r>
            <a:r>
              <a:rPr sz="1600" spc="-10" dirty="0">
                <a:solidFill>
                  <a:srgbClr val="3F3F3F"/>
                </a:solidFill>
                <a:latin typeface="DejaVu Sans"/>
                <a:cs typeface="DejaVu Sans"/>
              </a:rPr>
              <a:t>secret </a:t>
            </a:r>
            <a:r>
              <a:rPr sz="1600" spc="-25" dirty="0">
                <a:solidFill>
                  <a:srgbClr val="3F3F3F"/>
                </a:solidFill>
                <a:latin typeface="DejaVu Sans"/>
                <a:cs typeface="DejaVu Sans"/>
              </a:rPr>
              <a:t>key </a:t>
            </a:r>
            <a:r>
              <a:rPr sz="1600" dirty="0">
                <a:solidFill>
                  <a:srgbClr val="3F3F3F"/>
                </a:solidFill>
                <a:latin typeface="DejaVu Sans"/>
                <a:cs typeface="DejaVu Sans"/>
              </a:rPr>
              <a:t>is </a:t>
            </a:r>
            <a:r>
              <a:rPr sz="1600" spc="-5" dirty="0">
                <a:solidFill>
                  <a:srgbClr val="3F3F3F"/>
                </a:solidFill>
                <a:latin typeface="DejaVu Sans"/>
                <a:cs typeface="DejaVu Sans"/>
              </a:rPr>
              <a:t>leveraged for </a:t>
            </a:r>
            <a:r>
              <a:rPr sz="1600" spc="-10" dirty="0">
                <a:solidFill>
                  <a:srgbClr val="3F3F3F"/>
                </a:solidFill>
                <a:latin typeface="DejaVu Sans"/>
                <a:cs typeface="DejaVu Sans"/>
              </a:rPr>
              <a:t>both </a:t>
            </a:r>
            <a:r>
              <a:rPr sz="1600" spc="-5" dirty="0">
                <a:solidFill>
                  <a:srgbClr val="3F3F3F"/>
                </a:solidFill>
                <a:latin typeface="DejaVu Sans"/>
                <a:cs typeface="DejaVu Sans"/>
              </a:rPr>
              <a:t>encryption and  </a:t>
            </a:r>
            <a:r>
              <a:rPr sz="1600" spc="-10" dirty="0">
                <a:solidFill>
                  <a:srgbClr val="3F3F3F"/>
                </a:solidFill>
                <a:latin typeface="DejaVu Sans"/>
                <a:cs typeface="DejaVu Sans"/>
              </a:rPr>
              <a:t>decryption </a:t>
            </a:r>
            <a:r>
              <a:rPr sz="1600" spc="-5" dirty="0">
                <a:solidFill>
                  <a:srgbClr val="3F3F3F"/>
                </a:solidFill>
                <a:latin typeface="DejaVu Sans"/>
                <a:cs typeface="DejaVu Sans"/>
              </a:rPr>
              <a:t>functions. The fact that only one </a:t>
            </a:r>
            <a:r>
              <a:rPr sz="1600" spc="-25" dirty="0">
                <a:solidFill>
                  <a:srgbClr val="3F3F3F"/>
                </a:solidFill>
                <a:latin typeface="DejaVu Sans"/>
                <a:cs typeface="DejaVu Sans"/>
              </a:rPr>
              <a:t>key </a:t>
            </a:r>
            <a:r>
              <a:rPr sz="1600" dirty="0">
                <a:solidFill>
                  <a:srgbClr val="3F3F3F"/>
                </a:solidFill>
                <a:latin typeface="DejaVu Sans"/>
                <a:cs typeface="DejaVu Sans"/>
              </a:rPr>
              <a:t>was </a:t>
            </a:r>
            <a:r>
              <a:rPr sz="1600" spc="-5" dirty="0">
                <a:solidFill>
                  <a:srgbClr val="3F3F3F"/>
                </a:solidFill>
                <a:latin typeface="DejaVu Sans"/>
                <a:cs typeface="DejaVu Sans"/>
              </a:rPr>
              <a:t>used for </a:t>
            </a:r>
            <a:r>
              <a:rPr sz="1600" spc="-10" dirty="0">
                <a:solidFill>
                  <a:srgbClr val="3F3F3F"/>
                </a:solidFill>
                <a:latin typeface="DejaVu Sans"/>
                <a:cs typeface="DejaVu Sans"/>
              </a:rPr>
              <a:t>both encryption </a:t>
            </a:r>
            <a:r>
              <a:rPr sz="1600" dirty="0">
                <a:solidFill>
                  <a:srgbClr val="3F3F3F"/>
                </a:solidFill>
                <a:latin typeface="DejaVu Sans"/>
                <a:cs typeface="DejaVu Sans"/>
              </a:rPr>
              <a:t>and  </a:t>
            </a:r>
            <a:r>
              <a:rPr sz="1600" spc="-10" dirty="0">
                <a:solidFill>
                  <a:srgbClr val="3F3F3F"/>
                </a:solidFill>
                <a:latin typeface="DejaVu Sans"/>
                <a:cs typeface="DejaVu Sans"/>
              </a:rPr>
              <a:t>decryption </a:t>
            </a:r>
            <a:r>
              <a:rPr sz="1600" spc="-5" dirty="0">
                <a:solidFill>
                  <a:srgbClr val="3F3F3F"/>
                </a:solidFill>
                <a:latin typeface="DejaVu Sans"/>
                <a:cs typeface="DejaVu Sans"/>
              </a:rPr>
              <a:t>which can </a:t>
            </a:r>
            <a:r>
              <a:rPr sz="1600" spc="-10" dirty="0">
                <a:solidFill>
                  <a:srgbClr val="3F3F3F"/>
                </a:solidFill>
                <a:latin typeface="DejaVu Sans"/>
                <a:cs typeface="DejaVu Sans"/>
              </a:rPr>
              <a:t>create </a:t>
            </a:r>
            <a:r>
              <a:rPr sz="1600" spc="-5" dirty="0">
                <a:solidFill>
                  <a:srgbClr val="3F3F3F"/>
                </a:solidFill>
                <a:latin typeface="DejaVu Sans"/>
                <a:cs typeface="DejaVu Sans"/>
              </a:rPr>
              <a:t>some security issues lead to invention </a:t>
            </a:r>
            <a:r>
              <a:rPr sz="1600" dirty="0">
                <a:solidFill>
                  <a:srgbClr val="3F3F3F"/>
                </a:solidFill>
                <a:latin typeface="DejaVu Sans"/>
                <a:cs typeface="DejaVu Sans"/>
              </a:rPr>
              <a:t>of</a:t>
            </a:r>
            <a:r>
              <a:rPr sz="1600" spc="-65" dirty="0">
                <a:solidFill>
                  <a:srgbClr val="3F3F3F"/>
                </a:solidFill>
                <a:latin typeface="DejaVu Sans"/>
                <a:cs typeface="DejaVu Sans"/>
              </a:rPr>
              <a:t> </a:t>
            </a:r>
            <a:r>
              <a:rPr sz="1600" spc="-5" dirty="0">
                <a:solidFill>
                  <a:srgbClr val="3F3F3F"/>
                </a:solidFill>
                <a:latin typeface="DejaVu Sans"/>
                <a:cs typeface="DejaVu Sans"/>
              </a:rPr>
              <a:t>asymmetric</a:t>
            </a:r>
            <a:endParaRPr sz="1600">
              <a:latin typeface="DejaVu Sans"/>
              <a:cs typeface="DejaVu Sans"/>
            </a:endParaRPr>
          </a:p>
        </p:txBody>
      </p:sp>
      <p:sp>
        <p:nvSpPr>
          <p:cNvPr id="4" name="object 4"/>
          <p:cNvSpPr txBox="1"/>
          <p:nvPr/>
        </p:nvSpPr>
        <p:spPr>
          <a:xfrm>
            <a:off x="598442" y="2481958"/>
            <a:ext cx="1611358" cy="259045"/>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F3F3F"/>
                </a:solidFill>
                <a:latin typeface="DejaVu Sans"/>
                <a:cs typeface="DejaVu Sans"/>
              </a:rPr>
              <a:t>cryptography.</a:t>
            </a:r>
            <a:endParaRPr sz="1600" dirty="0">
              <a:latin typeface="DejaVu Sans"/>
              <a:cs typeface="DejaVu Sans"/>
            </a:endParaRPr>
          </a:p>
        </p:txBody>
      </p:sp>
      <p:grpSp>
        <p:nvGrpSpPr>
          <p:cNvPr id="5" name="object 5"/>
          <p:cNvGrpSpPr/>
          <p:nvPr/>
        </p:nvGrpSpPr>
        <p:grpSpPr>
          <a:xfrm>
            <a:off x="1081802" y="3875723"/>
            <a:ext cx="1767364" cy="772795"/>
            <a:chOff x="1442402" y="3875722"/>
            <a:chExt cx="2356485" cy="772795"/>
          </a:xfrm>
        </p:grpSpPr>
        <p:sp>
          <p:nvSpPr>
            <p:cNvPr id="6" name="object 6"/>
            <p:cNvSpPr/>
            <p:nvPr/>
          </p:nvSpPr>
          <p:spPr>
            <a:xfrm>
              <a:off x="1455419" y="3888739"/>
              <a:ext cx="2330450" cy="746760"/>
            </a:xfrm>
            <a:custGeom>
              <a:avLst/>
              <a:gdLst/>
              <a:ahLst/>
              <a:cxnLst/>
              <a:rect l="l" t="t" r="r" b="b"/>
              <a:pathLst>
                <a:path w="2330450" h="746760">
                  <a:moveTo>
                    <a:pt x="2218690" y="745490"/>
                  </a:moveTo>
                  <a:lnTo>
                    <a:pt x="110490" y="745490"/>
                  </a:lnTo>
                  <a:lnTo>
                    <a:pt x="116840" y="746760"/>
                  </a:lnTo>
                  <a:lnTo>
                    <a:pt x="2212340" y="746760"/>
                  </a:lnTo>
                  <a:lnTo>
                    <a:pt x="2218690" y="745490"/>
                  </a:lnTo>
                  <a:close/>
                </a:path>
                <a:path w="2330450" h="746760">
                  <a:moveTo>
                    <a:pt x="2225040" y="1270"/>
                  </a:moveTo>
                  <a:lnTo>
                    <a:pt x="104140" y="1270"/>
                  </a:lnTo>
                  <a:lnTo>
                    <a:pt x="97790" y="3810"/>
                  </a:lnTo>
                  <a:lnTo>
                    <a:pt x="85090" y="6350"/>
                  </a:lnTo>
                  <a:lnTo>
                    <a:pt x="78740" y="8890"/>
                  </a:lnTo>
                  <a:lnTo>
                    <a:pt x="73660" y="11430"/>
                  </a:lnTo>
                  <a:lnTo>
                    <a:pt x="67310" y="13970"/>
                  </a:lnTo>
                  <a:lnTo>
                    <a:pt x="35560" y="36830"/>
                  </a:lnTo>
                  <a:lnTo>
                    <a:pt x="27940" y="46990"/>
                  </a:lnTo>
                  <a:lnTo>
                    <a:pt x="22860" y="52070"/>
                  </a:lnTo>
                  <a:lnTo>
                    <a:pt x="20320" y="57150"/>
                  </a:lnTo>
                  <a:lnTo>
                    <a:pt x="16510" y="62230"/>
                  </a:lnTo>
                  <a:lnTo>
                    <a:pt x="13970" y="68580"/>
                  </a:lnTo>
                  <a:lnTo>
                    <a:pt x="10160" y="73660"/>
                  </a:lnTo>
                  <a:lnTo>
                    <a:pt x="7620" y="80010"/>
                  </a:lnTo>
                  <a:lnTo>
                    <a:pt x="6350" y="86360"/>
                  </a:lnTo>
                  <a:lnTo>
                    <a:pt x="3810" y="92710"/>
                  </a:lnTo>
                  <a:lnTo>
                    <a:pt x="0" y="111760"/>
                  </a:lnTo>
                  <a:lnTo>
                    <a:pt x="0" y="636270"/>
                  </a:lnTo>
                  <a:lnTo>
                    <a:pt x="3810" y="655320"/>
                  </a:lnTo>
                  <a:lnTo>
                    <a:pt x="6350" y="660400"/>
                  </a:lnTo>
                  <a:lnTo>
                    <a:pt x="7620" y="666750"/>
                  </a:lnTo>
                  <a:lnTo>
                    <a:pt x="10160" y="673100"/>
                  </a:lnTo>
                  <a:lnTo>
                    <a:pt x="13970" y="679450"/>
                  </a:lnTo>
                  <a:lnTo>
                    <a:pt x="16510" y="684530"/>
                  </a:lnTo>
                  <a:lnTo>
                    <a:pt x="20320" y="689610"/>
                  </a:lnTo>
                  <a:lnTo>
                    <a:pt x="22860" y="695960"/>
                  </a:lnTo>
                  <a:lnTo>
                    <a:pt x="27940" y="701040"/>
                  </a:lnTo>
                  <a:lnTo>
                    <a:pt x="62230" y="730250"/>
                  </a:lnTo>
                  <a:lnTo>
                    <a:pt x="91440" y="741680"/>
                  </a:lnTo>
                  <a:lnTo>
                    <a:pt x="97790" y="744220"/>
                  </a:lnTo>
                  <a:lnTo>
                    <a:pt x="104140" y="745490"/>
                  </a:lnTo>
                  <a:lnTo>
                    <a:pt x="2225040" y="745490"/>
                  </a:lnTo>
                  <a:lnTo>
                    <a:pt x="2232660" y="744220"/>
                  </a:lnTo>
                  <a:lnTo>
                    <a:pt x="2237740" y="741680"/>
                  </a:lnTo>
                  <a:lnTo>
                    <a:pt x="2244090" y="740410"/>
                  </a:lnTo>
                  <a:lnTo>
                    <a:pt x="2256790" y="735330"/>
                  </a:lnTo>
                  <a:lnTo>
                    <a:pt x="2261870" y="732790"/>
                  </a:lnTo>
                  <a:lnTo>
                    <a:pt x="2268220" y="730250"/>
                  </a:lnTo>
                  <a:lnTo>
                    <a:pt x="2278380" y="722630"/>
                  </a:lnTo>
                  <a:lnTo>
                    <a:pt x="2284730" y="718820"/>
                  </a:lnTo>
                  <a:lnTo>
                    <a:pt x="2293620" y="709930"/>
                  </a:lnTo>
                  <a:lnTo>
                    <a:pt x="2298700" y="706120"/>
                  </a:lnTo>
                  <a:lnTo>
                    <a:pt x="2302510" y="701040"/>
                  </a:lnTo>
                  <a:lnTo>
                    <a:pt x="2306320" y="694690"/>
                  </a:lnTo>
                  <a:lnTo>
                    <a:pt x="2313940" y="684530"/>
                  </a:lnTo>
                  <a:lnTo>
                    <a:pt x="2316480" y="678180"/>
                  </a:lnTo>
                  <a:lnTo>
                    <a:pt x="2319020" y="673100"/>
                  </a:lnTo>
                  <a:lnTo>
                    <a:pt x="2324100" y="660400"/>
                  </a:lnTo>
                  <a:lnTo>
                    <a:pt x="2325370" y="654050"/>
                  </a:lnTo>
                  <a:lnTo>
                    <a:pt x="2326640" y="648970"/>
                  </a:lnTo>
                  <a:lnTo>
                    <a:pt x="2327910" y="641350"/>
                  </a:lnTo>
                  <a:lnTo>
                    <a:pt x="2330450" y="628650"/>
                  </a:lnTo>
                  <a:lnTo>
                    <a:pt x="2330450" y="118110"/>
                  </a:lnTo>
                  <a:lnTo>
                    <a:pt x="2324100" y="86360"/>
                  </a:lnTo>
                  <a:lnTo>
                    <a:pt x="2319020" y="73660"/>
                  </a:lnTo>
                  <a:lnTo>
                    <a:pt x="2316480" y="68580"/>
                  </a:lnTo>
                  <a:lnTo>
                    <a:pt x="2313940" y="62230"/>
                  </a:lnTo>
                  <a:lnTo>
                    <a:pt x="2302510" y="46990"/>
                  </a:lnTo>
                  <a:lnTo>
                    <a:pt x="2297430" y="41910"/>
                  </a:lnTo>
                  <a:lnTo>
                    <a:pt x="2293620" y="36830"/>
                  </a:lnTo>
                  <a:lnTo>
                    <a:pt x="2288540" y="31750"/>
                  </a:lnTo>
                  <a:lnTo>
                    <a:pt x="2268220" y="16510"/>
                  </a:lnTo>
                  <a:lnTo>
                    <a:pt x="2261870" y="13970"/>
                  </a:lnTo>
                  <a:lnTo>
                    <a:pt x="2256790" y="11430"/>
                  </a:lnTo>
                  <a:lnTo>
                    <a:pt x="2244090" y="6350"/>
                  </a:lnTo>
                  <a:lnTo>
                    <a:pt x="2231390" y="3810"/>
                  </a:lnTo>
                  <a:lnTo>
                    <a:pt x="2225040" y="1270"/>
                  </a:lnTo>
                  <a:close/>
                </a:path>
                <a:path w="2330450" h="746760">
                  <a:moveTo>
                    <a:pt x="2212340" y="0"/>
                  </a:moveTo>
                  <a:lnTo>
                    <a:pt x="116840" y="0"/>
                  </a:lnTo>
                  <a:lnTo>
                    <a:pt x="110490" y="1270"/>
                  </a:lnTo>
                  <a:lnTo>
                    <a:pt x="2218690" y="1270"/>
                  </a:lnTo>
                  <a:lnTo>
                    <a:pt x="2212340" y="0"/>
                  </a:lnTo>
                  <a:close/>
                </a:path>
              </a:pathLst>
            </a:custGeom>
            <a:solidFill>
              <a:srgbClr val="8FC125"/>
            </a:solidFill>
          </p:spPr>
          <p:txBody>
            <a:bodyPr wrap="square" lIns="0" tIns="0" rIns="0" bIns="0" rtlCol="0"/>
            <a:lstStyle/>
            <a:p>
              <a:endParaRPr/>
            </a:p>
          </p:txBody>
        </p:sp>
        <p:sp>
          <p:nvSpPr>
            <p:cNvPr id="7" name="object 7"/>
            <p:cNvSpPr/>
            <p:nvPr/>
          </p:nvSpPr>
          <p:spPr>
            <a:xfrm>
              <a:off x="1455419" y="3888739"/>
              <a:ext cx="2330450" cy="746760"/>
            </a:xfrm>
            <a:custGeom>
              <a:avLst/>
              <a:gdLst/>
              <a:ahLst/>
              <a:cxnLst/>
              <a:rect l="l" t="t" r="r" b="b"/>
              <a:pathLst>
                <a:path w="2330450" h="746760">
                  <a:moveTo>
                    <a:pt x="0" y="124460"/>
                  </a:moveTo>
                  <a:lnTo>
                    <a:pt x="0" y="118110"/>
                  </a:lnTo>
                  <a:lnTo>
                    <a:pt x="0" y="111760"/>
                  </a:lnTo>
                  <a:lnTo>
                    <a:pt x="1270" y="105410"/>
                  </a:lnTo>
                  <a:lnTo>
                    <a:pt x="2540" y="99060"/>
                  </a:lnTo>
                  <a:lnTo>
                    <a:pt x="3810" y="92710"/>
                  </a:lnTo>
                  <a:lnTo>
                    <a:pt x="6350" y="86360"/>
                  </a:lnTo>
                  <a:lnTo>
                    <a:pt x="7620" y="80010"/>
                  </a:lnTo>
                  <a:lnTo>
                    <a:pt x="10160" y="73660"/>
                  </a:lnTo>
                  <a:lnTo>
                    <a:pt x="13970" y="68580"/>
                  </a:lnTo>
                  <a:lnTo>
                    <a:pt x="16510" y="62230"/>
                  </a:lnTo>
                  <a:lnTo>
                    <a:pt x="20320" y="57150"/>
                  </a:lnTo>
                  <a:lnTo>
                    <a:pt x="22860" y="52070"/>
                  </a:lnTo>
                  <a:lnTo>
                    <a:pt x="27940" y="46990"/>
                  </a:lnTo>
                  <a:lnTo>
                    <a:pt x="31750" y="41910"/>
                  </a:lnTo>
                  <a:lnTo>
                    <a:pt x="35560" y="36830"/>
                  </a:lnTo>
                  <a:lnTo>
                    <a:pt x="40640" y="31750"/>
                  </a:lnTo>
                  <a:lnTo>
                    <a:pt x="45720" y="27940"/>
                  </a:lnTo>
                  <a:lnTo>
                    <a:pt x="50800" y="24130"/>
                  </a:lnTo>
                  <a:lnTo>
                    <a:pt x="55880" y="20320"/>
                  </a:lnTo>
                  <a:lnTo>
                    <a:pt x="62230" y="16510"/>
                  </a:lnTo>
                  <a:lnTo>
                    <a:pt x="67310" y="13970"/>
                  </a:lnTo>
                  <a:lnTo>
                    <a:pt x="73660" y="11430"/>
                  </a:lnTo>
                  <a:lnTo>
                    <a:pt x="78740" y="8890"/>
                  </a:lnTo>
                  <a:lnTo>
                    <a:pt x="85090" y="6350"/>
                  </a:lnTo>
                  <a:lnTo>
                    <a:pt x="91440" y="5080"/>
                  </a:lnTo>
                  <a:lnTo>
                    <a:pt x="97790" y="3810"/>
                  </a:lnTo>
                  <a:lnTo>
                    <a:pt x="104140" y="1270"/>
                  </a:lnTo>
                  <a:lnTo>
                    <a:pt x="110490" y="1270"/>
                  </a:lnTo>
                  <a:lnTo>
                    <a:pt x="116840" y="0"/>
                  </a:lnTo>
                  <a:lnTo>
                    <a:pt x="124460" y="0"/>
                  </a:lnTo>
                  <a:lnTo>
                    <a:pt x="2205990" y="0"/>
                  </a:lnTo>
                  <a:lnTo>
                    <a:pt x="2212340" y="0"/>
                  </a:lnTo>
                  <a:lnTo>
                    <a:pt x="2218690" y="1270"/>
                  </a:lnTo>
                  <a:lnTo>
                    <a:pt x="2225040" y="1270"/>
                  </a:lnTo>
                  <a:lnTo>
                    <a:pt x="2231390" y="3810"/>
                  </a:lnTo>
                  <a:lnTo>
                    <a:pt x="2237740" y="5080"/>
                  </a:lnTo>
                  <a:lnTo>
                    <a:pt x="2244090" y="6350"/>
                  </a:lnTo>
                  <a:lnTo>
                    <a:pt x="2250440" y="8890"/>
                  </a:lnTo>
                  <a:lnTo>
                    <a:pt x="2256790" y="11430"/>
                  </a:lnTo>
                  <a:lnTo>
                    <a:pt x="2261870" y="13970"/>
                  </a:lnTo>
                  <a:lnTo>
                    <a:pt x="2268220" y="16510"/>
                  </a:lnTo>
                  <a:lnTo>
                    <a:pt x="2273300" y="20320"/>
                  </a:lnTo>
                  <a:lnTo>
                    <a:pt x="2278380" y="24130"/>
                  </a:lnTo>
                  <a:lnTo>
                    <a:pt x="2283460" y="27940"/>
                  </a:lnTo>
                  <a:lnTo>
                    <a:pt x="2288540" y="31750"/>
                  </a:lnTo>
                  <a:lnTo>
                    <a:pt x="2293620" y="36830"/>
                  </a:lnTo>
                  <a:lnTo>
                    <a:pt x="2297430" y="41910"/>
                  </a:lnTo>
                  <a:lnTo>
                    <a:pt x="2302510" y="46990"/>
                  </a:lnTo>
                  <a:lnTo>
                    <a:pt x="2306320" y="52070"/>
                  </a:lnTo>
                  <a:lnTo>
                    <a:pt x="2310130" y="57150"/>
                  </a:lnTo>
                  <a:lnTo>
                    <a:pt x="2313940" y="62230"/>
                  </a:lnTo>
                  <a:lnTo>
                    <a:pt x="2316480" y="68580"/>
                  </a:lnTo>
                  <a:lnTo>
                    <a:pt x="2319020" y="73660"/>
                  </a:lnTo>
                  <a:lnTo>
                    <a:pt x="2321560" y="80010"/>
                  </a:lnTo>
                  <a:lnTo>
                    <a:pt x="2324100" y="86360"/>
                  </a:lnTo>
                  <a:lnTo>
                    <a:pt x="2325370" y="92710"/>
                  </a:lnTo>
                  <a:lnTo>
                    <a:pt x="2326640" y="99060"/>
                  </a:lnTo>
                  <a:lnTo>
                    <a:pt x="2327910" y="105410"/>
                  </a:lnTo>
                  <a:lnTo>
                    <a:pt x="2329180" y="111760"/>
                  </a:lnTo>
                  <a:lnTo>
                    <a:pt x="2330450" y="118110"/>
                  </a:lnTo>
                  <a:lnTo>
                    <a:pt x="2330450" y="124460"/>
                  </a:lnTo>
                  <a:lnTo>
                    <a:pt x="2330450" y="622300"/>
                  </a:lnTo>
                  <a:lnTo>
                    <a:pt x="2330450" y="628650"/>
                  </a:lnTo>
                  <a:lnTo>
                    <a:pt x="2329180" y="635000"/>
                  </a:lnTo>
                  <a:lnTo>
                    <a:pt x="2327910" y="641350"/>
                  </a:lnTo>
                  <a:lnTo>
                    <a:pt x="2326640" y="648970"/>
                  </a:lnTo>
                  <a:lnTo>
                    <a:pt x="2325370" y="654050"/>
                  </a:lnTo>
                  <a:lnTo>
                    <a:pt x="2324100" y="660400"/>
                  </a:lnTo>
                  <a:lnTo>
                    <a:pt x="2321560" y="666750"/>
                  </a:lnTo>
                  <a:lnTo>
                    <a:pt x="2319020" y="673100"/>
                  </a:lnTo>
                  <a:lnTo>
                    <a:pt x="2316480" y="678180"/>
                  </a:lnTo>
                  <a:lnTo>
                    <a:pt x="2313940" y="684530"/>
                  </a:lnTo>
                  <a:lnTo>
                    <a:pt x="2310130" y="689610"/>
                  </a:lnTo>
                  <a:lnTo>
                    <a:pt x="2306320" y="694690"/>
                  </a:lnTo>
                  <a:lnTo>
                    <a:pt x="2302510" y="701040"/>
                  </a:lnTo>
                  <a:lnTo>
                    <a:pt x="2298700" y="706120"/>
                  </a:lnTo>
                  <a:lnTo>
                    <a:pt x="2293620" y="709930"/>
                  </a:lnTo>
                  <a:lnTo>
                    <a:pt x="2288540" y="715010"/>
                  </a:lnTo>
                  <a:lnTo>
                    <a:pt x="2284730" y="718820"/>
                  </a:lnTo>
                  <a:lnTo>
                    <a:pt x="2278380" y="722630"/>
                  </a:lnTo>
                  <a:lnTo>
                    <a:pt x="2273300" y="726440"/>
                  </a:lnTo>
                  <a:lnTo>
                    <a:pt x="2268220" y="730250"/>
                  </a:lnTo>
                  <a:lnTo>
                    <a:pt x="2261870" y="732790"/>
                  </a:lnTo>
                  <a:lnTo>
                    <a:pt x="2256790" y="735330"/>
                  </a:lnTo>
                  <a:lnTo>
                    <a:pt x="2250440" y="737870"/>
                  </a:lnTo>
                  <a:lnTo>
                    <a:pt x="2244090" y="740410"/>
                  </a:lnTo>
                  <a:lnTo>
                    <a:pt x="2237740" y="741680"/>
                  </a:lnTo>
                  <a:lnTo>
                    <a:pt x="2232660" y="744220"/>
                  </a:lnTo>
                  <a:lnTo>
                    <a:pt x="2225040" y="745490"/>
                  </a:lnTo>
                  <a:lnTo>
                    <a:pt x="2218690" y="745490"/>
                  </a:lnTo>
                  <a:lnTo>
                    <a:pt x="2212340" y="746760"/>
                  </a:lnTo>
                  <a:lnTo>
                    <a:pt x="2205990" y="746760"/>
                  </a:lnTo>
                  <a:lnTo>
                    <a:pt x="124460" y="746760"/>
                  </a:lnTo>
                  <a:lnTo>
                    <a:pt x="116840" y="746760"/>
                  </a:lnTo>
                  <a:lnTo>
                    <a:pt x="110490" y="745490"/>
                  </a:lnTo>
                  <a:lnTo>
                    <a:pt x="104140" y="745490"/>
                  </a:lnTo>
                  <a:lnTo>
                    <a:pt x="97790" y="744220"/>
                  </a:lnTo>
                  <a:lnTo>
                    <a:pt x="91440" y="741680"/>
                  </a:lnTo>
                  <a:lnTo>
                    <a:pt x="86360" y="740410"/>
                  </a:lnTo>
                  <a:lnTo>
                    <a:pt x="80010" y="737870"/>
                  </a:lnTo>
                  <a:lnTo>
                    <a:pt x="73660" y="735330"/>
                  </a:lnTo>
                  <a:lnTo>
                    <a:pt x="67310" y="732790"/>
                  </a:lnTo>
                  <a:lnTo>
                    <a:pt x="62230" y="730250"/>
                  </a:lnTo>
                  <a:lnTo>
                    <a:pt x="55880" y="726440"/>
                  </a:lnTo>
                  <a:lnTo>
                    <a:pt x="50800" y="722630"/>
                  </a:lnTo>
                  <a:lnTo>
                    <a:pt x="45720" y="718820"/>
                  </a:lnTo>
                  <a:lnTo>
                    <a:pt x="40640" y="715010"/>
                  </a:lnTo>
                  <a:lnTo>
                    <a:pt x="35560" y="709930"/>
                  </a:lnTo>
                  <a:lnTo>
                    <a:pt x="31750" y="706120"/>
                  </a:lnTo>
                  <a:lnTo>
                    <a:pt x="27940" y="701040"/>
                  </a:lnTo>
                  <a:lnTo>
                    <a:pt x="22860" y="695960"/>
                  </a:lnTo>
                  <a:lnTo>
                    <a:pt x="20320" y="689610"/>
                  </a:lnTo>
                  <a:lnTo>
                    <a:pt x="16510" y="684530"/>
                  </a:lnTo>
                  <a:lnTo>
                    <a:pt x="13970" y="679450"/>
                  </a:lnTo>
                  <a:lnTo>
                    <a:pt x="10160" y="673100"/>
                  </a:lnTo>
                  <a:lnTo>
                    <a:pt x="7620" y="666750"/>
                  </a:lnTo>
                  <a:lnTo>
                    <a:pt x="6350" y="660400"/>
                  </a:lnTo>
                  <a:lnTo>
                    <a:pt x="3810" y="655320"/>
                  </a:lnTo>
                  <a:lnTo>
                    <a:pt x="2540" y="648970"/>
                  </a:lnTo>
                  <a:lnTo>
                    <a:pt x="1270" y="642620"/>
                  </a:lnTo>
                  <a:lnTo>
                    <a:pt x="0" y="636270"/>
                  </a:lnTo>
                  <a:lnTo>
                    <a:pt x="0" y="628650"/>
                  </a:lnTo>
                  <a:lnTo>
                    <a:pt x="0" y="622300"/>
                  </a:lnTo>
                  <a:lnTo>
                    <a:pt x="0" y="124460"/>
                  </a:lnTo>
                  <a:close/>
                </a:path>
                <a:path w="2330450" h="746760">
                  <a:moveTo>
                    <a:pt x="0" y="0"/>
                  </a:moveTo>
                  <a:lnTo>
                    <a:pt x="0" y="0"/>
                  </a:lnTo>
                </a:path>
                <a:path w="2330450" h="746760">
                  <a:moveTo>
                    <a:pt x="2330450" y="746760"/>
                  </a:moveTo>
                  <a:lnTo>
                    <a:pt x="2330450" y="746760"/>
                  </a:lnTo>
                </a:path>
              </a:pathLst>
            </a:custGeom>
            <a:ln w="25518">
              <a:solidFill>
                <a:srgbClr val="698E1B"/>
              </a:solidFill>
            </a:ln>
          </p:spPr>
          <p:txBody>
            <a:bodyPr wrap="square" lIns="0" tIns="0" rIns="0" bIns="0" rtlCol="0"/>
            <a:lstStyle/>
            <a:p>
              <a:endParaRPr/>
            </a:p>
          </p:txBody>
        </p:sp>
      </p:grpSp>
      <p:sp>
        <p:nvSpPr>
          <p:cNvPr id="8" name="object 8"/>
          <p:cNvSpPr txBox="1"/>
          <p:nvPr/>
        </p:nvSpPr>
        <p:spPr>
          <a:xfrm>
            <a:off x="1430655" y="4112259"/>
            <a:ext cx="1067276"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DejaVu Sans"/>
                <a:cs typeface="DejaVu Sans"/>
              </a:rPr>
              <a:t>SECRET</a:t>
            </a:r>
            <a:r>
              <a:rPr sz="1800" spc="-70" dirty="0">
                <a:solidFill>
                  <a:srgbClr val="FFFFFF"/>
                </a:solidFill>
                <a:latin typeface="DejaVu Sans"/>
                <a:cs typeface="DejaVu Sans"/>
              </a:rPr>
              <a:t> </a:t>
            </a:r>
            <a:r>
              <a:rPr sz="1800" spc="-5" dirty="0">
                <a:solidFill>
                  <a:srgbClr val="FFFFFF"/>
                </a:solidFill>
                <a:latin typeface="DejaVu Sans"/>
                <a:cs typeface="DejaVu Sans"/>
              </a:rPr>
              <a:t>KEY</a:t>
            </a:r>
            <a:endParaRPr sz="1800">
              <a:latin typeface="DejaVu Sans"/>
              <a:cs typeface="DejaVu Sans"/>
            </a:endParaRPr>
          </a:p>
        </p:txBody>
      </p:sp>
      <p:grpSp>
        <p:nvGrpSpPr>
          <p:cNvPr id="9" name="object 9"/>
          <p:cNvGrpSpPr/>
          <p:nvPr/>
        </p:nvGrpSpPr>
        <p:grpSpPr>
          <a:xfrm>
            <a:off x="3937397" y="3875723"/>
            <a:ext cx="1767364" cy="772795"/>
            <a:chOff x="5249862" y="3875722"/>
            <a:chExt cx="2356485" cy="772795"/>
          </a:xfrm>
        </p:grpSpPr>
        <p:sp>
          <p:nvSpPr>
            <p:cNvPr id="10" name="object 10"/>
            <p:cNvSpPr/>
            <p:nvPr/>
          </p:nvSpPr>
          <p:spPr>
            <a:xfrm>
              <a:off x="5262879" y="3888739"/>
              <a:ext cx="2330450" cy="746760"/>
            </a:xfrm>
            <a:custGeom>
              <a:avLst/>
              <a:gdLst/>
              <a:ahLst/>
              <a:cxnLst/>
              <a:rect l="l" t="t" r="r" b="b"/>
              <a:pathLst>
                <a:path w="2330450" h="746760">
                  <a:moveTo>
                    <a:pt x="2219960" y="745490"/>
                  </a:moveTo>
                  <a:lnTo>
                    <a:pt x="111760" y="745490"/>
                  </a:lnTo>
                  <a:lnTo>
                    <a:pt x="118110" y="746760"/>
                  </a:lnTo>
                  <a:lnTo>
                    <a:pt x="2212340" y="746760"/>
                  </a:lnTo>
                  <a:lnTo>
                    <a:pt x="2219960" y="745490"/>
                  </a:lnTo>
                  <a:close/>
                </a:path>
                <a:path w="2330450" h="746760">
                  <a:moveTo>
                    <a:pt x="2225040" y="1270"/>
                  </a:moveTo>
                  <a:lnTo>
                    <a:pt x="104140" y="1270"/>
                  </a:lnTo>
                  <a:lnTo>
                    <a:pt x="97790" y="3810"/>
                  </a:lnTo>
                  <a:lnTo>
                    <a:pt x="92710" y="5080"/>
                  </a:lnTo>
                  <a:lnTo>
                    <a:pt x="85090" y="6350"/>
                  </a:lnTo>
                  <a:lnTo>
                    <a:pt x="80010" y="8890"/>
                  </a:lnTo>
                  <a:lnTo>
                    <a:pt x="67310" y="13970"/>
                  </a:lnTo>
                  <a:lnTo>
                    <a:pt x="62230" y="16510"/>
                  </a:lnTo>
                  <a:lnTo>
                    <a:pt x="55880" y="20320"/>
                  </a:lnTo>
                  <a:lnTo>
                    <a:pt x="40640" y="31750"/>
                  </a:lnTo>
                  <a:lnTo>
                    <a:pt x="36830" y="36830"/>
                  </a:lnTo>
                  <a:lnTo>
                    <a:pt x="31750" y="41910"/>
                  </a:lnTo>
                  <a:lnTo>
                    <a:pt x="16510" y="62230"/>
                  </a:lnTo>
                  <a:lnTo>
                    <a:pt x="13970" y="68580"/>
                  </a:lnTo>
                  <a:lnTo>
                    <a:pt x="10160" y="73660"/>
                  </a:lnTo>
                  <a:lnTo>
                    <a:pt x="7620" y="80010"/>
                  </a:lnTo>
                  <a:lnTo>
                    <a:pt x="6350" y="86360"/>
                  </a:lnTo>
                  <a:lnTo>
                    <a:pt x="3810" y="92710"/>
                  </a:lnTo>
                  <a:lnTo>
                    <a:pt x="1270" y="105410"/>
                  </a:lnTo>
                  <a:lnTo>
                    <a:pt x="1270" y="111760"/>
                  </a:lnTo>
                  <a:lnTo>
                    <a:pt x="0" y="118110"/>
                  </a:lnTo>
                  <a:lnTo>
                    <a:pt x="0" y="628650"/>
                  </a:lnTo>
                  <a:lnTo>
                    <a:pt x="1270" y="636270"/>
                  </a:lnTo>
                  <a:lnTo>
                    <a:pt x="1270" y="642620"/>
                  </a:lnTo>
                  <a:lnTo>
                    <a:pt x="3810" y="655320"/>
                  </a:lnTo>
                  <a:lnTo>
                    <a:pt x="6350" y="660400"/>
                  </a:lnTo>
                  <a:lnTo>
                    <a:pt x="7620" y="666750"/>
                  </a:lnTo>
                  <a:lnTo>
                    <a:pt x="10160" y="673100"/>
                  </a:lnTo>
                  <a:lnTo>
                    <a:pt x="13970" y="679450"/>
                  </a:lnTo>
                  <a:lnTo>
                    <a:pt x="16510" y="684530"/>
                  </a:lnTo>
                  <a:lnTo>
                    <a:pt x="20320" y="689610"/>
                  </a:lnTo>
                  <a:lnTo>
                    <a:pt x="24130" y="695960"/>
                  </a:lnTo>
                  <a:lnTo>
                    <a:pt x="31750" y="706120"/>
                  </a:lnTo>
                  <a:lnTo>
                    <a:pt x="36830" y="709930"/>
                  </a:lnTo>
                  <a:lnTo>
                    <a:pt x="40640" y="715010"/>
                  </a:lnTo>
                  <a:lnTo>
                    <a:pt x="45720" y="718820"/>
                  </a:lnTo>
                  <a:lnTo>
                    <a:pt x="52070" y="722630"/>
                  </a:lnTo>
                  <a:lnTo>
                    <a:pt x="55880" y="726440"/>
                  </a:lnTo>
                  <a:lnTo>
                    <a:pt x="62230" y="730250"/>
                  </a:lnTo>
                  <a:lnTo>
                    <a:pt x="68580" y="732790"/>
                  </a:lnTo>
                  <a:lnTo>
                    <a:pt x="73660" y="735330"/>
                  </a:lnTo>
                  <a:lnTo>
                    <a:pt x="86360" y="740410"/>
                  </a:lnTo>
                  <a:lnTo>
                    <a:pt x="92710" y="741680"/>
                  </a:lnTo>
                  <a:lnTo>
                    <a:pt x="97790" y="744220"/>
                  </a:lnTo>
                  <a:lnTo>
                    <a:pt x="104140" y="745490"/>
                  </a:lnTo>
                  <a:lnTo>
                    <a:pt x="2226310" y="745490"/>
                  </a:lnTo>
                  <a:lnTo>
                    <a:pt x="2232660" y="744220"/>
                  </a:lnTo>
                  <a:lnTo>
                    <a:pt x="2239010" y="741680"/>
                  </a:lnTo>
                  <a:lnTo>
                    <a:pt x="2244090" y="740410"/>
                  </a:lnTo>
                  <a:lnTo>
                    <a:pt x="2263140" y="732790"/>
                  </a:lnTo>
                  <a:lnTo>
                    <a:pt x="2268220" y="730250"/>
                  </a:lnTo>
                  <a:lnTo>
                    <a:pt x="2273300" y="726440"/>
                  </a:lnTo>
                  <a:lnTo>
                    <a:pt x="2279650" y="722630"/>
                  </a:lnTo>
                  <a:lnTo>
                    <a:pt x="2289810" y="715010"/>
                  </a:lnTo>
                  <a:lnTo>
                    <a:pt x="2293620" y="709930"/>
                  </a:lnTo>
                  <a:lnTo>
                    <a:pt x="2298700" y="706120"/>
                  </a:lnTo>
                  <a:lnTo>
                    <a:pt x="2302510" y="701040"/>
                  </a:lnTo>
                  <a:lnTo>
                    <a:pt x="2306320" y="694690"/>
                  </a:lnTo>
                  <a:lnTo>
                    <a:pt x="2313940" y="684530"/>
                  </a:lnTo>
                  <a:lnTo>
                    <a:pt x="2316479" y="678180"/>
                  </a:lnTo>
                  <a:lnTo>
                    <a:pt x="2319020" y="673100"/>
                  </a:lnTo>
                  <a:lnTo>
                    <a:pt x="2324100" y="660400"/>
                  </a:lnTo>
                  <a:lnTo>
                    <a:pt x="2325370" y="654050"/>
                  </a:lnTo>
                  <a:lnTo>
                    <a:pt x="2327910" y="648970"/>
                  </a:lnTo>
                  <a:lnTo>
                    <a:pt x="2329179" y="641350"/>
                  </a:lnTo>
                  <a:lnTo>
                    <a:pt x="2329179" y="635000"/>
                  </a:lnTo>
                  <a:lnTo>
                    <a:pt x="2330450" y="628650"/>
                  </a:lnTo>
                  <a:lnTo>
                    <a:pt x="2330450" y="118110"/>
                  </a:lnTo>
                  <a:lnTo>
                    <a:pt x="2329179" y="111760"/>
                  </a:lnTo>
                  <a:lnTo>
                    <a:pt x="2329179" y="105410"/>
                  </a:lnTo>
                  <a:lnTo>
                    <a:pt x="2327910" y="99060"/>
                  </a:lnTo>
                  <a:lnTo>
                    <a:pt x="2325370" y="92710"/>
                  </a:lnTo>
                  <a:lnTo>
                    <a:pt x="2324100" y="86360"/>
                  </a:lnTo>
                  <a:lnTo>
                    <a:pt x="2319020" y="73660"/>
                  </a:lnTo>
                  <a:lnTo>
                    <a:pt x="2316479" y="68580"/>
                  </a:lnTo>
                  <a:lnTo>
                    <a:pt x="2313940" y="62230"/>
                  </a:lnTo>
                  <a:lnTo>
                    <a:pt x="2298700" y="41910"/>
                  </a:lnTo>
                  <a:lnTo>
                    <a:pt x="2293620" y="36830"/>
                  </a:lnTo>
                  <a:lnTo>
                    <a:pt x="2289810" y="31750"/>
                  </a:lnTo>
                  <a:lnTo>
                    <a:pt x="2279650" y="24130"/>
                  </a:lnTo>
                  <a:lnTo>
                    <a:pt x="2273300" y="20320"/>
                  </a:lnTo>
                  <a:lnTo>
                    <a:pt x="2268220" y="16510"/>
                  </a:lnTo>
                  <a:lnTo>
                    <a:pt x="2263140" y="13970"/>
                  </a:lnTo>
                  <a:lnTo>
                    <a:pt x="2244090" y="6350"/>
                  </a:lnTo>
                  <a:lnTo>
                    <a:pt x="2231390" y="3810"/>
                  </a:lnTo>
                  <a:lnTo>
                    <a:pt x="2225040" y="1270"/>
                  </a:lnTo>
                  <a:close/>
                </a:path>
                <a:path w="2330450" h="746760">
                  <a:moveTo>
                    <a:pt x="2212340" y="0"/>
                  </a:moveTo>
                  <a:lnTo>
                    <a:pt x="118110" y="0"/>
                  </a:lnTo>
                  <a:lnTo>
                    <a:pt x="111760" y="1270"/>
                  </a:lnTo>
                  <a:lnTo>
                    <a:pt x="2218690" y="1270"/>
                  </a:lnTo>
                  <a:lnTo>
                    <a:pt x="2212340" y="0"/>
                  </a:lnTo>
                  <a:close/>
                </a:path>
              </a:pathLst>
            </a:custGeom>
            <a:solidFill>
              <a:srgbClr val="8FC125"/>
            </a:solidFill>
          </p:spPr>
          <p:txBody>
            <a:bodyPr wrap="square" lIns="0" tIns="0" rIns="0" bIns="0" rtlCol="0"/>
            <a:lstStyle/>
            <a:p>
              <a:endParaRPr/>
            </a:p>
          </p:txBody>
        </p:sp>
        <p:sp>
          <p:nvSpPr>
            <p:cNvPr id="11" name="object 11"/>
            <p:cNvSpPr/>
            <p:nvPr/>
          </p:nvSpPr>
          <p:spPr>
            <a:xfrm>
              <a:off x="5262879" y="3888739"/>
              <a:ext cx="2330450" cy="746760"/>
            </a:xfrm>
            <a:custGeom>
              <a:avLst/>
              <a:gdLst/>
              <a:ahLst/>
              <a:cxnLst/>
              <a:rect l="l" t="t" r="r" b="b"/>
              <a:pathLst>
                <a:path w="2330450" h="746760">
                  <a:moveTo>
                    <a:pt x="0" y="124460"/>
                  </a:moveTo>
                  <a:lnTo>
                    <a:pt x="0" y="118110"/>
                  </a:lnTo>
                  <a:lnTo>
                    <a:pt x="1270" y="111760"/>
                  </a:lnTo>
                  <a:lnTo>
                    <a:pt x="1270" y="105410"/>
                  </a:lnTo>
                  <a:lnTo>
                    <a:pt x="2540" y="99060"/>
                  </a:lnTo>
                  <a:lnTo>
                    <a:pt x="3810" y="92710"/>
                  </a:lnTo>
                  <a:lnTo>
                    <a:pt x="6350" y="86360"/>
                  </a:lnTo>
                  <a:lnTo>
                    <a:pt x="7620" y="80010"/>
                  </a:lnTo>
                  <a:lnTo>
                    <a:pt x="10160" y="73660"/>
                  </a:lnTo>
                  <a:lnTo>
                    <a:pt x="13970" y="68580"/>
                  </a:lnTo>
                  <a:lnTo>
                    <a:pt x="16510" y="62230"/>
                  </a:lnTo>
                  <a:lnTo>
                    <a:pt x="20320" y="57150"/>
                  </a:lnTo>
                  <a:lnTo>
                    <a:pt x="24130" y="52070"/>
                  </a:lnTo>
                  <a:lnTo>
                    <a:pt x="27940" y="46990"/>
                  </a:lnTo>
                  <a:lnTo>
                    <a:pt x="31750" y="41910"/>
                  </a:lnTo>
                  <a:lnTo>
                    <a:pt x="36830" y="36830"/>
                  </a:lnTo>
                  <a:lnTo>
                    <a:pt x="40640" y="31750"/>
                  </a:lnTo>
                  <a:lnTo>
                    <a:pt x="45720" y="27940"/>
                  </a:lnTo>
                  <a:lnTo>
                    <a:pt x="50800" y="24130"/>
                  </a:lnTo>
                  <a:lnTo>
                    <a:pt x="80010" y="8890"/>
                  </a:lnTo>
                  <a:lnTo>
                    <a:pt x="85090" y="6350"/>
                  </a:lnTo>
                  <a:lnTo>
                    <a:pt x="92710" y="5080"/>
                  </a:lnTo>
                  <a:lnTo>
                    <a:pt x="97790" y="3810"/>
                  </a:lnTo>
                  <a:lnTo>
                    <a:pt x="104140" y="1270"/>
                  </a:lnTo>
                  <a:lnTo>
                    <a:pt x="111760" y="1270"/>
                  </a:lnTo>
                  <a:lnTo>
                    <a:pt x="118110" y="0"/>
                  </a:lnTo>
                  <a:lnTo>
                    <a:pt x="124460" y="0"/>
                  </a:lnTo>
                  <a:lnTo>
                    <a:pt x="2205990" y="0"/>
                  </a:lnTo>
                  <a:lnTo>
                    <a:pt x="2212340" y="0"/>
                  </a:lnTo>
                  <a:lnTo>
                    <a:pt x="2218690" y="1270"/>
                  </a:lnTo>
                  <a:lnTo>
                    <a:pt x="2225040" y="1270"/>
                  </a:lnTo>
                  <a:lnTo>
                    <a:pt x="2231390" y="3810"/>
                  </a:lnTo>
                  <a:lnTo>
                    <a:pt x="2237740" y="5080"/>
                  </a:lnTo>
                  <a:lnTo>
                    <a:pt x="2244090" y="6350"/>
                  </a:lnTo>
                  <a:lnTo>
                    <a:pt x="2250440" y="8890"/>
                  </a:lnTo>
                  <a:lnTo>
                    <a:pt x="2256790" y="11430"/>
                  </a:lnTo>
                  <a:lnTo>
                    <a:pt x="2263140" y="13970"/>
                  </a:lnTo>
                  <a:lnTo>
                    <a:pt x="2268220" y="16510"/>
                  </a:lnTo>
                  <a:lnTo>
                    <a:pt x="2273300" y="20320"/>
                  </a:lnTo>
                  <a:lnTo>
                    <a:pt x="2279650" y="24130"/>
                  </a:lnTo>
                  <a:lnTo>
                    <a:pt x="2284729" y="27940"/>
                  </a:lnTo>
                  <a:lnTo>
                    <a:pt x="2289810" y="31750"/>
                  </a:lnTo>
                  <a:lnTo>
                    <a:pt x="2293620" y="36830"/>
                  </a:lnTo>
                  <a:lnTo>
                    <a:pt x="2298700" y="41910"/>
                  </a:lnTo>
                  <a:lnTo>
                    <a:pt x="2302510" y="46990"/>
                  </a:lnTo>
                  <a:lnTo>
                    <a:pt x="2306320" y="52070"/>
                  </a:lnTo>
                  <a:lnTo>
                    <a:pt x="2310129" y="57150"/>
                  </a:lnTo>
                  <a:lnTo>
                    <a:pt x="2313940" y="62230"/>
                  </a:lnTo>
                  <a:lnTo>
                    <a:pt x="2316479" y="68580"/>
                  </a:lnTo>
                  <a:lnTo>
                    <a:pt x="2319020" y="73660"/>
                  </a:lnTo>
                  <a:lnTo>
                    <a:pt x="2321560" y="80010"/>
                  </a:lnTo>
                  <a:lnTo>
                    <a:pt x="2324100" y="86360"/>
                  </a:lnTo>
                  <a:lnTo>
                    <a:pt x="2325370" y="92710"/>
                  </a:lnTo>
                  <a:lnTo>
                    <a:pt x="2327910" y="99060"/>
                  </a:lnTo>
                  <a:lnTo>
                    <a:pt x="2329179" y="105410"/>
                  </a:lnTo>
                  <a:lnTo>
                    <a:pt x="2329179" y="111760"/>
                  </a:lnTo>
                  <a:lnTo>
                    <a:pt x="2330450" y="118110"/>
                  </a:lnTo>
                  <a:lnTo>
                    <a:pt x="2330450" y="124460"/>
                  </a:lnTo>
                  <a:lnTo>
                    <a:pt x="2330450" y="622300"/>
                  </a:lnTo>
                  <a:lnTo>
                    <a:pt x="2330450" y="628650"/>
                  </a:lnTo>
                  <a:lnTo>
                    <a:pt x="2329179" y="635000"/>
                  </a:lnTo>
                  <a:lnTo>
                    <a:pt x="2329179" y="641350"/>
                  </a:lnTo>
                  <a:lnTo>
                    <a:pt x="2327910" y="648970"/>
                  </a:lnTo>
                  <a:lnTo>
                    <a:pt x="2325370" y="654050"/>
                  </a:lnTo>
                  <a:lnTo>
                    <a:pt x="2324100" y="660400"/>
                  </a:lnTo>
                  <a:lnTo>
                    <a:pt x="2321560" y="666750"/>
                  </a:lnTo>
                  <a:lnTo>
                    <a:pt x="2319020" y="673100"/>
                  </a:lnTo>
                  <a:lnTo>
                    <a:pt x="2316479" y="678180"/>
                  </a:lnTo>
                  <a:lnTo>
                    <a:pt x="2313940" y="684530"/>
                  </a:lnTo>
                  <a:lnTo>
                    <a:pt x="2310129" y="689610"/>
                  </a:lnTo>
                  <a:lnTo>
                    <a:pt x="2306320" y="694690"/>
                  </a:lnTo>
                  <a:lnTo>
                    <a:pt x="2302510" y="701040"/>
                  </a:lnTo>
                  <a:lnTo>
                    <a:pt x="2298700" y="706120"/>
                  </a:lnTo>
                  <a:lnTo>
                    <a:pt x="2293620" y="709930"/>
                  </a:lnTo>
                  <a:lnTo>
                    <a:pt x="2289810" y="715010"/>
                  </a:lnTo>
                  <a:lnTo>
                    <a:pt x="2284729" y="718820"/>
                  </a:lnTo>
                  <a:lnTo>
                    <a:pt x="2279650" y="722630"/>
                  </a:lnTo>
                  <a:lnTo>
                    <a:pt x="2273300" y="726440"/>
                  </a:lnTo>
                  <a:lnTo>
                    <a:pt x="2268220" y="730250"/>
                  </a:lnTo>
                  <a:lnTo>
                    <a:pt x="2263140" y="732790"/>
                  </a:lnTo>
                  <a:lnTo>
                    <a:pt x="2256790" y="735330"/>
                  </a:lnTo>
                  <a:lnTo>
                    <a:pt x="2250440" y="737870"/>
                  </a:lnTo>
                  <a:lnTo>
                    <a:pt x="2244090" y="740410"/>
                  </a:lnTo>
                  <a:lnTo>
                    <a:pt x="2239010" y="741680"/>
                  </a:lnTo>
                  <a:lnTo>
                    <a:pt x="2232660" y="744220"/>
                  </a:lnTo>
                  <a:lnTo>
                    <a:pt x="2226310" y="745490"/>
                  </a:lnTo>
                  <a:lnTo>
                    <a:pt x="2219960" y="745490"/>
                  </a:lnTo>
                  <a:lnTo>
                    <a:pt x="2212340" y="746760"/>
                  </a:lnTo>
                  <a:lnTo>
                    <a:pt x="2205990" y="746760"/>
                  </a:lnTo>
                  <a:lnTo>
                    <a:pt x="124460" y="746760"/>
                  </a:lnTo>
                  <a:lnTo>
                    <a:pt x="118110" y="746760"/>
                  </a:lnTo>
                  <a:lnTo>
                    <a:pt x="111760" y="745490"/>
                  </a:lnTo>
                  <a:lnTo>
                    <a:pt x="104140" y="745490"/>
                  </a:lnTo>
                  <a:lnTo>
                    <a:pt x="97790" y="744220"/>
                  </a:lnTo>
                  <a:lnTo>
                    <a:pt x="92710" y="741680"/>
                  </a:lnTo>
                  <a:lnTo>
                    <a:pt x="86360" y="740410"/>
                  </a:lnTo>
                  <a:lnTo>
                    <a:pt x="80010" y="737870"/>
                  </a:lnTo>
                  <a:lnTo>
                    <a:pt x="73660" y="735330"/>
                  </a:lnTo>
                  <a:lnTo>
                    <a:pt x="68580" y="732790"/>
                  </a:lnTo>
                  <a:lnTo>
                    <a:pt x="62230" y="730250"/>
                  </a:lnTo>
                  <a:lnTo>
                    <a:pt x="55880" y="726440"/>
                  </a:lnTo>
                  <a:lnTo>
                    <a:pt x="52070" y="722630"/>
                  </a:lnTo>
                  <a:lnTo>
                    <a:pt x="45720" y="718820"/>
                  </a:lnTo>
                  <a:lnTo>
                    <a:pt x="40640" y="715010"/>
                  </a:lnTo>
                  <a:lnTo>
                    <a:pt x="36830" y="709930"/>
                  </a:lnTo>
                  <a:lnTo>
                    <a:pt x="31750" y="706120"/>
                  </a:lnTo>
                  <a:lnTo>
                    <a:pt x="27940" y="701040"/>
                  </a:lnTo>
                  <a:lnTo>
                    <a:pt x="24130" y="695960"/>
                  </a:lnTo>
                  <a:lnTo>
                    <a:pt x="20320" y="689610"/>
                  </a:lnTo>
                  <a:lnTo>
                    <a:pt x="16510" y="684530"/>
                  </a:lnTo>
                  <a:lnTo>
                    <a:pt x="13970" y="679450"/>
                  </a:lnTo>
                  <a:lnTo>
                    <a:pt x="10160" y="673100"/>
                  </a:lnTo>
                  <a:lnTo>
                    <a:pt x="7620" y="666750"/>
                  </a:lnTo>
                  <a:lnTo>
                    <a:pt x="6350" y="660400"/>
                  </a:lnTo>
                  <a:lnTo>
                    <a:pt x="3810" y="655320"/>
                  </a:lnTo>
                  <a:lnTo>
                    <a:pt x="2540" y="648970"/>
                  </a:lnTo>
                  <a:lnTo>
                    <a:pt x="1270" y="642620"/>
                  </a:lnTo>
                  <a:lnTo>
                    <a:pt x="1270" y="636270"/>
                  </a:lnTo>
                  <a:lnTo>
                    <a:pt x="0" y="628650"/>
                  </a:lnTo>
                  <a:lnTo>
                    <a:pt x="0" y="622300"/>
                  </a:lnTo>
                  <a:lnTo>
                    <a:pt x="0" y="124460"/>
                  </a:lnTo>
                  <a:close/>
                </a:path>
                <a:path w="2330450" h="746760">
                  <a:moveTo>
                    <a:pt x="0" y="0"/>
                  </a:moveTo>
                  <a:lnTo>
                    <a:pt x="0" y="0"/>
                  </a:lnTo>
                </a:path>
                <a:path w="2330450" h="746760">
                  <a:moveTo>
                    <a:pt x="2330450" y="746760"/>
                  </a:moveTo>
                  <a:lnTo>
                    <a:pt x="2330450" y="746760"/>
                  </a:lnTo>
                </a:path>
              </a:pathLst>
            </a:custGeom>
            <a:ln w="25518">
              <a:solidFill>
                <a:srgbClr val="698E1B"/>
              </a:solidFill>
            </a:ln>
          </p:spPr>
          <p:txBody>
            <a:bodyPr wrap="square" lIns="0" tIns="0" rIns="0" bIns="0" rtlCol="0"/>
            <a:lstStyle/>
            <a:p>
              <a:endParaRPr/>
            </a:p>
          </p:txBody>
        </p:sp>
      </p:grpSp>
      <p:sp>
        <p:nvSpPr>
          <p:cNvPr id="12" name="object 12"/>
          <p:cNvSpPr txBox="1"/>
          <p:nvPr/>
        </p:nvSpPr>
        <p:spPr>
          <a:xfrm>
            <a:off x="3947160" y="3975100"/>
            <a:ext cx="1747838" cy="566822"/>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FFFFFF"/>
                </a:solidFill>
                <a:latin typeface="DejaVu Sans"/>
                <a:cs typeface="DejaVu Sans"/>
              </a:rPr>
              <a:t>#$#$#*&amp;&amp;^^</a:t>
            </a:r>
            <a:endParaRPr sz="1800" dirty="0">
              <a:latin typeface="DejaVu Sans"/>
              <a:cs typeface="DejaVu Sans"/>
            </a:endParaRPr>
          </a:p>
          <a:p>
            <a:pPr marL="1270" algn="ctr">
              <a:lnSpc>
                <a:spcPct val="100000"/>
              </a:lnSpc>
            </a:pPr>
            <a:r>
              <a:rPr sz="1800" dirty="0">
                <a:solidFill>
                  <a:srgbClr val="FFFFFF"/>
                </a:solidFill>
                <a:latin typeface="DejaVu Sans"/>
                <a:cs typeface="DejaVu Sans"/>
              </a:rPr>
              <a:t>%^%$</a:t>
            </a:r>
            <a:endParaRPr sz="1800" dirty="0">
              <a:latin typeface="DejaVu Sans"/>
              <a:cs typeface="DejaVu Sans"/>
            </a:endParaRPr>
          </a:p>
        </p:txBody>
      </p:sp>
      <p:grpSp>
        <p:nvGrpSpPr>
          <p:cNvPr id="13" name="object 13"/>
          <p:cNvGrpSpPr/>
          <p:nvPr/>
        </p:nvGrpSpPr>
        <p:grpSpPr>
          <a:xfrm>
            <a:off x="3937397" y="2566352"/>
            <a:ext cx="1767364" cy="3367404"/>
            <a:chOff x="5249862" y="2566352"/>
            <a:chExt cx="2356485" cy="3367404"/>
          </a:xfrm>
        </p:grpSpPr>
        <p:sp>
          <p:nvSpPr>
            <p:cNvPr id="14" name="object 14"/>
            <p:cNvSpPr/>
            <p:nvPr/>
          </p:nvSpPr>
          <p:spPr>
            <a:xfrm>
              <a:off x="5262879" y="2579369"/>
              <a:ext cx="2330450" cy="746760"/>
            </a:xfrm>
            <a:custGeom>
              <a:avLst/>
              <a:gdLst/>
              <a:ahLst/>
              <a:cxnLst/>
              <a:rect l="l" t="t" r="r" b="b"/>
              <a:pathLst>
                <a:path w="2330450" h="746760">
                  <a:moveTo>
                    <a:pt x="2219960" y="745489"/>
                  </a:moveTo>
                  <a:lnTo>
                    <a:pt x="111760" y="745489"/>
                  </a:lnTo>
                  <a:lnTo>
                    <a:pt x="118110" y="746759"/>
                  </a:lnTo>
                  <a:lnTo>
                    <a:pt x="2212340" y="746759"/>
                  </a:lnTo>
                  <a:lnTo>
                    <a:pt x="2219960" y="745489"/>
                  </a:lnTo>
                  <a:close/>
                </a:path>
                <a:path w="2330450" h="746760">
                  <a:moveTo>
                    <a:pt x="2225040" y="1269"/>
                  </a:moveTo>
                  <a:lnTo>
                    <a:pt x="104140" y="1269"/>
                  </a:lnTo>
                  <a:lnTo>
                    <a:pt x="97790" y="3809"/>
                  </a:lnTo>
                  <a:lnTo>
                    <a:pt x="92710" y="5079"/>
                  </a:lnTo>
                  <a:lnTo>
                    <a:pt x="85090" y="6350"/>
                  </a:lnTo>
                  <a:lnTo>
                    <a:pt x="80010" y="8889"/>
                  </a:lnTo>
                  <a:lnTo>
                    <a:pt x="67310" y="13969"/>
                  </a:lnTo>
                  <a:lnTo>
                    <a:pt x="31750" y="41909"/>
                  </a:lnTo>
                  <a:lnTo>
                    <a:pt x="13970" y="68579"/>
                  </a:lnTo>
                  <a:lnTo>
                    <a:pt x="10160" y="73659"/>
                  </a:lnTo>
                  <a:lnTo>
                    <a:pt x="7620" y="80009"/>
                  </a:lnTo>
                  <a:lnTo>
                    <a:pt x="6350" y="86359"/>
                  </a:lnTo>
                  <a:lnTo>
                    <a:pt x="3810" y="92709"/>
                  </a:lnTo>
                  <a:lnTo>
                    <a:pt x="1270" y="105409"/>
                  </a:lnTo>
                  <a:lnTo>
                    <a:pt x="1270" y="111759"/>
                  </a:lnTo>
                  <a:lnTo>
                    <a:pt x="0" y="118109"/>
                  </a:lnTo>
                  <a:lnTo>
                    <a:pt x="0" y="629919"/>
                  </a:lnTo>
                  <a:lnTo>
                    <a:pt x="1270" y="636269"/>
                  </a:lnTo>
                  <a:lnTo>
                    <a:pt x="1270" y="642619"/>
                  </a:lnTo>
                  <a:lnTo>
                    <a:pt x="3810" y="655319"/>
                  </a:lnTo>
                  <a:lnTo>
                    <a:pt x="6350" y="660400"/>
                  </a:lnTo>
                  <a:lnTo>
                    <a:pt x="7620" y="666750"/>
                  </a:lnTo>
                  <a:lnTo>
                    <a:pt x="10160" y="673100"/>
                  </a:lnTo>
                  <a:lnTo>
                    <a:pt x="13970" y="679450"/>
                  </a:lnTo>
                  <a:lnTo>
                    <a:pt x="16510" y="684529"/>
                  </a:lnTo>
                  <a:lnTo>
                    <a:pt x="20320" y="689609"/>
                  </a:lnTo>
                  <a:lnTo>
                    <a:pt x="24130" y="695959"/>
                  </a:lnTo>
                  <a:lnTo>
                    <a:pt x="31750" y="706119"/>
                  </a:lnTo>
                  <a:lnTo>
                    <a:pt x="36830" y="709929"/>
                  </a:lnTo>
                  <a:lnTo>
                    <a:pt x="40640" y="715009"/>
                  </a:lnTo>
                  <a:lnTo>
                    <a:pt x="45720" y="718819"/>
                  </a:lnTo>
                  <a:lnTo>
                    <a:pt x="52070" y="722629"/>
                  </a:lnTo>
                  <a:lnTo>
                    <a:pt x="55880" y="726439"/>
                  </a:lnTo>
                  <a:lnTo>
                    <a:pt x="62230" y="730250"/>
                  </a:lnTo>
                  <a:lnTo>
                    <a:pt x="68580" y="732789"/>
                  </a:lnTo>
                  <a:lnTo>
                    <a:pt x="73660" y="735329"/>
                  </a:lnTo>
                  <a:lnTo>
                    <a:pt x="92710" y="742950"/>
                  </a:lnTo>
                  <a:lnTo>
                    <a:pt x="97790" y="744219"/>
                  </a:lnTo>
                  <a:lnTo>
                    <a:pt x="104140" y="745489"/>
                  </a:lnTo>
                  <a:lnTo>
                    <a:pt x="2226310" y="745489"/>
                  </a:lnTo>
                  <a:lnTo>
                    <a:pt x="2239010" y="742950"/>
                  </a:lnTo>
                  <a:lnTo>
                    <a:pt x="2244090" y="740409"/>
                  </a:lnTo>
                  <a:lnTo>
                    <a:pt x="2263140" y="732789"/>
                  </a:lnTo>
                  <a:lnTo>
                    <a:pt x="2268220" y="730250"/>
                  </a:lnTo>
                  <a:lnTo>
                    <a:pt x="2273300" y="726439"/>
                  </a:lnTo>
                  <a:lnTo>
                    <a:pt x="2279650" y="722629"/>
                  </a:lnTo>
                  <a:lnTo>
                    <a:pt x="2289810" y="715009"/>
                  </a:lnTo>
                  <a:lnTo>
                    <a:pt x="2293620" y="709929"/>
                  </a:lnTo>
                  <a:lnTo>
                    <a:pt x="2298700" y="706119"/>
                  </a:lnTo>
                  <a:lnTo>
                    <a:pt x="2302510" y="701039"/>
                  </a:lnTo>
                  <a:lnTo>
                    <a:pt x="2306320" y="694689"/>
                  </a:lnTo>
                  <a:lnTo>
                    <a:pt x="2313940" y="684529"/>
                  </a:lnTo>
                  <a:lnTo>
                    <a:pt x="2316479" y="678179"/>
                  </a:lnTo>
                  <a:lnTo>
                    <a:pt x="2319020" y="673100"/>
                  </a:lnTo>
                  <a:lnTo>
                    <a:pt x="2324100" y="660400"/>
                  </a:lnTo>
                  <a:lnTo>
                    <a:pt x="2325370" y="654050"/>
                  </a:lnTo>
                  <a:lnTo>
                    <a:pt x="2327910" y="648969"/>
                  </a:lnTo>
                  <a:lnTo>
                    <a:pt x="2329179" y="641350"/>
                  </a:lnTo>
                  <a:lnTo>
                    <a:pt x="2329179" y="635000"/>
                  </a:lnTo>
                  <a:lnTo>
                    <a:pt x="2330450" y="628650"/>
                  </a:lnTo>
                  <a:lnTo>
                    <a:pt x="2330450" y="118109"/>
                  </a:lnTo>
                  <a:lnTo>
                    <a:pt x="2329179" y="111759"/>
                  </a:lnTo>
                  <a:lnTo>
                    <a:pt x="2329179" y="105409"/>
                  </a:lnTo>
                  <a:lnTo>
                    <a:pt x="2327910" y="99059"/>
                  </a:lnTo>
                  <a:lnTo>
                    <a:pt x="2325370" y="92709"/>
                  </a:lnTo>
                  <a:lnTo>
                    <a:pt x="2324100" y="86359"/>
                  </a:lnTo>
                  <a:lnTo>
                    <a:pt x="2319020" y="73659"/>
                  </a:lnTo>
                  <a:lnTo>
                    <a:pt x="2316479" y="68579"/>
                  </a:lnTo>
                  <a:lnTo>
                    <a:pt x="2313940" y="62229"/>
                  </a:lnTo>
                  <a:lnTo>
                    <a:pt x="2298700" y="41909"/>
                  </a:lnTo>
                  <a:lnTo>
                    <a:pt x="2284729" y="27939"/>
                  </a:lnTo>
                  <a:lnTo>
                    <a:pt x="2279650" y="24129"/>
                  </a:lnTo>
                  <a:lnTo>
                    <a:pt x="2273300" y="20319"/>
                  </a:lnTo>
                  <a:lnTo>
                    <a:pt x="2268220" y="16509"/>
                  </a:lnTo>
                  <a:lnTo>
                    <a:pt x="2263140" y="13969"/>
                  </a:lnTo>
                  <a:lnTo>
                    <a:pt x="2244090" y="6350"/>
                  </a:lnTo>
                  <a:lnTo>
                    <a:pt x="2231390" y="3809"/>
                  </a:lnTo>
                  <a:lnTo>
                    <a:pt x="2225040" y="1269"/>
                  </a:lnTo>
                  <a:close/>
                </a:path>
                <a:path w="2330450" h="746760">
                  <a:moveTo>
                    <a:pt x="2212340" y="0"/>
                  </a:moveTo>
                  <a:lnTo>
                    <a:pt x="118110" y="0"/>
                  </a:lnTo>
                  <a:lnTo>
                    <a:pt x="111760" y="1269"/>
                  </a:lnTo>
                  <a:lnTo>
                    <a:pt x="2218690" y="1269"/>
                  </a:lnTo>
                  <a:lnTo>
                    <a:pt x="2212340" y="0"/>
                  </a:lnTo>
                  <a:close/>
                </a:path>
              </a:pathLst>
            </a:custGeom>
            <a:solidFill>
              <a:srgbClr val="8FC125"/>
            </a:solidFill>
          </p:spPr>
          <p:txBody>
            <a:bodyPr wrap="square" lIns="0" tIns="0" rIns="0" bIns="0" rtlCol="0"/>
            <a:lstStyle/>
            <a:p>
              <a:endParaRPr/>
            </a:p>
          </p:txBody>
        </p:sp>
        <p:sp>
          <p:nvSpPr>
            <p:cNvPr id="15" name="object 15"/>
            <p:cNvSpPr/>
            <p:nvPr/>
          </p:nvSpPr>
          <p:spPr>
            <a:xfrm>
              <a:off x="5262879" y="2579369"/>
              <a:ext cx="2330450" cy="746760"/>
            </a:xfrm>
            <a:custGeom>
              <a:avLst/>
              <a:gdLst/>
              <a:ahLst/>
              <a:cxnLst/>
              <a:rect l="l" t="t" r="r" b="b"/>
              <a:pathLst>
                <a:path w="2330450" h="746760">
                  <a:moveTo>
                    <a:pt x="0" y="124459"/>
                  </a:moveTo>
                  <a:lnTo>
                    <a:pt x="0" y="118109"/>
                  </a:lnTo>
                  <a:lnTo>
                    <a:pt x="1270" y="111759"/>
                  </a:lnTo>
                  <a:lnTo>
                    <a:pt x="1270" y="105409"/>
                  </a:lnTo>
                  <a:lnTo>
                    <a:pt x="2540" y="99059"/>
                  </a:lnTo>
                  <a:lnTo>
                    <a:pt x="3810" y="92709"/>
                  </a:lnTo>
                  <a:lnTo>
                    <a:pt x="6350" y="86359"/>
                  </a:lnTo>
                  <a:lnTo>
                    <a:pt x="7620" y="80009"/>
                  </a:lnTo>
                  <a:lnTo>
                    <a:pt x="10160" y="73659"/>
                  </a:lnTo>
                  <a:lnTo>
                    <a:pt x="13970" y="68579"/>
                  </a:lnTo>
                  <a:lnTo>
                    <a:pt x="16510" y="62229"/>
                  </a:lnTo>
                  <a:lnTo>
                    <a:pt x="20320" y="57150"/>
                  </a:lnTo>
                  <a:lnTo>
                    <a:pt x="24130" y="52069"/>
                  </a:lnTo>
                  <a:lnTo>
                    <a:pt x="27940" y="46989"/>
                  </a:lnTo>
                  <a:lnTo>
                    <a:pt x="31750" y="41909"/>
                  </a:lnTo>
                  <a:lnTo>
                    <a:pt x="36830" y="36829"/>
                  </a:lnTo>
                  <a:lnTo>
                    <a:pt x="40640" y="33019"/>
                  </a:lnTo>
                  <a:lnTo>
                    <a:pt x="45720" y="27939"/>
                  </a:lnTo>
                  <a:lnTo>
                    <a:pt x="73660" y="11429"/>
                  </a:lnTo>
                  <a:lnTo>
                    <a:pt x="80010" y="8889"/>
                  </a:lnTo>
                  <a:lnTo>
                    <a:pt x="85090" y="6350"/>
                  </a:lnTo>
                  <a:lnTo>
                    <a:pt x="92710" y="5079"/>
                  </a:lnTo>
                  <a:lnTo>
                    <a:pt x="97790" y="3809"/>
                  </a:lnTo>
                  <a:lnTo>
                    <a:pt x="104140" y="1269"/>
                  </a:lnTo>
                  <a:lnTo>
                    <a:pt x="111760" y="1269"/>
                  </a:lnTo>
                  <a:lnTo>
                    <a:pt x="118110" y="0"/>
                  </a:lnTo>
                  <a:lnTo>
                    <a:pt x="124460" y="0"/>
                  </a:lnTo>
                  <a:lnTo>
                    <a:pt x="2205990" y="0"/>
                  </a:lnTo>
                  <a:lnTo>
                    <a:pt x="2212340" y="0"/>
                  </a:lnTo>
                  <a:lnTo>
                    <a:pt x="2218690" y="1269"/>
                  </a:lnTo>
                  <a:lnTo>
                    <a:pt x="2225040" y="1269"/>
                  </a:lnTo>
                  <a:lnTo>
                    <a:pt x="2231390" y="3809"/>
                  </a:lnTo>
                  <a:lnTo>
                    <a:pt x="2237740" y="5079"/>
                  </a:lnTo>
                  <a:lnTo>
                    <a:pt x="2244090" y="6350"/>
                  </a:lnTo>
                  <a:lnTo>
                    <a:pt x="2250440" y="8889"/>
                  </a:lnTo>
                  <a:lnTo>
                    <a:pt x="2256790" y="11429"/>
                  </a:lnTo>
                  <a:lnTo>
                    <a:pt x="2263140" y="13969"/>
                  </a:lnTo>
                  <a:lnTo>
                    <a:pt x="2268220" y="16509"/>
                  </a:lnTo>
                  <a:lnTo>
                    <a:pt x="2273300" y="20319"/>
                  </a:lnTo>
                  <a:lnTo>
                    <a:pt x="2279650" y="24129"/>
                  </a:lnTo>
                  <a:lnTo>
                    <a:pt x="2284729" y="27939"/>
                  </a:lnTo>
                  <a:lnTo>
                    <a:pt x="2289810" y="33019"/>
                  </a:lnTo>
                  <a:lnTo>
                    <a:pt x="2293620" y="36829"/>
                  </a:lnTo>
                  <a:lnTo>
                    <a:pt x="2298700" y="41909"/>
                  </a:lnTo>
                  <a:lnTo>
                    <a:pt x="2302510" y="46989"/>
                  </a:lnTo>
                  <a:lnTo>
                    <a:pt x="2306320" y="52069"/>
                  </a:lnTo>
                  <a:lnTo>
                    <a:pt x="2310129" y="57150"/>
                  </a:lnTo>
                  <a:lnTo>
                    <a:pt x="2313940" y="62229"/>
                  </a:lnTo>
                  <a:lnTo>
                    <a:pt x="2316479" y="68579"/>
                  </a:lnTo>
                  <a:lnTo>
                    <a:pt x="2319020" y="73659"/>
                  </a:lnTo>
                  <a:lnTo>
                    <a:pt x="2321560" y="80009"/>
                  </a:lnTo>
                  <a:lnTo>
                    <a:pt x="2324100" y="86359"/>
                  </a:lnTo>
                  <a:lnTo>
                    <a:pt x="2325370" y="92709"/>
                  </a:lnTo>
                  <a:lnTo>
                    <a:pt x="2327910" y="99059"/>
                  </a:lnTo>
                  <a:lnTo>
                    <a:pt x="2329179" y="105409"/>
                  </a:lnTo>
                  <a:lnTo>
                    <a:pt x="2329179" y="111759"/>
                  </a:lnTo>
                  <a:lnTo>
                    <a:pt x="2330450" y="118109"/>
                  </a:lnTo>
                  <a:lnTo>
                    <a:pt x="2330450" y="124459"/>
                  </a:lnTo>
                  <a:lnTo>
                    <a:pt x="2330450" y="622300"/>
                  </a:lnTo>
                  <a:lnTo>
                    <a:pt x="2330450" y="628650"/>
                  </a:lnTo>
                  <a:lnTo>
                    <a:pt x="2329179" y="635000"/>
                  </a:lnTo>
                  <a:lnTo>
                    <a:pt x="2329179" y="641350"/>
                  </a:lnTo>
                  <a:lnTo>
                    <a:pt x="2327910" y="648969"/>
                  </a:lnTo>
                  <a:lnTo>
                    <a:pt x="2325370" y="654050"/>
                  </a:lnTo>
                  <a:lnTo>
                    <a:pt x="2324100" y="660400"/>
                  </a:lnTo>
                  <a:lnTo>
                    <a:pt x="2321560" y="666750"/>
                  </a:lnTo>
                  <a:lnTo>
                    <a:pt x="2319020" y="673100"/>
                  </a:lnTo>
                  <a:lnTo>
                    <a:pt x="2316479" y="678179"/>
                  </a:lnTo>
                  <a:lnTo>
                    <a:pt x="2313940" y="684529"/>
                  </a:lnTo>
                  <a:lnTo>
                    <a:pt x="2310129" y="689609"/>
                  </a:lnTo>
                  <a:lnTo>
                    <a:pt x="2306320" y="694689"/>
                  </a:lnTo>
                  <a:lnTo>
                    <a:pt x="2302510" y="701039"/>
                  </a:lnTo>
                  <a:lnTo>
                    <a:pt x="2298700" y="706119"/>
                  </a:lnTo>
                  <a:lnTo>
                    <a:pt x="2293620" y="709929"/>
                  </a:lnTo>
                  <a:lnTo>
                    <a:pt x="2289810" y="715009"/>
                  </a:lnTo>
                  <a:lnTo>
                    <a:pt x="2284729" y="718819"/>
                  </a:lnTo>
                  <a:lnTo>
                    <a:pt x="2279650" y="722629"/>
                  </a:lnTo>
                  <a:lnTo>
                    <a:pt x="2273300" y="726439"/>
                  </a:lnTo>
                  <a:lnTo>
                    <a:pt x="2268220" y="730250"/>
                  </a:lnTo>
                  <a:lnTo>
                    <a:pt x="2263140" y="732789"/>
                  </a:lnTo>
                  <a:lnTo>
                    <a:pt x="2256790" y="735329"/>
                  </a:lnTo>
                  <a:lnTo>
                    <a:pt x="2250440" y="737869"/>
                  </a:lnTo>
                  <a:lnTo>
                    <a:pt x="2244090" y="740409"/>
                  </a:lnTo>
                  <a:lnTo>
                    <a:pt x="2239010" y="742950"/>
                  </a:lnTo>
                  <a:lnTo>
                    <a:pt x="2232660" y="744219"/>
                  </a:lnTo>
                  <a:lnTo>
                    <a:pt x="2226310" y="745489"/>
                  </a:lnTo>
                  <a:lnTo>
                    <a:pt x="2219960" y="745489"/>
                  </a:lnTo>
                  <a:lnTo>
                    <a:pt x="2212340" y="746759"/>
                  </a:lnTo>
                  <a:lnTo>
                    <a:pt x="2205990" y="746759"/>
                  </a:lnTo>
                  <a:lnTo>
                    <a:pt x="124460" y="746759"/>
                  </a:lnTo>
                  <a:lnTo>
                    <a:pt x="118110" y="746759"/>
                  </a:lnTo>
                  <a:lnTo>
                    <a:pt x="111760" y="745489"/>
                  </a:lnTo>
                  <a:lnTo>
                    <a:pt x="104140" y="745489"/>
                  </a:lnTo>
                  <a:lnTo>
                    <a:pt x="97790" y="744219"/>
                  </a:lnTo>
                  <a:lnTo>
                    <a:pt x="92710" y="742950"/>
                  </a:lnTo>
                  <a:lnTo>
                    <a:pt x="86360" y="740409"/>
                  </a:lnTo>
                  <a:lnTo>
                    <a:pt x="80010" y="737869"/>
                  </a:lnTo>
                  <a:lnTo>
                    <a:pt x="73660" y="735329"/>
                  </a:lnTo>
                  <a:lnTo>
                    <a:pt x="68580" y="732789"/>
                  </a:lnTo>
                  <a:lnTo>
                    <a:pt x="62230" y="730250"/>
                  </a:lnTo>
                  <a:lnTo>
                    <a:pt x="55880" y="726439"/>
                  </a:lnTo>
                  <a:lnTo>
                    <a:pt x="52070" y="722629"/>
                  </a:lnTo>
                  <a:lnTo>
                    <a:pt x="45720" y="718819"/>
                  </a:lnTo>
                  <a:lnTo>
                    <a:pt x="40640" y="715009"/>
                  </a:lnTo>
                  <a:lnTo>
                    <a:pt x="36830" y="709929"/>
                  </a:lnTo>
                  <a:lnTo>
                    <a:pt x="31750" y="706119"/>
                  </a:lnTo>
                  <a:lnTo>
                    <a:pt x="27940" y="701039"/>
                  </a:lnTo>
                  <a:lnTo>
                    <a:pt x="24130" y="695959"/>
                  </a:lnTo>
                  <a:lnTo>
                    <a:pt x="20320" y="689609"/>
                  </a:lnTo>
                  <a:lnTo>
                    <a:pt x="16510" y="684529"/>
                  </a:lnTo>
                  <a:lnTo>
                    <a:pt x="13970" y="679450"/>
                  </a:lnTo>
                  <a:lnTo>
                    <a:pt x="10160" y="673100"/>
                  </a:lnTo>
                  <a:lnTo>
                    <a:pt x="7620" y="666750"/>
                  </a:lnTo>
                  <a:lnTo>
                    <a:pt x="6350" y="660400"/>
                  </a:lnTo>
                  <a:lnTo>
                    <a:pt x="3810" y="655319"/>
                  </a:lnTo>
                  <a:lnTo>
                    <a:pt x="2540" y="648969"/>
                  </a:lnTo>
                  <a:lnTo>
                    <a:pt x="1270" y="642619"/>
                  </a:lnTo>
                  <a:lnTo>
                    <a:pt x="1270" y="636269"/>
                  </a:lnTo>
                  <a:lnTo>
                    <a:pt x="0" y="629919"/>
                  </a:lnTo>
                  <a:lnTo>
                    <a:pt x="0" y="622300"/>
                  </a:lnTo>
                  <a:lnTo>
                    <a:pt x="0" y="124459"/>
                  </a:lnTo>
                  <a:close/>
                </a:path>
                <a:path w="2330450" h="746760">
                  <a:moveTo>
                    <a:pt x="0" y="0"/>
                  </a:moveTo>
                  <a:lnTo>
                    <a:pt x="0" y="0"/>
                  </a:lnTo>
                </a:path>
                <a:path w="2330450" h="746760">
                  <a:moveTo>
                    <a:pt x="2330450" y="746759"/>
                  </a:moveTo>
                  <a:lnTo>
                    <a:pt x="2330450" y="746759"/>
                  </a:lnTo>
                </a:path>
              </a:pathLst>
            </a:custGeom>
            <a:ln w="25518">
              <a:solidFill>
                <a:srgbClr val="698E1B"/>
              </a:solidFill>
            </a:ln>
          </p:spPr>
          <p:txBody>
            <a:bodyPr wrap="square" lIns="0" tIns="0" rIns="0" bIns="0" rtlCol="0"/>
            <a:lstStyle/>
            <a:p>
              <a:endParaRPr/>
            </a:p>
          </p:txBody>
        </p:sp>
        <p:sp>
          <p:nvSpPr>
            <p:cNvPr id="16" name="object 16"/>
            <p:cNvSpPr/>
            <p:nvPr/>
          </p:nvSpPr>
          <p:spPr>
            <a:xfrm>
              <a:off x="5262879" y="5175250"/>
              <a:ext cx="2330450" cy="745490"/>
            </a:xfrm>
            <a:custGeom>
              <a:avLst/>
              <a:gdLst/>
              <a:ahLst/>
              <a:cxnLst/>
              <a:rect l="l" t="t" r="r" b="b"/>
              <a:pathLst>
                <a:path w="2330450" h="745489">
                  <a:moveTo>
                    <a:pt x="2218690" y="0"/>
                  </a:moveTo>
                  <a:lnTo>
                    <a:pt x="111760" y="0"/>
                  </a:lnTo>
                  <a:lnTo>
                    <a:pt x="104140" y="1269"/>
                  </a:lnTo>
                  <a:lnTo>
                    <a:pt x="97790" y="2539"/>
                  </a:lnTo>
                  <a:lnTo>
                    <a:pt x="92710" y="3810"/>
                  </a:lnTo>
                  <a:lnTo>
                    <a:pt x="85090" y="5080"/>
                  </a:lnTo>
                  <a:lnTo>
                    <a:pt x="80010" y="7619"/>
                  </a:lnTo>
                  <a:lnTo>
                    <a:pt x="67310" y="12700"/>
                  </a:lnTo>
                  <a:lnTo>
                    <a:pt x="62230" y="16510"/>
                  </a:lnTo>
                  <a:lnTo>
                    <a:pt x="31750" y="40639"/>
                  </a:lnTo>
                  <a:lnTo>
                    <a:pt x="13970" y="67309"/>
                  </a:lnTo>
                  <a:lnTo>
                    <a:pt x="10160" y="73659"/>
                  </a:lnTo>
                  <a:lnTo>
                    <a:pt x="7620" y="78740"/>
                  </a:lnTo>
                  <a:lnTo>
                    <a:pt x="6350" y="85090"/>
                  </a:lnTo>
                  <a:lnTo>
                    <a:pt x="3810" y="91440"/>
                  </a:lnTo>
                  <a:lnTo>
                    <a:pt x="1270" y="104140"/>
                  </a:lnTo>
                  <a:lnTo>
                    <a:pt x="1270" y="110490"/>
                  </a:lnTo>
                  <a:lnTo>
                    <a:pt x="0" y="116840"/>
                  </a:lnTo>
                  <a:lnTo>
                    <a:pt x="0" y="628650"/>
                  </a:lnTo>
                  <a:lnTo>
                    <a:pt x="1270" y="635000"/>
                  </a:lnTo>
                  <a:lnTo>
                    <a:pt x="1270" y="641350"/>
                  </a:lnTo>
                  <a:lnTo>
                    <a:pt x="3810" y="654050"/>
                  </a:lnTo>
                  <a:lnTo>
                    <a:pt x="6350" y="660400"/>
                  </a:lnTo>
                  <a:lnTo>
                    <a:pt x="7620" y="665480"/>
                  </a:lnTo>
                  <a:lnTo>
                    <a:pt x="10160" y="671830"/>
                  </a:lnTo>
                  <a:lnTo>
                    <a:pt x="13970" y="678180"/>
                  </a:lnTo>
                  <a:lnTo>
                    <a:pt x="16510" y="683260"/>
                  </a:lnTo>
                  <a:lnTo>
                    <a:pt x="40640" y="713740"/>
                  </a:lnTo>
                  <a:lnTo>
                    <a:pt x="52070" y="721360"/>
                  </a:lnTo>
                  <a:lnTo>
                    <a:pt x="55880" y="726440"/>
                  </a:lnTo>
                  <a:lnTo>
                    <a:pt x="62230" y="728980"/>
                  </a:lnTo>
                  <a:lnTo>
                    <a:pt x="68580" y="732790"/>
                  </a:lnTo>
                  <a:lnTo>
                    <a:pt x="73660" y="735330"/>
                  </a:lnTo>
                  <a:lnTo>
                    <a:pt x="80010" y="737869"/>
                  </a:lnTo>
                  <a:lnTo>
                    <a:pt x="86360" y="739140"/>
                  </a:lnTo>
                  <a:lnTo>
                    <a:pt x="92710" y="741680"/>
                  </a:lnTo>
                  <a:lnTo>
                    <a:pt x="97790" y="742950"/>
                  </a:lnTo>
                  <a:lnTo>
                    <a:pt x="104140" y="744219"/>
                  </a:lnTo>
                  <a:lnTo>
                    <a:pt x="111760" y="745490"/>
                  </a:lnTo>
                  <a:lnTo>
                    <a:pt x="2219960" y="745490"/>
                  </a:lnTo>
                  <a:lnTo>
                    <a:pt x="2239010" y="741680"/>
                  </a:lnTo>
                  <a:lnTo>
                    <a:pt x="2244090" y="739140"/>
                  </a:lnTo>
                  <a:lnTo>
                    <a:pt x="2250440" y="737869"/>
                  </a:lnTo>
                  <a:lnTo>
                    <a:pt x="2256790" y="735330"/>
                  </a:lnTo>
                  <a:lnTo>
                    <a:pt x="2263140" y="731519"/>
                  </a:lnTo>
                  <a:lnTo>
                    <a:pt x="2268220" y="728980"/>
                  </a:lnTo>
                  <a:lnTo>
                    <a:pt x="2273300" y="725169"/>
                  </a:lnTo>
                  <a:lnTo>
                    <a:pt x="2279650" y="721360"/>
                  </a:lnTo>
                  <a:lnTo>
                    <a:pt x="2289810" y="713740"/>
                  </a:lnTo>
                  <a:lnTo>
                    <a:pt x="2313940" y="683260"/>
                  </a:lnTo>
                  <a:lnTo>
                    <a:pt x="2325370" y="654050"/>
                  </a:lnTo>
                  <a:lnTo>
                    <a:pt x="2327910" y="647700"/>
                  </a:lnTo>
                  <a:lnTo>
                    <a:pt x="2329179" y="641350"/>
                  </a:lnTo>
                  <a:lnTo>
                    <a:pt x="2329179" y="635000"/>
                  </a:lnTo>
                  <a:lnTo>
                    <a:pt x="2330450" y="627380"/>
                  </a:lnTo>
                  <a:lnTo>
                    <a:pt x="2330450" y="116840"/>
                  </a:lnTo>
                  <a:lnTo>
                    <a:pt x="2329179" y="110490"/>
                  </a:lnTo>
                  <a:lnTo>
                    <a:pt x="2329179" y="104140"/>
                  </a:lnTo>
                  <a:lnTo>
                    <a:pt x="2327910" y="97790"/>
                  </a:lnTo>
                  <a:lnTo>
                    <a:pt x="2325370" y="91440"/>
                  </a:lnTo>
                  <a:lnTo>
                    <a:pt x="2324100" y="85090"/>
                  </a:lnTo>
                  <a:lnTo>
                    <a:pt x="2321560" y="78740"/>
                  </a:lnTo>
                  <a:lnTo>
                    <a:pt x="2319020" y="73659"/>
                  </a:lnTo>
                  <a:lnTo>
                    <a:pt x="2316479" y="67309"/>
                  </a:lnTo>
                  <a:lnTo>
                    <a:pt x="2284729" y="26669"/>
                  </a:lnTo>
                  <a:lnTo>
                    <a:pt x="2268220" y="16510"/>
                  </a:lnTo>
                  <a:lnTo>
                    <a:pt x="2263140" y="12700"/>
                  </a:lnTo>
                  <a:lnTo>
                    <a:pt x="2244090" y="5080"/>
                  </a:lnTo>
                  <a:lnTo>
                    <a:pt x="2218690" y="0"/>
                  </a:lnTo>
                  <a:close/>
                </a:path>
              </a:pathLst>
            </a:custGeom>
            <a:solidFill>
              <a:srgbClr val="8FC125"/>
            </a:solidFill>
          </p:spPr>
          <p:txBody>
            <a:bodyPr wrap="square" lIns="0" tIns="0" rIns="0" bIns="0" rtlCol="0"/>
            <a:lstStyle/>
            <a:p>
              <a:endParaRPr/>
            </a:p>
          </p:txBody>
        </p:sp>
        <p:sp>
          <p:nvSpPr>
            <p:cNvPr id="17" name="object 17"/>
            <p:cNvSpPr/>
            <p:nvPr/>
          </p:nvSpPr>
          <p:spPr>
            <a:xfrm>
              <a:off x="5262879" y="5175250"/>
              <a:ext cx="2330450" cy="745490"/>
            </a:xfrm>
            <a:custGeom>
              <a:avLst/>
              <a:gdLst/>
              <a:ahLst/>
              <a:cxnLst/>
              <a:rect l="l" t="t" r="r" b="b"/>
              <a:pathLst>
                <a:path w="2330450" h="745489">
                  <a:moveTo>
                    <a:pt x="0" y="123190"/>
                  </a:moveTo>
                  <a:lnTo>
                    <a:pt x="0" y="116840"/>
                  </a:lnTo>
                  <a:lnTo>
                    <a:pt x="1270" y="110490"/>
                  </a:lnTo>
                  <a:lnTo>
                    <a:pt x="1270" y="104140"/>
                  </a:lnTo>
                  <a:lnTo>
                    <a:pt x="2540" y="97790"/>
                  </a:lnTo>
                  <a:lnTo>
                    <a:pt x="3810" y="91440"/>
                  </a:lnTo>
                  <a:lnTo>
                    <a:pt x="6350" y="85090"/>
                  </a:lnTo>
                  <a:lnTo>
                    <a:pt x="7620" y="78740"/>
                  </a:lnTo>
                  <a:lnTo>
                    <a:pt x="10160" y="73659"/>
                  </a:lnTo>
                  <a:lnTo>
                    <a:pt x="13970" y="67309"/>
                  </a:lnTo>
                  <a:lnTo>
                    <a:pt x="16510" y="60959"/>
                  </a:lnTo>
                  <a:lnTo>
                    <a:pt x="20320" y="55880"/>
                  </a:lnTo>
                  <a:lnTo>
                    <a:pt x="24130" y="50800"/>
                  </a:lnTo>
                  <a:lnTo>
                    <a:pt x="27940" y="45719"/>
                  </a:lnTo>
                  <a:lnTo>
                    <a:pt x="31750" y="40639"/>
                  </a:lnTo>
                  <a:lnTo>
                    <a:pt x="36830" y="35560"/>
                  </a:lnTo>
                  <a:lnTo>
                    <a:pt x="40640" y="31750"/>
                  </a:lnTo>
                  <a:lnTo>
                    <a:pt x="45720" y="26669"/>
                  </a:lnTo>
                  <a:lnTo>
                    <a:pt x="50800" y="22860"/>
                  </a:lnTo>
                  <a:lnTo>
                    <a:pt x="55880" y="19050"/>
                  </a:lnTo>
                  <a:lnTo>
                    <a:pt x="62230" y="16510"/>
                  </a:lnTo>
                  <a:lnTo>
                    <a:pt x="67310" y="12700"/>
                  </a:lnTo>
                  <a:lnTo>
                    <a:pt x="73660" y="10160"/>
                  </a:lnTo>
                  <a:lnTo>
                    <a:pt x="80010" y="7619"/>
                  </a:lnTo>
                  <a:lnTo>
                    <a:pt x="85090" y="5080"/>
                  </a:lnTo>
                  <a:lnTo>
                    <a:pt x="92710" y="3810"/>
                  </a:lnTo>
                  <a:lnTo>
                    <a:pt x="97790" y="2539"/>
                  </a:lnTo>
                  <a:lnTo>
                    <a:pt x="104140" y="1269"/>
                  </a:lnTo>
                  <a:lnTo>
                    <a:pt x="111760" y="0"/>
                  </a:lnTo>
                  <a:lnTo>
                    <a:pt x="118110" y="0"/>
                  </a:lnTo>
                  <a:lnTo>
                    <a:pt x="124460" y="0"/>
                  </a:lnTo>
                  <a:lnTo>
                    <a:pt x="2205990" y="0"/>
                  </a:lnTo>
                  <a:lnTo>
                    <a:pt x="2212340" y="0"/>
                  </a:lnTo>
                  <a:lnTo>
                    <a:pt x="2218690" y="0"/>
                  </a:lnTo>
                  <a:lnTo>
                    <a:pt x="2225040" y="1269"/>
                  </a:lnTo>
                  <a:lnTo>
                    <a:pt x="2231390" y="2539"/>
                  </a:lnTo>
                  <a:lnTo>
                    <a:pt x="2237740" y="3810"/>
                  </a:lnTo>
                  <a:lnTo>
                    <a:pt x="2244090" y="5080"/>
                  </a:lnTo>
                  <a:lnTo>
                    <a:pt x="2250440" y="7619"/>
                  </a:lnTo>
                  <a:lnTo>
                    <a:pt x="2256790" y="10160"/>
                  </a:lnTo>
                  <a:lnTo>
                    <a:pt x="2263140" y="12700"/>
                  </a:lnTo>
                  <a:lnTo>
                    <a:pt x="2268220" y="16510"/>
                  </a:lnTo>
                  <a:lnTo>
                    <a:pt x="2273300" y="19050"/>
                  </a:lnTo>
                  <a:lnTo>
                    <a:pt x="2279650" y="22860"/>
                  </a:lnTo>
                  <a:lnTo>
                    <a:pt x="2284729" y="26669"/>
                  </a:lnTo>
                  <a:lnTo>
                    <a:pt x="2289810" y="31750"/>
                  </a:lnTo>
                  <a:lnTo>
                    <a:pt x="2293620" y="35560"/>
                  </a:lnTo>
                  <a:lnTo>
                    <a:pt x="2298700" y="40639"/>
                  </a:lnTo>
                  <a:lnTo>
                    <a:pt x="2302510" y="45719"/>
                  </a:lnTo>
                  <a:lnTo>
                    <a:pt x="2306320" y="50800"/>
                  </a:lnTo>
                  <a:lnTo>
                    <a:pt x="2310129" y="55880"/>
                  </a:lnTo>
                  <a:lnTo>
                    <a:pt x="2313940" y="62230"/>
                  </a:lnTo>
                  <a:lnTo>
                    <a:pt x="2316479" y="67309"/>
                  </a:lnTo>
                  <a:lnTo>
                    <a:pt x="2319020" y="73659"/>
                  </a:lnTo>
                  <a:lnTo>
                    <a:pt x="2321560" y="78740"/>
                  </a:lnTo>
                  <a:lnTo>
                    <a:pt x="2324100" y="85090"/>
                  </a:lnTo>
                  <a:lnTo>
                    <a:pt x="2325370" y="91440"/>
                  </a:lnTo>
                  <a:lnTo>
                    <a:pt x="2327910" y="97790"/>
                  </a:lnTo>
                  <a:lnTo>
                    <a:pt x="2329179" y="104140"/>
                  </a:lnTo>
                  <a:lnTo>
                    <a:pt x="2329179" y="110490"/>
                  </a:lnTo>
                  <a:lnTo>
                    <a:pt x="2330450" y="116840"/>
                  </a:lnTo>
                  <a:lnTo>
                    <a:pt x="2330450" y="123190"/>
                  </a:lnTo>
                  <a:lnTo>
                    <a:pt x="2330450" y="621030"/>
                  </a:lnTo>
                  <a:lnTo>
                    <a:pt x="2330450" y="627380"/>
                  </a:lnTo>
                  <a:lnTo>
                    <a:pt x="2329179" y="635000"/>
                  </a:lnTo>
                  <a:lnTo>
                    <a:pt x="2329179" y="641350"/>
                  </a:lnTo>
                  <a:lnTo>
                    <a:pt x="2327910" y="647700"/>
                  </a:lnTo>
                  <a:lnTo>
                    <a:pt x="2325370" y="654050"/>
                  </a:lnTo>
                  <a:lnTo>
                    <a:pt x="2324100" y="659130"/>
                  </a:lnTo>
                  <a:lnTo>
                    <a:pt x="2321560" y="665480"/>
                  </a:lnTo>
                  <a:lnTo>
                    <a:pt x="2319020" y="671830"/>
                  </a:lnTo>
                  <a:lnTo>
                    <a:pt x="2316479" y="678180"/>
                  </a:lnTo>
                  <a:lnTo>
                    <a:pt x="2293620" y="709930"/>
                  </a:lnTo>
                  <a:lnTo>
                    <a:pt x="2289810" y="713740"/>
                  </a:lnTo>
                  <a:lnTo>
                    <a:pt x="2284729" y="717550"/>
                  </a:lnTo>
                  <a:lnTo>
                    <a:pt x="2279650" y="721360"/>
                  </a:lnTo>
                  <a:lnTo>
                    <a:pt x="2273300" y="725169"/>
                  </a:lnTo>
                  <a:lnTo>
                    <a:pt x="2268220" y="728980"/>
                  </a:lnTo>
                  <a:lnTo>
                    <a:pt x="2263140" y="731519"/>
                  </a:lnTo>
                  <a:lnTo>
                    <a:pt x="2256790" y="735330"/>
                  </a:lnTo>
                  <a:lnTo>
                    <a:pt x="2250440" y="737869"/>
                  </a:lnTo>
                  <a:lnTo>
                    <a:pt x="2244090" y="739140"/>
                  </a:lnTo>
                  <a:lnTo>
                    <a:pt x="2239010" y="741680"/>
                  </a:lnTo>
                  <a:lnTo>
                    <a:pt x="2232660" y="742950"/>
                  </a:lnTo>
                  <a:lnTo>
                    <a:pt x="2226310" y="744219"/>
                  </a:lnTo>
                  <a:lnTo>
                    <a:pt x="2219960" y="745490"/>
                  </a:lnTo>
                  <a:lnTo>
                    <a:pt x="111760" y="745490"/>
                  </a:lnTo>
                  <a:lnTo>
                    <a:pt x="104140" y="744219"/>
                  </a:lnTo>
                  <a:lnTo>
                    <a:pt x="97790" y="742950"/>
                  </a:lnTo>
                  <a:lnTo>
                    <a:pt x="92710" y="741680"/>
                  </a:lnTo>
                  <a:lnTo>
                    <a:pt x="86360" y="739140"/>
                  </a:lnTo>
                  <a:lnTo>
                    <a:pt x="80010" y="737869"/>
                  </a:lnTo>
                  <a:lnTo>
                    <a:pt x="73660" y="735330"/>
                  </a:lnTo>
                  <a:lnTo>
                    <a:pt x="68580" y="732790"/>
                  </a:lnTo>
                  <a:lnTo>
                    <a:pt x="62230" y="728980"/>
                  </a:lnTo>
                  <a:lnTo>
                    <a:pt x="55880" y="726440"/>
                  </a:lnTo>
                  <a:lnTo>
                    <a:pt x="52070" y="721360"/>
                  </a:lnTo>
                  <a:lnTo>
                    <a:pt x="45720" y="717550"/>
                  </a:lnTo>
                  <a:lnTo>
                    <a:pt x="40640" y="713740"/>
                  </a:lnTo>
                  <a:lnTo>
                    <a:pt x="36830" y="709930"/>
                  </a:lnTo>
                  <a:lnTo>
                    <a:pt x="31750" y="704850"/>
                  </a:lnTo>
                  <a:lnTo>
                    <a:pt x="27940" y="699769"/>
                  </a:lnTo>
                  <a:lnTo>
                    <a:pt x="24130" y="694690"/>
                  </a:lnTo>
                  <a:lnTo>
                    <a:pt x="20320" y="689610"/>
                  </a:lnTo>
                  <a:lnTo>
                    <a:pt x="16510" y="683260"/>
                  </a:lnTo>
                  <a:lnTo>
                    <a:pt x="13970" y="678180"/>
                  </a:lnTo>
                  <a:lnTo>
                    <a:pt x="10160" y="671830"/>
                  </a:lnTo>
                  <a:lnTo>
                    <a:pt x="7620" y="665480"/>
                  </a:lnTo>
                  <a:lnTo>
                    <a:pt x="6350" y="660400"/>
                  </a:lnTo>
                  <a:lnTo>
                    <a:pt x="3810" y="654050"/>
                  </a:lnTo>
                  <a:lnTo>
                    <a:pt x="2540" y="647700"/>
                  </a:lnTo>
                  <a:lnTo>
                    <a:pt x="1270" y="641350"/>
                  </a:lnTo>
                  <a:lnTo>
                    <a:pt x="1270" y="635000"/>
                  </a:lnTo>
                  <a:lnTo>
                    <a:pt x="0" y="628650"/>
                  </a:lnTo>
                  <a:lnTo>
                    <a:pt x="0" y="622300"/>
                  </a:lnTo>
                  <a:lnTo>
                    <a:pt x="0" y="123190"/>
                  </a:lnTo>
                  <a:close/>
                </a:path>
                <a:path w="2330450" h="745489">
                  <a:moveTo>
                    <a:pt x="0" y="0"/>
                  </a:moveTo>
                  <a:lnTo>
                    <a:pt x="0" y="0"/>
                  </a:lnTo>
                </a:path>
                <a:path w="2330450" h="745489">
                  <a:moveTo>
                    <a:pt x="2330450" y="745490"/>
                  </a:moveTo>
                  <a:lnTo>
                    <a:pt x="2330450" y="745490"/>
                  </a:lnTo>
                </a:path>
              </a:pathLst>
            </a:custGeom>
            <a:ln w="25518">
              <a:solidFill>
                <a:srgbClr val="698E1B"/>
              </a:solidFill>
            </a:ln>
          </p:spPr>
          <p:txBody>
            <a:bodyPr wrap="square" lIns="0" tIns="0" rIns="0" bIns="0" rtlCol="0"/>
            <a:lstStyle/>
            <a:p>
              <a:endParaRPr/>
            </a:p>
          </p:txBody>
        </p:sp>
      </p:grpSp>
      <p:sp>
        <p:nvSpPr>
          <p:cNvPr id="18" name="object 18"/>
          <p:cNvSpPr txBox="1"/>
          <p:nvPr/>
        </p:nvSpPr>
        <p:spPr>
          <a:xfrm>
            <a:off x="4114801" y="5397500"/>
            <a:ext cx="1447799"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DejaVu Sans"/>
                <a:cs typeface="DejaVu Sans"/>
              </a:rPr>
              <a:t>Hello</a:t>
            </a:r>
            <a:r>
              <a:rPr sz="1800" spc="-55" dirty="0">
                <a:solidFill>
                  <a:srgbClr val="FFFFFF"/>
                </a:solidFill>
                <a:latin typeface="DejaVu Sans"/>
                <a:cs typeface="DejaVu Sans"/>
              </a:rPr>
              <a:t> </a:t>
            </a:r>
            <a:r>
              <a:rPr sz="1800" spc="-25" dirty="0">
                <a:solidFill>
                  <a:srgbClr val="FFFFFF"/>
                </a:solidFill>
                <a:latin typeface="DejaVu Sans"/>
                <a:cs typeface="DejaVu Sans"/>
              </a:rPr>
              <a:t>World</a:t>
            </a:r>
            <a:endParaRPr sz="1800" dirty="0">
              <a:latin typeface="DejaVu Sans"/>
              <a:cs typeface="DejaVu Sans"/>
            </a:endParaRPr>
          </a:p>
        </p:txBody>
      </p:sp>
      <p:grpSp>
        <p:nvGrpSpPr>
          <p:cNvPr id="19" name="object 19"/>
          <p:cNvGrpSpPr/>
          <p:nvPr/>
        </p:nvGrpSpPr>
        <p:grpSpPr>
          <a:xfrm>
            <a:off x="2825116" y="3327400"/>
            <a:ext cx="2060258" cy="1847850"/>
            <a:chOff x="3766821" y="3327400"/>
            <a:chExt cx="2747010" cy="1847850"/>
          </a:xfrm>
        </p:grpSpPr>
        <p:sp>
          <p:nvSpPr>
            <p:cNvPr id="20" name="object 20"/>
            <p:cNvSpPr/>
            <p:nvPr/>
          </p:nvSpPr>
          <p:spPr>
            <a:xfrm>
              <a:off x="3785869" y="3606800"/>
              <a:ext cx="2471420" cy="655320"/>
            </a:xfrm>
            <a:custGeom>
              <a:avLst/>
              <a:gdLst/>
              <a:ahLst/>
              <a:cxnLst/>
              <a:rect l="l" t="t" r="r" b="b"/>
              <a:pathLst>
                <a:path w="2471420" h="655320">
                  <a:moveTo>
                    <a:pt x="0" y="655319"/>
                  </a:moveTo>
                  <a:lnTo>
                    <a:pt x="478789" y="655319"/>
                  </a:lnTo>
                  <a:lnTo>
                    <a:pt x="478789" y="0"/>
                  </a:lnTo>
                  <a:lnTo>
                    <a:pt x="2471419" y="0"/>
                  </a:lnTo>
                </a:path>
              </a:pathLst>
            </a:custGeom>
            <a:ln w="38097">
              <a:solidFill>
                <a:srgbClr val="8CC020"/>
              </a:solidFill>
            </a:ln>
          </p:spPr>
          <p:txBody>
            <a:bodyPr wrap="square" lIns="0" tIns="0" rIns="0" bIns="0" rtlCol="0"/>
            <a:lstStyle/>
            <a:p>
              <a:endParaRPr/>
            </a:p>
          </p:txBody>
        </p:sp>
        <p:sp>
          <p:nvSpPr>
            <p:cNvPr id="21" name="object 21"/>
            <p:cNvSpPr/>
            <p:nvPr/>
          </p:nvSpPr>
          <p:spPr>
            <a:xfrm>
              <a:off x="6245860" y="3521710"/>
              <a:ext cx="171450" cy="171450"/>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3785869" y="4262119"/>
              <a:ext cx="2482850" cy="631190"/>
            </a:xfrm>
            <a:custGeom>
              <a:avLst/>
              <a:gdLst/>
              <a:ahLst/>
              <a:cxnLst/>
              <a:rect l="l" t="t" r="r" b="b"/>
              <a:pathLst>
                <a:path w="2482850" h="631189">
                  <a:moveTo>
                    <a:pt x="0" y="0"/>
                  </a:moveTo>
                  <a:lnTo>
                    <a:pt x="471169" y="0"/>
                  </a:lnTo>
                  <a:lnTo>
                    <a:pt x="471169" y="631189"/>
                  </a:lnTo>
                  <a:lnTo>
                    <a:pt x="2482850" y="631189"/>
                  </a:lnTo>
                </a:path>
              </a:pathLst>
            </a:custGeom>
            <a:ln w="38097">
              <a:solidFill>
                <a:srgbClr val="8CC020"/>
              </a:solidFill>
            </a:ln>
          </p:spPr>
          <p:txBody>
            <a:bodyPr wrap="square" lIns="0" tIns="0" rIns="0" bIns="0" rtlCol="0"/>
            <a:lstStyle/>
            <a:p>
              <a:endParaRPr/>
            </a:p>
          </p:txBody>
        </p:sp>
        <p:sp>
          <p:nvSpPr>
            <p:cNvPr id="23" name="object 23"/>
            <p:cNvSpPr/>
            <p:nvPr/>
          </p:nvSpPr>
          <p:spPr>
            <a:xfrm>
              <a:off x="6257289" y="4806950"/>
              <a:ext cx="171450" cy="171450"/>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6417310" y="3327400"/>
              <a:ext cx="0" cy="401320"/>
            </a:xfrm>
            <a:custGeom>
              <a:avLst/>
              <a:gdLst/>
              <a:ahLst/>
              <a:cxnLst/>
              <a:rect l="l" t="t" r="r" b="b"/>
              <a:pathLst>
                <a:path h="401320">
                  <a:moveTo>
                    <a:pt x="0" y="0"/>
                  </a:moveTo>
                  <a:lnTo>
                    <a:pt x="0" y="401319"/>
                  </a:lnTo>
                </a:path>
              </a:pathLst>
            </a:custGeom>
            <a:ln w="38097">
              <a:solidFill>
                <a:srgbClr val="8CC020"/>
              </a:solidFill>
            </a:ln>
          </p:spPr>
          <p:txBody>
            <a:bodyPr wrap="square" lIns="0" tIns="0" rIns="0" bIns="0" rtlCol="0"/>
            <a:lstStyle/>
            <a:p>
              <a:endParaRPr/>
            </a:p>
          </p:txBody>
        </p:sp>
        <p:sp>
          <p:nvSpPr>
            <p:cNvPr id="25" name="object 25"/>
            <p:cNvSpPr/>
            <p:nvPr/>
          </p:nvSpPr>
          <p:spPr>
            <a:xfrm>
              <a:off x="6330950" y="3717290"/>
              <a:ext cx="171450" cy="171450"/>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6427469" y="4612639"/>
              <a:ext cx="1270" cy="401320"/>
            </a:xfrm>
            <a:custGeom>
              <a:avLst/>
              <a:gdLst/>
              <a:ahLst/>
              <a:cxnLst/>
              <a:rect l="l" t="t" r="r" b="b"/>
              <a:pathLst>
                <a:path w="1270" h="401320">
                  <a:moveTo>
                    <a:pt x="1269" y="0"/>
                  </a:moveTo>
                  <a:lnTo>
                    <a:pt x="0" y="401320"/>
                  </a:lnTo>
                </a:path>
              </a:pathLst>
            </a:custGeom>
            <a:ln w="38097">
              <a:solidFill>
                <a:srgbClr val="8CC020"/>
              </a:solidFill>
            </a:ln>
          </p:spPr>
          <p:txBody>
            <a:bodyPr wrap="square" lIns="0" tIns="0" rIns="0" bIns="0" rtlCol="0"/>
            <a:lstStyle/>
            <a:p>
              <a:endParaRPr/>
            </a:p>
          </p:txBody>
        </p:sp>
        <p:sp>
          <p:nvSpPr>
            <p:cNvPr id="27" name="object 27"/>
            <p:cNvSpPr/>
            <p:nvPr/>
          </p:nvSpPr>
          <p:spPr>
            <a:xfrm>
              <a:off x="6342379" y="5002529"/>
              <a:ext cx="171450" cy="172719"/>
            </a:xfrm>
            <a:prstGeom prst="rect">
              <a:avLst/>
            </a:prstGeom>
            <a:blipFill>
              <a:blip r:embed="rId5" cstate="print"/>
              <a:stretch>
                <a:fillRect/>
              </a:stretch>
            </a:blipFill>
          </p:spPr>
          <p:txBody>
            <a:bodyPr wrap="square" lIns="0" tIns="0" rIns="0" bIns="0" rtlCol="0"/>
            <a:lstStyle/>
            <a:p>
              <a:endParaRPr/>
            </a:p>
          </p:txBody>
        </p:sp>
      </p:grpSp>
      <p:sp>
        <p:nvSpPr>
          <p:cNvPr id="28" name="object 28"/>
          <p:cNvSpPr txBox="1"/>
          <p:nvPr/>
        </p:nvSpPr>
        <p:spPr>
          <a:xfrm>
            <a:off x="2438400" y="3352800"/>
            <a:ext cx="1089184" cy="197490"/>
          </a:xfrm>
          <a:prstGeom prst="rect">
            <a:avLst/>
          </a:prstGeom>
        </p:spPr>
        <p:txBody>
          <a:bodyPr vert="horz" wrap="square" lIns="0" tIns="12700" rIns="0" bIns="0" rtlCol="0">
            <a:spAutoFit/>
          </a:bodyPr>
          <a:lstStyle/>
          <a:p>
            <a:pPr marL="12700" marR="5080">
              <a:lnSpc>
                <a:spcPct val="100000"/>
              </a:lnSpc>
              <a:spcBef>
                <a:spcPts val="100"/>
              </a:spcBef>
            </a:pPr>
            <a:r>
              <a:rPr sz="1200" b="1" spc="-5">
                <a:solidFill>
                  <a:srgbClr val="91CF4F"/>
                </a:solidFill>
                <a:latin typeface="DejaVu Sans"/>
                <a:cs typeface="DejaVu Sans"/>
              </a:rPr>
              <a:t>Encry</a:t>
            </a:r>
            <a:r>
              <a:rPr sz="1200" b="1">
                <a:solidFill>
                  <a:srgbClr val="91CF4F"/>
                </a:solidFill>
                <a:latin typeface="DejaVu Sans"/>
                <a:cs typeface="DejaVu Sans"/>
              </a:rPr>
              <a:t>pt</a:t>
            </a:r>
            <a:r>
              <a:rPr sz="1200" b="1" spc="-15">
                <a:solidFill>
                  <a:srgbClr val="91CF4F"/>
                </a:solidFill>
                <a:latin typeface="DejaVu Sans"/>
                <a:cs typeface="DejaVu Sans"/>
              </a:rPr>
              <a:t>i</a:t>
            </a:r>
            <a:r>
              <a:rPr sz="1200" b="1">
                <a:solidFill>
                  <a:srgbClr val="91CF4F"/>
                </a:solidFill>
                <a:latin typeface="DejaVu Sans"/>
                <a:cs typeface="DejaVu Sans"/>
              </a:rPr>
              <a:t>o n</a:t>
            </a:r>
            <a:endParaRPr sz="1200">
              <a:latin typeface="DejaVu Sans"/>
              <a:cs typeface="DejaVu Sans"/>
            </a:endParaRPr>
          </a:p>
        </p:txBody>
      </p:sp>
      <p:sp>
        <p:nvSpPr>
          <p:cNvPr id="29" name="object 29"/>
          <p:cNvSpPr txBox="1"/>
          <p:nvPr/>
        </p:nvSpPr>
        <p:spPr>
          <a:xfrm>
            <a:off x="2897505" y="4959351"/>
            <a:ext cx="988695"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91CF4F"/>
                </a:solidFill>
                <a:latin typeface="DejaVu Sans"/>
                <a:cs typeface="DejaVu Sans"/>
              </a:rPr>
              <a:t>Decryption</a:t>
            </a:r>
            <a:endParaRPr sz="1200">
              <a:latin typeface="DejaVu Sans"/>
              <a:cs typeface="DejaVu Sans"/>
            </a:endParaRPr>
          </a:p>
        </p:txBody>
      </p:sp>
      <p:sp>
        <p:nvSpPr>
          <p:cNvPr id="30" name="object 30"/>
          <p:cNvSpPr txBox="1"/>
          <p:nvPr/>
        </p:nvSpPr>
        <p:spPr>
          <a:xfrm>
            <a:off x="5753100" y="4156709"/>
            <a:ext cx="474345" cy="566822"/>
          </a:xfrm>
          <a:prstGeom prst="rect">
            <a:avLst/>
          </a:prstGeom>
        </p:spPr>
        <p:txBody>
          <a:bodyPr vert="horz" wrap="square" lIns="0" tIns="12700" rIns="0" bIns="0" rtlCol="0">
            <a:spAutoFit/>
          </a:bodyPr>
          <a:lstStyle/>
          <a:p>
            <a:pPr marL="12700" marR="5080">
              <a:lnSpc>
                <a:spcPct val="100000"/>
              </a:lnSpc>
              <a:spcBef>
                <a:spcPts val="100"/>
              </a:spcBef>
            </a:pPr>
            <a:r>
              <a:rPr sz="1200" b="1" spc="-5" dirty="0">
                <a:solidFill>
                  <a:srgbClr val="91CF4F"/>
                </a:solidFill>
                <a:latin typeface="DejaVu Sans"/>
                <a:cs typeface="DejaVu Sans"/>
              </a:rPr>
              <a:t>Cy</a:t>
            </a:r>
            <a:r>
              <a:rPr sz="1200" b="1" dirty="0">
                <a:solidFill>
                  <a:srgbClr val="91CF4F"/>
                </a:solidFill>
                <a:latin typeface="DejaVu Sans"/>
                <a:cs typeface="DejaVu Sans"/>
              </a:rPr>
              <a:t>ph</a:t>
            </a:r>
            <a:r>
              <a:rPr sz="1200" b="1" spc="-5" dirty="0">
                <a:solidFill>
                  <a:srgbClr val="91CF4F"/>
                </a:solidFill>
                <a:latin typeface="DejaVu Sans"/>
                <a:cs typeface="DejaVu Sans"/>
              </a:rPr>
              <a:t>e</a:t>
            </a:r>
            <a:r>
              <a:rPr sz="1200" b="1" dirty="0">
                <a:solidFill>
                  <a:srgbClr val="91CF4F"/>
                </a:solidFill>
                <a:latin typeface="DejaVu Sans"/>
                <a:cs typeface="DejaVu Sans"/>
              </a:rPr>
              <a:t>r  </a:t>
            </a:r>
            <a:r>
              <a:rPr sz="1200" b="1" spc="-5" dirty="0">
                <a:solidFill>
                  <a:srgbClr val="91CF4F"/>
                </a:solidFill>
                <a:latin typeface="DejaVu Sans"/>
                <a:cs typeface="DejaVu Sans"/>
              </a:rPr>
              <a:t>text</a:t>
            </a:r>
            <a:endParaRPr sz="1200">
              <a:latin typeface="DejaVu Sans"/>
              <a:cs typeface="DejaVu Sans"/>
            </a:endParaRPr>
          </a:p>
        </p:txBody>
      </p:sp>
      <p:sp>
        <p:nvSpPr>
          <p:cNvPr id="31" name="object 31"/>
          <p:cNvSpPr txBox="1"/>
          <p:nvPr/>
        </p:nvSpPr>
        <p:spPr>
          <a:xfrm>
            <a:off x="4114801" y="2334259"/>
            <a:ext cx="1360168" cy="761747"/>
          </a:xfrm>
          <a:prstGeom prst="rect">
            <a:avLst/>
          </a:prstGeom>
        </p:spPr>
        <p:txBody>
          <a:bodyPr vert="horz" wrap="square" lIns="0" tIns="12700" rIns="0" bIns="0" rtlCol="0">
            <a:spAutoFit/>
          </a:bodyPr>
          <a:lstStyle/>
          <a:p>
            <a:pPr marL="38100" marR="37465" algn="ctr">
              <a:lnSpc>
                <a:spcPct val="100000"/>
              </a:lnSpc>
              <a:spcBef>
                <a:spcPts val="100"/>
              </a:spcBef>
            </a:pPr>
            <a:r>
              <a:rPr sz="1200" b="1" spc="-5" dirty="0">
                <a:solidFill>
                  <a:srgbClr val="91CF4F"/>
                </a:solidFill>
                <a:latin typeface="DejaVu Sans"/>
                <a:cs typeface="DejaVu Sans"/>
              </a:rPr>
              <a:t>Message </a:t>
            </a:r>
            <a:r>
              <a:rPr sz="1200" b="1" dirty="0">
                <a:solidFill>
                  <a:srgbClr val="91CF4F"/>
                </a:solidFill>
                <a:latin typeface="DejaVu Sans"/>
                <a:cs typeface="DejaVu Sans"/>
              </a:rPr>
              <a:t>to</a:t>
            </a:r>
            <a:r>
              <a:rPr sz="1200" b="1" spc="-65" dirty="0">
                <a:solidFill>
                  <a:srgbClr val="91CF4F"/>
                </a:solidFill>
                <a:latin typeface="DejaVu Sans"/>
                <a:cs typeface="DejaVu Sans"/>
              </a:rPr>
              <a:t> </a:t>
            </a:r>
            <a:r>
              <a:rPr sz="1200" b="1" dirty="0">
                <a:solidFill>
                  <a:srgbClr val="91CF4F"/>
                </a:solidFill>
                <a:latin typeface="DejaVu Sans"/>
                <a:cs typeface="DejaVu Sans"/>
              </a:rPr>
              <a:t>be  </a:t>
            </a:r>
            <a:r>
              <a:rPr sz="1200" b="1" spc="-5" dirty="0">
                <a:solidFill>
                  <a:srgbClr val="91CF4F"/>
                </a:solidFill>
                <a:latin typeface="DejaVu Sans"/>
                <a:cs typeface="DejaVu Sans"/>
              </a:rPr>
              <a:t>encrypted</a:t>
            </a:r>
            <a:endParaRPr sz="1200" dirty="0">
              <a:latin typeface="DejaVu Sans"/>
              <a:cs typeface="DejaVu Sans"/>
            </a:endParaRPr>
          </a:p>
          <a:p>
            <a:pPr algn="ctr">
              <a:lnSpc>
                <a:spcPct val="100000"/>
              </a:lnSpc>
              <a:spcBef>
                <a:spcPts val="810"/>
              </a:spcBef>
            </a:pPr>
            <a:r>
              <a:rPr sz="1800" spc="-5" dirty="0">
                <a:solidFill>
                  <a:srgbClr val="FFFFFF"/>
                </a:solidFill>
                <a:latin typeface="DejaVu Sans"/>
                <a:cs typeface="DejaVu Sans"/>
              </a:rPr>
              <a:t>Hello</a:t>
            </a:r>
            <a:r>
              <a:rPr sz="1800" spc="-55" dirty="0">
                <a:solidFill>
                  <a:srgbClr val="FFFFFF"/>
                </a:solidFill>
                <a:latin typeface="DejaVu Sans"/>
                <a:cs typeface="DejaVu Sans"/>
              </a:rPr>
              <a:t> </a:t>
            </a:r>
            <a:r>
              <a:rPr sz="1800" spc="-25" dirty="0">
                <a:solidFill>
                  <a:srgbClr val="FFFFFF"/>
                </a:solidFill>
                <a:latin typeface="DejaVu Sans"/>
                <a:cs typeface="DejaVu Sans"/>
              </a:rPr>
              <a:t>World</a:t>
            </a:r>
            <a:endParaRPr sz="1800" dirty="0">
              <a:latin typeface="DejaVu Sans"/>
              <a:cs typeface="DejaVu Sans"/>
            </a:endParaRPr>
          </a:p>
        </p:txBody>
      </p:sp>
      <p:sp>
        <p:nvSpPr>
          <p:cNvPr id="32" name="object 32"/>
          <p:cNvSpPr txBox="1"/>
          <p:nvPr/>
        </p:nvSpPr>
        <p:spPr>
          <a:xfrm>
            <a:off x="4323397" y="5953760"/>
            <a:ext cx="987266" cy="382156"/>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91CF4F"/>
                </a:solidFill>
                <a:latin typeface="DejaVu Sans"/>
                <a:cs typeface="DejaVu Sans"/>
              </a:rPr>
              <a:t>Decrypted</a:t>
            </a:r>
            <a:r>
              <a:rPr sz="1200" b="1" spc="-50" dirty="0">
                <a:solidFill>
                  <a:srgbClr val="91CF4F"/>
                </a:solidFill>
                <a:latin typeface="DejaVu Sans"/>
                <a:cs typeface="DejaVu Sans"/>
              </a:rPr>
              <a:t> </a:t>
            </a:r>
            <a:r>
              <a:rPr sz="1200" b="1" spc="-5" dirty="0">
                <a:solidFill>
                  <a:srgbClr val="91CF4F"/>
                </a:solidFill>
                <a:latin typeface="DejaVu Sans"/>
                <a:cs typeface="DejaVu Sans"/>
              </a:rPr>
              <a:t>text</a:t>
            </a:r>
            <a:endParaRPr sz="1200">
              <a:latin typeface="DejaVu Sans"/>
              <a:cs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735" y="486410"/>
            <a:ext cx="6269355" cy="657872"/>
          </a:xfrm>
          <a:prstGeom prst="rect">
            <a:avLst/>
          </a:prstGeom>
        </p:spPr>
        <p:txBody>
          <a:bodyPr vert="horz" wrap="square" lIns="0" tIns="11430" rIns="0" bIns="0" rtlCol="0">
            <a:spAutoFit/>
          </a:bodyPr>
          <a:lstStyle/>
          <a:p>
            <a:pPr marL="12700">
              <a:lnSpc>
                <a:spcPct val="100000"/>
              </a:lnSpc>
              <a:spcBef>
                <a:spcPts val="90"/>
              </a:spcBef>
            </a:pPr>
            <a:r>
              <a:rPr sz="2100" b="1" spc="-15" dirty="0">
                <a:latin typeface="DejaVu Sans"/>
                <a:cs typeface="DejaVu Sans"/>
              </a:rPr>
              <a:t>Symmetric </a:t>
            </a:r>
            <a:r>
              <a:rPr sz="2100" b="1" spc="-10" dirty="0">
                <a:latin typeface="DejaVu Sans"/>
                <a:cs typeface="DejaVu Sans"/>
              </a:rPr>
              <a:t>Cryptography </a:t>
            </a:r>
            <a:r>
              <a:rPr sz="2100" spc="-10" dirty="0"/>
              <a:t>and </a:t>
            </a:r>
            <a:r>
              <a:rPr sz="2100" b="1" spc="-15" dirty="0">
                <a:latin typeface="DejaVu Sans"/>
                <a:cs typeface="DejaVu Sans"/>
              </a:rPr>
              <a:t>Asymmetric</a:t>
            </a:r>
            <a:r>
              <a:rPr sz="2100" b="1" spc="-5" dirty="0">
                <a:latin typeface="DejaVu Sans"/>
                <a:cs typeface="DejaVu Sans"/>
              </a:rPr>
              <a:t> </a:t>
            </a:r>
            <a:r>
              <a:rPr sz="2100" b="1" spc="-10" dirty="0">
                <a:latin typeface="DejaVu Sans"/>
                <a:cs typeface="DejaVu Sans"/>
              </a:rPr>
              <a:t>Cryptography</a:t>
            </a:r>
            <a:endParaRPr sz="2100">
              <a:latin typeface="DejaVu Sans"/>
              <a:cs typeface="DejaVu Sans"/>
            </a:endParaRPr>
          </a:p>
        </p:txBody>
      </p:sp>
      <p:sp>
        <p:nvSpPr>
          <p:cNvPr id="3" name="object 3"/>
          <p:cNvSpPr txBox="1"/>
          <p:nvPr/>
        </p:nvSpPr>
        <p:spPr>
          <a:xfrm>
            <a:off x="566737" y="1149350"/>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4" name="object 4"/>
          <p:cNvSpPr txBox="1"/>
          <p:nvPr/>
        </p:nvSpPr>
        <p:spPr>
          <a:xfrm>
            <a:off x="822960" y="1151890"/>
            <a:ext cx="7254239" cy="259045"/>
          </a:xfrm>
          <a:prstGeom prst="rect">
            <a:avLst/>
          </a:prstGeom>
        </p:spPr>
        <p:txBody>
          <a:bodyPr vert="horz" wrap="square" lIns="0" tIns="12700" rIns="0" bIns="0" rtlCol="0">
            <a:spAutoFit/>
          </a:bodyPr>
          <a:lstStyle/>
          <a:p>
            <a:pPr marL="12700">
              <a:lnSpc>
                <a:spcPct val="100000"/>
              </a:lnSpc>
              <a:spcBef>
                <a:spcPts val="100"/>
              </a:spcBef>
              <a:tabLst>
                <a:tab pos="3292475" algn="l"/>
              </a:tabLst>
            </a:pPr>
            <a:r>
              <a:rPr sz="1600" b="1" u="sng" spc="-5" dirty="0">
                <a:solidFill>
                  <a:srgbClr val="3F3F3F"/>
                </a:solidFill>
                <a:uFill>
                  <a:solidFill>
                    <a:srgbClr val="3F3F3F"/>
                  </a:solidFill>
                </a:uFill>
                <a:latin typeface="DejaVu Sans"/>
                <a:cs typeface="DejaVu Sans"/>
              </a:rPr>
              <a:t>Asymmetric </a:t>
            </a:r>
            <a:r>
              <a:rPr sz="1600" b="1" u="sng" spc="-5">
                <a:solidFill>
                  <a:srgbClr val="3F3F3F"/>
                </a:solidFill>
                <a:uFill>
                  <a:solidFill>
                    <a:srgbClr val="3F3F3F"/>
                  </a:solidFill>
                </a:uFill>
                <a:latin typeface="DejaVu Sans"/>
                <a:cs typeface="DejaVu Sans"/>
              </a:rPr>
              <a:t>Cryptography</a:t>
            </a:r>
            <a:r>
              <a:rPr sz="1600" b="1" u="sng" spc="5">
                <a:solidFill>
                  <a:srgbClr val="3F3F3F"/>
                </a:solidFill>
                <a:uFill>
                  <a:solidFill>
                    <a:srgbClr val="3F3F3F"/>
                  </a:solidFill>
                </a:uFill>
                <a:latin typeface="DejaVu Sans"/>
                <a:cs typeface="DejaVu Sans"/>
              </a:rPr>
              <a:t> </a:t>
            </a:r>
            <a:r>
              <a:rPr sz="1600" b="1" u="sng">
                <a:solidFill>
                  <a:srgbClr val="3F3F3F"/>
                </a:solidFill>
                <a:uFill>
                  <a:solidFill>
                    <a:srgbClr val="3F3F3F"/>
                  </a:solidFill>
                </a:uFill>
                <a:latin typeface="DejaVu Sans"/>
                <a:cs typeface="DejaVu Sans"/>
              </a:rPr>
              <a:t>/</a:t>
            </a:r>
            <a:r>
              <a:rPr sz="1600" b="1" u="sng" spc="-10">
                <a:solidFill>
                  <a:srgbClr val="3F3F3F"/>
                </a:solidFill>
                <a:uFill>
                  <a:solidFill>
                    <a:srgbClr val="3F3F3F"/>
                  </a:solidFill>
                </a:uFill>
                <a:latin typeface="DejaVu Sans"/>
                <a:cs typeface="DejaVu Sans"/>
              </a:rPr>
              <a:t>public-private-key</a:t>
            </a:r>
            <a:r>
              <a:rPr sz="1600" b="1" u="sng" spc="10">
                <a:solidFill>
                  <a:srgbClr val="3F3F3F"/>
                </a:solidFill>
                <a:uFill>
                  <a:solidFill>
                    <a:srgbClr val="3F3F3F"/>
                  </a:solidFill>
                </a:uFill>
                <a:latin typeface="DejaVu Sans"/>
                <a:cs typeface="DejaVu Sans"/>
              </a:rPr>
              <a:t> </a:t>
            </a:r>
            <a:r>
              <a:rPr sz="1600" b="1" u="sng" spc="-20" dirty="0">
                <a:solidFill>
                  <a:srgbClr val="3F3F3F"/>
                </a:solidFill>
                <a:uFill>
                  <a:solidFill>
                    <a:srgbClr val="3F3F3F"/>
                  </a:solidFill>
                </a:uFill>
                <a:latin typeface="DejaVu Sans"/>
                <a:cs typeface="DejaVu Sans"/>
              </a:rPr>
              <a:t>cryptography.</a:t>
            </a:r>
            <a:endParaRPr sz="1600">
              <a:latin typeface="DejaVu Sans"/>
              <a:cs typeface="DejaVu Sans"/>
            </a:endParaRPr>
          </a:p>
        </p:txBody>
      </p:sp>
      <p:sp>
        <p:nvSpPr>
          <p:cNvPr id="5" name="object 5"/>
          <p:cNvSpPr txBox="1"/>
          <p:nvPr/>
        </p:nvSpPr>
        <p:spPr>
          <a:xfrm>
            <a:off x="565785" y="1521459"/>
            <a:ext cx="7254239" cy="997709"/>
          </a:xfrm>
          <a:prstGeom prst="rect">
            <a:avLst/>
          </a:prstGeom>
        </p:spPr>
        <p:txBody>
          <a:bodyPr vert="horz" wrap="square" lIns="0" tIns="12700" rIns="0" bIns="0" rtlCol="0">
            <a:spAutoFit/>
          </a:bodyPr>
          <a:lstStyle/>
          <a:p>
            <a:pPr marL="12700" marR="5080">
              <a:lnSpc>
                <a:spcPct val="100000"/>
              </a:lnSpc>
              <a:spcBef>
                <a:spcPts val="100"/>
              </a:spcBef>
            </a:pPr>
            <a:r>
              <a:rPr sz="1600" spc="-5" dirty="0">
                <a:solidFill>
                  <a:srgbClr val="3F3F3F"/>
                </a:solidFill>
                <a:latin typeface="DejaVu Sans"/>
                <a:cs typeface="DejaVu Sans"/>
              </a:rPr>
              <a:t>In asymmetric cryptography, </a:t>
            </a:r>
            <a:r>
              <a:rPr sz="1600" dirty="0">
                <a:solidFill>
                  <a:srgbClr val="3F3F3F"/>
                </a:solidFill>
                <a:latin typeface="DejaVu Sans"/>
                <a:cs typeface="DejaVu Sans"/>
              </a:rPr>
              <a:t>two </a:t>
            </a:r>
            <a:r>
              <a:rPr sz="1600" spc="-5" dirty="0">
                <a:solidFill>
                  <a:srgbClr val="3F3F3F"/>
                </a:solidFill>
                <a:latin typeface="DejaVu Sans"/>
                <a:cs typeface="DejaVu Sans"/>
              </a:rPr>
              <a:t>complimentary </a:t>
            </a:r>
            <a:r>
              <a:rPr sz="1600" spc="-20" dirty="0">
                <a:solidFill>
                  <a:srgbClr val="3F3F3F"/>
                </a:solidFill>
                <a:latin typeface="DejaVu Sans"/>
                <a:cs typeface="DejaVu Sans"/>
              </a:rPr>
              <a:t>keys </a:t>
            </a:r>
            <a:r>
              <a:rPr sz="1600" spc="-15" dirty="0">
                <a:solidFill>
                  <a:srgbClr val="3F3F3F"/>
                </a:solidFill>
                <a:latin typeface="DejaVu Sans"/>
                <a:cs typeface="DejaVu Sans"/>
              </a:rPr>
              <a:t>are </a:t>
            </a:r>
            <a:r>
              <a:rPr sz="1600" spc="-5" dirty="0">
                <a:solidFill>
                  <a:srgbClr val="3F3F3F"/>
                </a:solidFill>
                <a:latin typeface="DejaVu Sans"/>
                <a:cs typeface="DejaVu Sans"/>
              </a:rPr>
              <a:t>used </a:t>
            </a:r>
            <a:r>
              <a:rPr sz="1600" spc="-10" dirty="0">
                <a:solidFill>
                  <a:srgbClr val="3F3F3F"/>
                </a:solidFill>
                <a:latin typeface="DejaVu Sans"/>
                <a:cs typeface="DejaVu Sans"/>
              </a:rPr>
              <a:t>during </a:t>
            </a:r>
            <a:r>
              <a:rPr sz="1600" spc="-5" dirty="0">
                <a:solidFill>
                  <a:srgbClr val="3F3F3F"/>
                </a:solidFill>
                <a:latin typeface="DejaVu Sans"/>
                <a:cs typeface="DejaVu Sans"/>
              </a:rPr>
              <a:t>the  </a:t>
            </a:r>
            <a:r>
              <a:rPr sz="1600" spc="-10" dirty="0">
                <a:solidFill>
                  <a:srgbClr val="3F3F3F"/>
                </a:solidFill>
                <a:latin typeface="DejaVu Sans"/>
                <a:cs typeface="DejaVu Sans"/>
              </a:rPr>
              <a:t>encryption </a:t>
            </a:r>
            <a:r>
              <a:rPr sz="1600" spc="-5" dirty="0">
                <a:solidFill>
                  <a:srgbClr val="3F3F3F"/>
                </a:solidFill>
                <a:latin typeface="DejaVu Sans"/>
                <a:cs typeface="DejaVu Sans"/>
              </a:rPr>
              <a:t>and </a:t>
            </a:r>
            <a:r>
              <a:rPr sz="1600" spc="-10" dirty="0">
                <a:solidFill>
                  <a:srgbClr val="3F3F3F"/>
                </a:solidFill>
                <a:latin typeface="DejaVu Sans"/>
                <a:cs typeface="DejaVu Sans"/>
              </a:rPr>
              <a:t>decryption </a:t>
            </a:r>
            <a:r>
              <a:rPr sz="1600" spc="-15" dirty="0">
                <a:solidFill>
                  <a:srgbClr val="3F3F3F"/>
                </a:solidFill>
                <a:latin typeface="DejaVu Sans"/>
                <a:cs typeface="DejaVu Sans"/>
              </a:rPr>
              <a:t>process. </a:t>
            </a:r>
            <a:r>
              <a:rPr sz="1600" spc="-10" dirty="0">
                <a:solidFill>
                  <a:srgbClr val="3F3F3F"/>
                </a:solidFill>
                <a:latin typeface="DejaVu Sans"/>
                <a:cs typeface="DejaVu Sans"/>
              </a:rPr>
              <a:t>cypher </a:t>
            </a:r>
            <a:r>
              <a:rPr sz="1600" spc="-15" dirty="0">
                <a:solidFill>
                  <a:srgbClr val="3F3F3F"/>
                </a:solidFill>
                <a:latin typeface="DejaVu Sans"/>
                <a:cs typeface="DejaVu Sans"/>
              </a:rPr>
              <a:t>text </a:t>
            </a:r>
            <a:r>
              <a:rPr sz="1600" spc="-10" dirty="0">
                <a:solidFill>
                  <a:srgbClr val="3F3F3F"/>
                </a:solidFill>
                <a:latin typeface="DejaVu Sans"/>
                <a:cs typeface="DejaVu Sans"/>
              </a:rPr>
              <a:t>created </a:t>
            </a:r>
            <a:r>
              <a:rPr sz="1600" spc="-5" dirty="0">
                <a:solidFill>
                  <a:srgbClr val="3F3F3F"/>
                </a:solidFill>
                <a:latin typeface="DejaVu Sans"/>
                <a:cs typeface="DejaVu Sans"/>
              </a:rPr>
              <a:t>with one of </a:t>
            </a:r>
            <a:r>
              <a:rPr sz="1600" spc="-10" dirty="0">
                <a:solidFill>
                  <a:srgbClr val="3F3F3F"/>
                </a:solidFill>
                <a:latin typeface="DejaVu Sans"/>
                <a:cs typeface="DejaVu Sans"/>
              </a:rPr>
              <a:t>these </a:t>
            </a:r>
            <a:r>
              <a:rPr sz="1600" spc="-20" dirty="0">
                <a:solidFill>
                  <a:srgbClr val="3F3F3F"/>
                </a:solidFill>
                <a:latin typeface="DejaVu Sans"/>
                <a:cs typeface="DejaVu Sans"/>
              </a:rPr>
              <a:t>keys  </a:t>
            </a:r>
            <a:r>
              <a:rPr sz="1600" spc="-5" dirty="0">
                <a:solidFill>
                  <a:srgbClr val="3F3F3F"/>
                </a:solidFill>
                <a:latin typeface="DejaVu Sans"/>
                <a:cs typeface="DejaVu Sans"/>
              </a:rPr>
              <a:t>can only be decrypted with the other </a:t>
            </a:r>
            <a:r>
              <a:rPr sz="1600" spc="-25" dirty="0">
                <a:solidFill>
                  <a:srgbClr val="3F3F3F"/>
                </a:solidFill>
                <a:latin typeface="DejaVu Sans"/>
                <a:cs typeface="DejaVu Sans"/>
              </a:rPr>
              <a:t>key </a:t>
            </a:r>
            <a:r>
              <a:rPr sz="1600" spc="-5" dirty="0">
                <a:solidFill>
                  <a:srgbClr val="3F3F3F"/>
                </a:solidFill>
                <a:latin typeface="DejaVu Sans"/>
                <a:cs typeface="DejaVu Sans"/>
              </a:rPr>
              <a:t>and vice</a:t>
            </a:r>
            <a:r>
              <a:rPr sz="1600" spc="-65" dirty="0">
                <a:solidFill>
                  <a:srgbClr val="3F3F3F"/>
                </a:solidFill>
                <a:latin typeface="DejaVu Sans"/>
                <a:cs typeface="DejaVu Sans"/>
              </a:rPr>
              <a:t> </a:t>
            </a:r>
            <a:r>
              <a:rPr sz="1600" spc="-5" dirty="0">
                <a:solidFill>
                  <a:srgbClr val="3F3F3F"/>
                </a:solidFill>
                <a:latin typeface="DejaVu Sans"/>
                <a:cs typeface="DejaVu Sans"/>
              </a:rPr>
              <a:t>versa.</a:t>
            </a:r>
            <a:endParaRPr sz="1600" dirty="0">
              <a:latin typeface="DejaVu Sans"/>
              <a:cs typeface="DejaVu Sans"/>
            </a:endParaRPr>
          </a:p>
        </p:txBody>
      </p:sp>
      <p:grpSp>
        <p:nvGrpSpPr>
          <p:cNvPr id="6" name="object 6"/>
          <p:cNvGrpSpPr/>
          <p:nvPr/>
        </p:nvGrpSpPr>
        <p:grpSpPr>
          <a:xfrm>
            <a:off x="1251347" y="3101022"/>
            <a:ext cx="950119" cy="772795"/>
            <a:chOff x="1668462" y="3101022"/>
            <a:chExt cx="1266825" cy="772795"/>
          </a:xfrm>
        </p:grpSpPr>
        <p:sp>
          <p:nvSpPr>
            <p:cNvPr id="7" name="object 7"/>
            <p:cNvSpPr/>
            <p:nvPr/>
          </p:nvSpPr>
          <p:spPr>
            <a:xfrm>
              <a:off x="1681479" y="3114040"/>
              <a:ext cx="1240790" cy="746760"/>
            </a:xfrm>
            <a:custGeom>
              <a:avLst/>
              <a:gdLst/>
              <a:ahLst/>
              <a:cxnLst/>
              <a:rect l="l" t="t" r="r" b="b"/>
              <a:pathLst>
                <a:path w="1240789" h="746760">
                  <a:moveTo>
                    <a:pt x="1135380" y="1270"/>
                  </a:moveTo>
                  <a:lnTo>
                    <a:pt x="105409" y="1270"/>
                  </a:lnTo>
                  <a:lnTo>
                    <a:pt x="97789" y="2539"/>
                  </a:lnTo>
                  <a:lnTo>
                    <a:pt x="92709" y="3810"/>
                  </a:lnTo>
                  <a:lnTo>
                    <a:pt x="86359" y="6350"/>
                  </a:lnTo>
                  <a:lnTo>
                    <a:pt x="80009" y="7620"/>
                  </a:lnTo>
                  <a:lnTo>
                    <a:pt x="73659" y="10160"/>
                  </a:lnTo>
                  <a:lnTo>
                    <a:pt x="67309" y="13970"/>
                  </a:lnTo>
                  <a:lnTo>
                    <a:pt x="62230" y="16510"/>
                  </a:lnTo>
                  <a:lnTo>
                    <a:pt x="57150" y="20320"/>
                  </a:lnTo>
                  <a:lnTo>
                    <a:pt x="50800" y="24130"/>
                  </a:lnTo>
                  <a:lnTo>
                    <a:pt x="40639" y="31750"/>
                  </a:lnTo>
                  <a:lnTo>
                    <a:pt x="36830" y="36830"/>
                  </a:lnTo>
                  <a:lnTo>
                    <a:pt x="31750" y="40639"/>
                  </a:lnTo>
                  <a:lnTo>
                    <a:pt x="20319" y="55880"/>
                  </a:lnTo>
                  <a:lnTo>
                    <a:pt x="16509" y="62230"/>
                  </a:lnTo>
                  <a:lnTo>
                    <a:pt x="13969" y="67310"/>
                  </a:lnTo>
                  <a:lnTo>
                    <a:pt x="8889" y="80010"/>
                  </a:lnTo>
                  <a:lnTo>
                    <a:pt x="6350" y="85089"/>
                  </a:lnTo>
                  <a:lnTo>
                    <a:pt x="3809" y="92710"/>
                  </a:lnTo>
                  <a:lnTo>
                    <a:pt x="2539" y="97789"/>
                  </a:lnTo>
                  <a:lnTo>
                    <a:pt x="1269" y="104139"/>
                  </a:lnTo>
                  <a:lnTo>
                    <a:pt x="1269" y="111760"/>
                  </a:lnTo>
                  <a:lnTo>
                    <a:pt x="0" y="118110"/>
                  </a:lnTo>
                  <a:lnTo>
                    <a:pt x="0" y="628650"/>
                  </a:lnTo>
                  <a:lnTo>
                    <a:pt x="1269" y="635000"/>
                  </a:lnTo>
                  <a:lnTo>
                    <a:pt x="1269" y="641350"/>
                  </a:lnTo>
                  <a:lnTo>
                    <a:pt x="3809" y="654050"/>
                  </a:lnTo>
                  <a:lnTo>
                    <a:pt x="11430" y="673100"/>
                  </a:lnTo>
                  <a:lnTo>
                    <a:pt x="13969" y="678180"/>
                  </a:lnTo>
                  <a:lnTo>
                    <a:pt x="16509" y="684530"/>
                  </a:lnTo>
                  <a:lnTo>
                    <a:pt x="24130" y="694690"/>
                  </a:lnTo>
                  <a:lnTo>
                    <a:pt x="27939" y="701040"/>
                  </a:lnTo>
                  <a:lnTo>
                    <a:pt x="36830" y="709930"/>
                  </a:lnTo>
                  <a:lnTo>
                    <a:pt x="40639" y="715010"/>
                  </a:lnTo>
                  <a:lnTo>
                    <a:pt x="45719" y="718820"/>
                  </a:lnTo>
                  <a:lnTo>
                    <a:pt x="52069" y="722630"/>
                  </a:lnTo>
                  <a:lnTo>
                    <a:pt x="62230" y="730250"/>
                  </a:lnTo>
                  <a:lnTo>
                    <a:pt x="68580" y="732790"/>
                  </a:lnTo>
                  <a:lnTo>
                    <a:pt x="73659" y="735330"/>
                  </a:lnTo>
                  <a:lnTo>
                    <a:pt x="86359" y="740410"/>
                  </a:lnTo>
                  <a:lnTo>
                    <a:pt x="92709" y="741680"/>
                  </a:lnTo>
                  <a:lnTo>
                    <a:pt x="97789" y="742950"/>
                  </a:lnTo>
                  <a:lnTo>
                    <a:pt x="105409" y="744220"/>
                  </a:lnTo>
                  <a:lnTo>
                    <a:pt x="118109" y="746760"/>
                  </a:lnTo>
                  <a:lnTo>
                    <a:pt x="1116330" y="746760"/>
                  </a:lnTo>
                  <a:lnTo>
                    <a:pt x="1122680" y="745490"/>
                  </a:lnTo>
                  <a:lnTo>
                    <a:pt x="1129030" y="745490"/>
                  </a:lnTo>
                  <a:lnTo>
                    <a:pt x="1154430" y="740410"/>
                  </a:lnTo>
                  <a:lnTo>
                    <a:pt x="1167130" y="735330"/>
                  </a:lnTo>
                  <a:lnTo>
                    <a:pt x="1172209" y="732790"/>
                  </a:lnTo>
                  <a:lnTo>
                    <a:pt x="1178559" y="728980"/>
                  </a:lnTo>
                  <a:lnTo>
                    <a:pt x="1183639" y="726440"/>
                  </a:lnTo>
                  <a:lnTo>
                    <a:pt x="1188720" y="722630"/>
                  </a:lnTo>
                  <a:lnTo>
                    <a:pt x="1195070" y="718820"/>
                  </a:lnTo>
                  <a:lnTo>
                    <a:pt x="1198880" y="713740"/>
                  </a:lnTo>
                  <a:lnTo>
                    <a:pt x="1203959" y="709930"/>
                  </a:lnTo>
                  <a:lnTo>
                    <a:pt x="1209039" y="704850"/>
                  </a:lnTo>
                  <a:lnTo>
                    <a:pt x="1224280" y="684530"/>
                  </a:lnTo>
                  <a:lnTo>
                    <a:pt x="1229359" y="671830"/>
                  </a:lnTo>
                  <a:lnTo>
                    <a:pt x="1231900" y="666750"/>
                  </a:lnTo>
                  <a:lnTo>
                    <a:pt x="1234439" y="660400"/>
                  </a:lnTo>
                  <a:lnTo>
                    <a:pt x="1240789" y="628650"/>
                  </a:lnTo>
                  <a:lnTo>
                    <a:pt x="1240789" y="118110"/>
                  </a:lnTo>
                  <a:lnTo>
                    <a:pt x="1239520" y="111760"/>
                  </a:lnTo>
                  <a:lnTo>
                    <a:pt x="1238250" y="104139"/>
                  </a:lnTo>
                  <a:lnTo>
                    <a:pt x="1236980" y="97789"/>
                  </a:lnTo>
                  <a:lnTo>
                    <a:pt x="1235709" y="92710"/>
                  </a:lnTo>
                  <a:lnTo>
                    <a:pt x="1234439" y="85089"/>
                  </a:lnTo>
                  <a:lnTo>
                    <a:pt x="1231900" y="80010"/>
                  </a:lnTo>
                  <a:lnTo>
                    <a:pt x="1226820" y="67310"/>
                  </a:lnTo>
                  <a:lnTo>
                    <a:pt x="1224280" y="62230"/>
                  </a:lnTo>
                  <a:lnTo>
                    <a:pt x="1198880" y="31750"/>
                  </a:lnTo>
                  <a:lnTo>
                    <a:pt x="1172209" y="13970"/>
                  </a:lnTo>
                  <a:lnTo>
                    <a:pt x="1165859" y="10160"/>
                  </a:lnTo>
                  <a:lnTo>
                    <a:pt x="1160780" y="7620"/>
                  </a:lnTo>
                  <a:lnTo>
                    <a:pt x="1154430" y="6350"/>
                  </a:lnTo>
                  <a:lnTo>
                    <a:pt x="1148080" y="3810"/>
                  </a:lnTo>
                  <a:lnTo>
                    <a:pt x="1135380" y="1270"/>
                  </a:lnTo>
                  <a:close/>
                </a:path>
                <a:path w="1240789" h="746760">
                  <a:moveTo>
                    <a:pt x="1122680" y="0"/>
                  </a:moveTo>
                  <a:lnTo>
                    <a:pt x="118109" y="0"/>
                  </a:lnTo>
                  <a:lnTo>
                    <a:pt x="111759" y="1270"/>
                  </a:lnTo>
                  <a:lnTo>
                    <a:pt x="1129030" y="1270"/>
                  </a:lnTo>
                  <a:lnTo>
                    <a:pt x="1122680" y="0"/>
                  </a:lnTo>
                  <a:close/>
                </a:path>
              </a:pathLst>
            </a:custGeom>
            <a:solidFill>
              <a:srgbClr val="747474"/>
            </a:solidFill>
          </p:spPr>
          <p:txBody>
            <a:bodyPr wrap="square" lIns="0" tIns="0" rIns="0" bIns="0" rtlCol="0"/>
            <a:lstStyle/>
            <a:p>
              <a:endParaRPr/>
            </a:p>
          </p:txBody>
        </p:sp>
        <p:sp>
          <p:nvSpPr>
            <p:cNvPr id="8" name="object 8"/>
            <p:cNvSpPr/>
            <p:nvPr/>
          </p:nvSpPr>
          <p:spPr>
            <a:xfrm>
              <a:off x="1681479" y="3114040"/>
              <a:ext cx="1240790" cy="746760"/>
            </a:xfrm>
            <a:custGeom>
              <a:avLst/>
              <a:gdLst/>
              <a:ahLst/>
              <a:cxnLst/>
              <a:rect l="l" t="t" r="r" b="b"/>
              <a:pathLst>
                <a:path w="1240789" h="746760">
                  <a:moveTo>
                    <a:pt x="0" y="124460"/>
                  </a:moveTo>
                  <a:lnTo>
                    <a:pt x="0" y="118110"/>
                  </a:lnTo>
                  <a:lnTo>
                    <a:pt x="1269" y="111760"/>
                  </a:lnTo>
                  <a:lnTo>
                    <a:pt x="1269" y="104139"/>
                  </a:lnTo>
                  <a:lnTo>
                    <a:pt x="2539" y="97789"/>
                  </a:lnTo>
                  <a:lnTo>
                    <a:pt x="3809" y="92710"/>
                  </a:lnTo>
                  <a:lnTo>
                    <a:pt x="6350" y="85089"/>
                  </a:lnTo>
                  <a:lnTo>
                    <a:pt x="8889" y="80010"/>
                  </a:lnTo>
                  <a:lnTo>
                    <a:pt x="11430" y="73660"/>
                  </a:lnTo>
                  <a:lnTo>
                    <a:pt x="27939" y="45720"/>
                  </a:lnTo>
                  <a:lnTo>
                    <a:pt x="31750" y="40639"/>
                  </a:lnTo>
                  <a:lnTo>
                    <a:pt x="36830" y="36830"/>
                  </a:lnTo>
                  <a:lnTo>
                    <a:pt x="40639" y="31750"/>
                  </a:lnTo>
                  <a:lnTo>
                    <a:pt x="45719" y="27939"/>
                  </a:lnTo>
                  <a:lnTo>
                    <a:pt x="50800" y="24130"/>
                  </a:lnTo>
                  <a:lnTo>
                    <a:pt x="57150" y="20320"/>
                  </a:lnTo>
                  <a:lnTo>
                    <a:pt x="62230" y="16510"/>
                  </a:lnTo>
                  <a:lnTo>
                    <a:pt x="67309" y="13970"/>
                  </a:lnTo>
                  <a:lnTo>
                    <a:pt x="73659" y="10160"/>
                  </a:lnTo>
                  <a:lnTo>
                    <a:pt x="80009" y="7620"/>
                  </a:lnTo>
                  <a:lnTo>
                    <a:pt x="86359" y="6350"/>
                  </a:lnTo>
                  <a:lnTo>
                    <a:pt x="92709" y="3810"/>
                  </a:lnTo>
                  <a:lnTo>
                    <a:pt x="97789" y="2539"/>
                  </a:lnTo>
                  <a:lnTo>
                    <a:pt x="105409" y="1270"/>
                  </a:lnTo>
                  <a:lnTo>
                    <a:pt x="111759" y="1270"/>
                  </a:lnTo>
                  <a:lnTo>
                    <a:pt x="118109" y="0"/>
                  </a:lnTo>
                  <a:lnTo>
                    <a:pt x="124459" y="0"/>
                  </a:lnTo>
                  <a:lnTo>
                    <a:pt x="1116330" y="0"/>
                  </a:lnTo>
                  <a:lnTo>
                    <a:pt x="1122680" y="0"/>
                  </a:lnTo>
                  <a:lnTo>
                    <a:pt x="1129030" y="1270"/>
                  </a:lnTo>
                  <a:lnTo>
                    <a:pt x="1135380" y="1270"/>
                  </a:lnTo>
                  <a:lnTo>
                    <a:pt x="1141730" y="2539"/>
                  </a:lnTo>
                  <a:lnTo>
                    <a:pt x="1148080" y="3810"/>
                  </a:lnTo>
                  <a:lnTo>
                    <a:pt x="1154430" y="6350"/>
                  </a:lnTo>
                  <a:lnTo>
                    <a:pt x="1160780" y="7620"/>
                  </a:lnTo>
                  <a:lnTo>
                    <a:pt x="1165859" y="10160"/>
                  </a:lnTo>
                  <a:lnTo>
                    <a:pt x="1172209" y="13970"/>
                  </a:lnTo>
                  <a:lnTo>
                    <a:pt x="1178559" y="16510"/>
                  </a:lnTo>
                  <a:lnTo>
                    <a:pt x="1183639" y="20320"/>
                  </a:lnTo>
                  <a:lnTo>
                    <a:pt x="1188720" y="24130"/>
                  </a:lnTo>
                  <a:lnTo>
                    <a:pt x="1193800" y="27939"/>
                  </a:lnTo>
                  <a:lnTo>
                    <a:pt x="1198880" y="31750"/>
                  </a:lnTo>
                  <a:lnTo>
                    <a:pt x="1203959" y="36830"/>
                  </a:lnTo>
                  <a:lnTo>
                    <a:pt x="1207770" y="40639"/>
                  </a:lnTo>
                  <a:lnTo>
                    <a:pt x="1229359" y="73660"/>
                  </a:lnTo>
                  <a:lnTo>
                    <a:pt x="1231900" y="80010"/>
                  </a:lnTo>
                  <a:lnTo>
                    <a:pt x="1234439" y="85089"/>
                  </a:lnTo>
                  <a:lnTo>
                    <a:pt x="1235709" y="92710"/>
                  </a:lnTo>
                  <a:lnTo>
                    <a:pt x="1236980" y="97789"/>
                  </a:lnTo>
                  <a:lnTo>
                    <a:pt x="1238250" y="104139"/>
                  </a:lnTo>
                  <a:lnTo>
                    <a:pt x="1239520" y="111760"/>
                  </a:lnTo>
                  <a:lnTo>
                    <a:pt x="1240789" y="118110"/>
                  </a:lnTo>
                  <a:lnTo>
                    <a:pt x="1240789" y="124460"/>
                  </a:lnTo>
                  <a:lnTo>
                    <a:pt x="1240789" y="622300"/>
                  </a:lnTo>
                  <a:lnTo>
                    <a:pt x="1240789" y="628650"/>
                  </a:lnTo>
                  <a:lnTo>
                    <a:pt x="1239520" y="635000"/>
                  </a:lnTo>
                  <a:lnTo>
                    <a:pt x="1238250" y="641350"/>
                  </a:lnTo>
                  <a:lnTo>
                    <a:pt x="1236980" y="647700"/>
                  </a:lnTo>
                  <a:lnTo>
                    <a:pt x="1235709" y="654050"/>
                  </a:lnTo>
                  <a:lnTo>
                    <a:pt x="1234439" y="660400"/>
                  </a:lnTo>
                  <a:lnTo>
                    <a:pt x="1231900" y="666750"/>
                  </a:lnTo>
                  <a:lnTo>
                    <a:pt x="1229359" y="671830"/>
                  </a:lnTo>
                  <a:lnTo>
                    <a:pt x="1226820" y="678180"/>
                  </a:lnTo>
                  <a:lnTo>
                    <a:pt x="1224280" y="684530"/>
                  </a:lnTo>
                  <a:lnTo>
                    <a:pt x="1220470" y="689610"/>
                  </a:lnTo>
                  <a:lnTo>
                    <a:pt x="1216659" y="694690"/>
                  </a:lnTo>
                  <a:lnTo>
                    <a:pt x="1212850" y="699770"/>
                  </a:lnTo>
                  <a:lnTo>
                    <a:pt x="1209039" y="704850"/>
                  </a:lnTo>
                  <a:lnTo>
                    <a:pt x="1203959" y="709930"/>
                  </a:lnTo>
                  <a:lnTo>
                    <a:pt x="1198880" y="713740"/>
                  </a:lnTo>
                  <a:lnTo>
                    <a:pt x="1195070" y="718820"/>
                  </a:lnTo>
                  <a:lnTo>
                    <a:pt x="1188720" y="722630"/>
                  </a:lnTo>
                  <a:lnTo>
                    <a:pt x="1183639" y="726440"/>
                  </a:lnTo>
                  <a:lnTo>
                    <a:pt x="1178559" y="728980"/>
                  </a:lnTo>
                  <a:lnTo>
                    <a:pt x="1148080" y="741680"/>
                  </a:lnTo>
                  <a:lnTo>
                    <a:pt x="1141730" y="742950"/>
                  </a:lnTo>
                  <a:lnTo>
                    <a:pt x="1135380" y="744220"/>
                  </a:lnTo>
                  <a:lnTo>
                    <a:pt x="1129030" y="745490"/>
                  </a:lnTo>
                  <a:lnTo>
                    <a:pt x="1122680" y="745490"/>
                  </a:lnTo>
                  <a:lnTo>
                    <a:pt x="1116330" y="746760"/>
                  </a:lnTo>
                  <a:lnTo>
                    <a:pt x="124459" y="746760"/>
                  </a:lnTo>
                  <a:lnTo>
                    <a:pt x="118109" y="746760"/>
                  </a:lnTo>
                  <a:lnTo>
                    <a:pt x="111759" y="745490"/>
                  </a:lnTo>
                  <a:lnTo>
                    <a:pt x="105409" y="744220"/>
                  </a:lnTo>
                  <a:lnTo>
                    <a:pt x="97789" y="742950"/>
                  </a:lnTo>
                  <a:lnTo>
                    <a:pt x="92709" y="741680"/>
                  </a:lnTo>
                  <a:lnTo>
                    <a:pt x="86359" y="740410"/>
                  </a:lnTo>
                  <a:lnTo>
                    <a:pt x="80009" y="737870"/>
                  </a:lnTo>
                  <a:lnTo>
                    <a:pt x="73659" y="735330"/>
                  </a:lnTo>
                  <a:lnTo>
                    <a:pt x="68580" y="732790"/>
                  </a:lnTo>
                  <a:lnTo>
                    <a:pt x="62230" y="730250"/>
                  </a:lnTo>
                  <a:lnTo>
                    <a:pt x="57150" y="726440"/>
                  </a:lnTo>
                  <a:lnTo>
                    <a:pt x="52069" y="722630"/>
                  </a:lnTo>
                  <a:lnTo>
                    <a:pt x="45719" y="718820"/>
                  </a:lnTo>
                  <a:lnTo>
                    <a:pt x="40639" y="715010"/>
                  </a:lnTo>
                  <a:lnTo>
                    <a:pt x="36830" y="709930"/>
                  </a:lnTo>
                  <a:lnTo>
                    <a:pt x="31750" y="704850"/>
                  </a:lnTo>
                  <a:lnTo>
                    <a:pt x="27939" y="701040"/>
                  </a:lnTo>
                  <a:lnTo>
                    <a:pt x="24130" y="694690"/>
                  </a:lnTo>
                  <a:lnTo>
                    <a:pt x="20319" y="689610"/>
                  </a:lnTo>
                  <a:lnTo>
                    <a:pt x="16509" y="684530"/>
                  </a:lnTo>
                  <a:lnTo>
                    <a:pt x="13969" y="678180"/>
                  </a:lnTo>
                  <a:lnTo>
                    <a:pt x="11430" y="673100"/>
                  </a:lnTo>
                  <a:lnTo>
                    <a:pt x="8889" y="666750"/>
                  </a:lnTo>
                  <a:lnTo>
                    <a:pt x="6350" y="660400"/>
                  </a:lnTo>
                  <a:lnTo>
                    <a:pt x="3809" y="654050"/>
                  </a:lnTo>
                  <a:lnTo>
                    <a:pt x="2539" y="647700"/>
                  </a:lnTo>
                  <a:lnTo>
                    <a:pt x="1269" y="641350"/>
                  </a:lnTo>
                  <a:lnTo>
                    <a:pt x="1269" y="635000"/>
                  </a:lnTo>
                  <a:lnTo>
                    <a:pt x="0" y="628650"/>
                  </a:lnTo>
                  <a:lnTo>
                    <a:pt x="0" y="622300"/>
                  </a:lnTo>
                  <a:lnTo>
                    <a:pt x="0" y="124460"/>
                  </a:lnTo>
                  <a:close/>
                </a:path>
                <a:path w="1240789" h="746760">
                  <a:moveTo>
                    <a:pt x="0" y="0"/>
                  </a:moveTo>
                  <a:lnTo>
                    <a:pt x="0" y="0"/>
                  </a:lnTo>
                </a:path>
                <a:path w="1240789" h="746760">
                  <a:moveTo>
                    <a:pt x="1240789" y="746760"/>
                  </a:moveTo>
                  <a:lnTo>
                    <a:pt x="1240789" y="746760"/>
                  </a:lnTo>
                </a:path>
              </a:pathLst>
            </a:custGeom>
            <a:ln w="25518">
              <a:solidFill>
                <a:srgbClr val="6A623D"/>
              </a:solidFill>
            </a:ln>
          </p:spPr>
          <p:txBody>
            <a:bodyPr wrap="square" lIns="0" tIns="0" rIns="0" bIns="0" rtlCol="0"/>
            <a:lstStyle/>
            <a:p>
              <a:endParaRPr/>
            </a:p>
          </p:txBody>
        </p:sp>
      </p:grpSp>
      <p:sp>
        <p:nvSpPr>
          <p:cNvPr id="9" name="object 9"/>
          <p:cNvSpPr txBox="1"/>
          <p:nvPr/>
        </p:nvSpPr>
        <p:spPr>
          <a:xfrm>
            <a:off x="1382078" y="3200400"/>
            <a:ext cx="827722" cy="443711"/>
          </a:xfrm>
          <a:prstGeom prst="rect">
            <a:avLst/>
          </a:prstGeom>
        </p:spPr>
        <p:txBody>
          <a:bodyPr vert="horz" wrap="square" lIns="0" tIns="12700" rIns="0" bIns="0" rtlCol="0">
            <a:spAutoFit/>
          </a:bodyPr>
          <a:lstStyle/>
          <a:p>
            <a:pPr marL="241300" marR="5080" indent="-228600">
              <a:lnSpc>
                <a:spcPct val="100000"/>
              </a:lnSpc>
              <a:spcBef>
                <a:spcPts val="100"/>
              </a:spcBef>
            </a:pPr>
            <a:r>
              <a:rPr sz="1400" spc="-5" dirty="0">
                <a:solidFill>
                  <a:srgbClr val="FFFFFF"/>
                </a:solidFill>
                <a:latin typeface="DejaVu Sans"/>
                <a:cs typeface="DejaVu Sans"/>
              </a:rPr>
              <a:t>S</a:t>
            </a:r>
            <a:r>
              <a:rPr sz="1400" dirty="0">
                <a:solidFill>
                  <a:srgbClr val="FFFFFF"/>
                </a:solidFill>
                <a:latin typeface="DejaVu Sans"/>
                <a:cs typeface="DejaVu Sans"/>
              </a:rPr>
              <a:t>EC</a:t>
            </a:r>
            <a:r>
              <a:rPr sz="1400" spc="-15" dirty="0">
                <a:solidFill>
                  <a:srgbClr val="FFFFFF"/>
                </a:solidFill>
                <a:latin typeface="DejaVu Sans"/>
                <a:cs typeface="DejaVu Sans"/>
              </a:rPr>
              <a:t>R</a:t>
            </a:r>
            <a:r>
              <a:rPr sz="1400" dirty="0">
                <a:solidFill>
                  <a:srgbClr val="FFFFFF"/>
                </a:solidFill>
                <a:latin typeface="DejaVu Sans"/>
                <a:cs typeface="DejaVu Sans"/>
              </a:rPr>
              <a:t>ET  </a:t>
            </a:r>
            <a:r>
              <a:rPr sz="1400" spc="-5" dirty="0">
                <a:solidFill>
                  <a:srgbClr val="FFFFFF"/>
                </a:solidFill>
                <a:latin typeface="DejaVu Sans"/>
                <a:cs typeface="DejaVu Sans"/>
              </a:rPr>
              <a:t>KEY</a:t>
            </a:r>
            <a:endParaRPr sz="1400">
              <a:latin typeface="DejaVu Sans"/>
              <a:cs typeface="DejaVu Sans"/>
            </a:endParaRPr>
          </a:p>
        </p:txBody>
      </p:sp>
      <p:grpSp>
        <p:nvGrpSpPr>
          <p:cNvPr id="10" name="object 10"/>
          <p:cNvGrpSpPr/>
          <p:nvPr/>
        </p:nvGrpSpPr>
        <p:grpSpPr>
          <a:xfrm>
            <a:off x="1251347" y="5072063"/>
            <a:ext cx="950119" cy="772795"/>
            <a:chOff x="1668462" y="5072062"/>
            <a:chExt cx="1266825" cy="772795"/>
          </a:xfrm>
        </p:grpSpPr>
        <p:sp>
          <p:nvSpPr>
            <p:cNvPr id="11" name="object 11"/>
            <p:cNvSpPr/>
            <p:nvPr/>
          </p:nvSpPr>
          <p:spPr>
            <a:xfrm>
              <a:off x="1681479" y="5085079"/>
              <a:ext cx="1240790" cy="746760"/>
            </a:xfrm>
            <a:custGeom>
              <a:avLst/>
              <a:gdLst/>
              <a:ahLst/>
              <a:cxnLst/>
              <a:rect l="l" t="t" r="r" b="b"/>
              <a:pathLst>
                <a:path w="1240789" h="746760">
                  <a:moveTo>
                    <a:pt x="1116330" y="745490"/>
                  </a:moveTo>
                  <a:lnTo>
                    <a:pt x="124459" y="745490"/>
                  </a:lnTo>
                  <a:lnTo>
                    <a:pt x="124459" y="746760"/>
                  </a:lnTo>
                  <a:lnTo>
                    <a:pt x="1116330" y="745490"/>
                  </a:lnTo>
                  <a:close/>
                </a:path>
                <a:path w="1240789" h="746760">
                  <a:moveTo>
                    <a:pt x="1129030" y="0"/>
                  </a:moveTo>
                  <a:lnTo>
                    <a:pt x="111759" y="0"/>
                  </a:lnTo>
                  <a:lnTo>
                    <a:pt x="105409" y="1270"/>
                  </a:lnTo>
                  <a:lnTo>
                    <a:pt x="97789" y="2540"/>
                  </a:lnTo>
                  <a:lnTo>
                    <a:pt x="92709" y="3810"/>
                  </a:lnTo>
                  <a:lnTo>
                    <a:pt x="86359" y="5080"/>
                  </a:lnTo>
                  <a:lnTo>
                    <a:pt x="67309" y="12700"/>
                  </a:lnTo>
                  <a:lnTo>
                    <a:pt x="57150" y="20320"/>
                  </a:lnTo>
                  <a:lnTo>
                    <a:pt x="50800" y="22860"/>
                  </a:lnTo>
                  <a:lnTo>
                    <a:pt x="45719" y="26670"/>
                  </a:lnTo>
                  <a:lnTo>
                    <a:pt x="31750" y="40640"/>
                  </a:lnTo>
                  <a:lnTo>
                    <a:pt x="16509" y="60960"/>
                  </a:lnTo>
                  <a:lnTo>
                    <a:pt x="11430" y="73660"/>
                  </a:lnTo>
                  <a:lnTo>
                    <a:pt x="8889" y="78740"/>
                  </a:lnTo>
                  <a:lnTo>
                    <a:pt x="3809" y="91440"/>
                  </a:lnTo>
                  <a:lnTo>
                    <a:pt x="1269" y="104140"/>
                  </a:lnTo>
                  <a:lnTo>
                    <a:pt x="1269" y="110490"/>
                  </a:lnTo>
                  <a:lnTo>
                    <a:pt x="0" y="116840"/>
                  </a:lnTo>
                  <a:lnTo>
                    <a:pt x="0" y="628650"/>
                  </a:lnTo>
                  <a:lnTo>
                    <a:pt x="1269" y="635000"/>
                  </a:lnTo>
                  <a:lnTo>
                    <a:pt x="1269" y="641350"/>
                  </a:lnTo>
                  <a:lnTo>
                    <a:pt x="3809" y="654050"/>
                  </a:lnTo>
                  <a:lnTo>
                    <a:pt x="8889" y="666750"/>
                  </a:lnTo>
                  <a:lnTo>
                    <a:pt x="11430" y="671830"/>
                  </a:lnTo>
                  <a:lnTo>
                    <a:pt x="16509" y="684530"/>
                  </a:lnTo>
                  <a:lnTo>
                    <a:pt x="31750" y="704850"/>
                  </a:lnTo>
                  <a:lnTo>
                    <a:pt x="40639" y="713740"/>
                  </a:lnTo>
                  <a:lnTo>
                    <a:pt x="45719" y="717550"/>
                  </a:lnTo>
                  <a:lnTo>
                    <a:pt x="52069" y="722630"/>
                  </a:lnTo>
                  <a:lnTo>
                    <a:pt x="57150" y="726440"/>
                  </a:lnTo>
                  <a:lnTo>
                    <a:pt x="62230" y="728980"/>
                  </a:lnTo>
                  <a:lnTo>
                    <a:pt x="68580" y="732790"/>
                  </a:lnTo>
                  <a:lnTo>
                    <a:pt x="73659" y="735330"/>
                  </a:lnTo>
                  <a:lnTo>
                    <a:pt x="80009" y="737870"/>
                  </a:lnTo>
                  <a:lnTo>
                    <a:pt x="86359" y="739140"/>
                  </a:lnTo>
                  <a:lnTo>
                    <a:pt x="92709" y="741680"/>
                  </a:lnTo>
                  <a:lnTo>
                    <a:pt x="97789" y="742950"/>
                  </a:lnTo>
                  <a:lnTo>
                    <a:pt x="105409" y="744220"/>
                  </a:lnTo>
                  <a:lnTo>
                    <a:pt x="111759" y="745490"/>
                  </a:lnTo>
                  <a:lnTo>
                    <a:pt x="1129030" y="745490"/>
                  </a:lnTo>
                  <a:lnTo>
                    <a:pt x="1148080" y="741680"/>
                  </a:lnTo>
                  <a:lnTo>
                    <a:pt x="1154430" y="739140"/>
                  </a:lnTo>
                  <a:lnTo>
                    <a:pt x="1160780" y="737870"/>
                  </a:lnTo>
                  <a:lnTo>
                    <a:pt x="1167130" y="735330"/>
                  </a:lnTo>
                  <a:lnTo>
                    <a:pt x="1172209" y="732790"/>
                  </a:lnTo>
                  <a:lnTo>
                    <a:pt x="1178559" y="728980"/>
                  </a:lnTo>
                  <a:lnTo>
                    <a:pt x="1183639" y="725170"/>
                  </a:lnTo>
                  <a:lnTo>
                    <a:pt x="1188720" y="722630"/>
                  </a:lnTo>
                  <a:lnTo>
                    <a:pt x="1195070" y="717550"/>
                  </a:lnTo>
                  <a:lnTo>
                    <a:pt x="1198880" y="713740"/>
                  </a:lnTo>
                  <a:lnTo>
                    <a:pt x="1203959" y="709930"/>
                  </a:lnTo>
                  <a:lnTo>
                    <a:pt x="1226820" y="678180"/>
                  </a:lnTo>
                  <a:lnTo>
                    <a:pt x="1231900" y="665480"/>
                  </a:lnTo>
                  <a:lnTo>
                    <a:pt x="1234439" y="660400"/>
                  </a:lnTo>
                  <a:lnTo>
                    <a:pt x="1240789" y="628650"/>
                  </a:lnTo>
                  <a:lnTo>
                    <a:pt x="1240789" y="116840"/>
                  </a:lnTo>
                  <a:lnTo>
                    <a:pt x="1234439" y="85090"/>
                  </a:lnTo>
                  <a:lnTo>
                    <a:pt x="1231900" y="78740"/>
                  </a:lnTo>
                  <a:lnTo>
                    <a:pt x="1229359" y="73660"/>
                  </a:lnTo>
                  <a:lnTo>
                    <a:pt x="1226820" y="67310"/>
                  </a:lnTo>
                  <a:lnTo>
                    <a:pt x="1224280" y="62230"/>
                  </a:lnTo>
                  <a:lnTo>
                    <a:pt x="1220470" y="55880"/>
                  </a:lnTo>
                  <a:lnTo>
                    <a:pt x="1212850" y="45720"/>
                  </a:lnTo>
                  <a:lnTo>
                    <a:pt x="1207770" y="40640"/>
                  </a:lnTo>
                  <a:lnTo>
                    <a:pt x="1203959" y="35560"/>
                  </a:lnTo>
                  <a:lnTo>
                    <a:pt x="1198880" y="31750"/>
                  </a:lnTo>
                  <a:lnTo>
                    <a:pt x="1193800" y="26670"/>
                  </a:lnTo>
                  <a:lnTo>
                    <a:pt x="1188720" y="22860"/>
                  </a:lnTo>
                  <a:lnTo>
                    <a:pt x="1183639" y="20320"/>
                  </a:lnTo>
                  <a:lnTo>
                    <a:pt x="1178559" y="16510"/>
                  </a:lnTo>
                  <a:lnTo>
                    <a:pt x="1172209" y="12700"/>
                  </a:lnTo>
                  <a:lnTo>
                    <a:pt x="1165859" y="10160"/>
                  </a:lnTo>
                  <a:lnTo>
                    <a:pt x="1160780" y="7620"/>
                  </a:lnTo>
                  <a:lnTo>
                    <a:pt x="1154430" y="5080"/>
                  </a:lnTo>
                  <a:lnTo>
                    <a:pt x="1129030" y="0"/>
                  </a:lnTo>
                  <a:close/>
                </a:path>
              </a:pathLst>
            </a:custGeom>
            <a:solidFill>
              <a:srgbClr val="8FC125"/>
            </a:solidFill>
          </p:spPr>
          <p:txBody>
            <a:bodyPr wrap="square" lIns="0" tIns="0" rIns="0" bIns="0" rtlCol="0"/>
            <a:lstStyle/>
            <a:p>
              <a:endParaRPr/>
            </a:p>
          </p:txBody>
        </p:sp>
        <p:sp>
          <p:nvSpPr>
            <p:cNvPr id="12" name="object 12"/>
            <p:cNvSpPr/>
            <p:nvPr/>
          </p:nvSpPr>
          <p:spPr>
            <a:xfrm>
              <a:off x="1681479" y="5085079"/>
              <a:ext cx="1240790" cy="746760"/>
            </a:xfrm>
            <a:custGeom>
              <a:avLst/>
              <a:gdLst/>
              <a:ahLst/>
              <a:cxnLst/>
              <a:rect l="l" t="t" r="r" b="b"/>
              <a:pathLst>
                <a:path w="1240789" h="746760">
                  <a:moveTo>
                    <a:pt x="0" y="123190"/>
                  </a:moveTo>
                  <a:lnTo>
                    <a:pt x="0" y="116840"/>
                  </a:lnTo>
                  <a:lnTo>
                    <a:pt x="1269" y="110490"/>
                  </a:lnTo>
                  <a:lnTo>
                    <a:pt x="1269" y="104140"/>
                  </a:lnTo>
                  <a:lnTo>
                    <a:pt x="2539" y="97790"/>
                  </a:lnTo>
                  <a:lnTo>
                    <a:pt x="3809" y="91440"/>
                  </a:lnTo>
                  <a:lnTo>
                    <a:pt x="6350" y="85090"/>
                  </a:lnTo>
                  <a:lnTo>
                    <a:pt x="8889" y="78740"/>
                  </a:lnTo>
                  <a:lnTo>
                    <a:pt x="11430" y="73660"/>
                  </a:lnTo>
                  <a:lnTo>
                    <a:pt x="13969" y="67310"/>
                  </a:lnTo>
                  <a:lnTo>
                    <a:pt x="16509" y="60960"/>
                  </a:lnTo>
                  <a:lnTo>
                    <a:pt x="20319" y="55880"/>
                  </a:lnTo>
                  <a:lnTo>
                    <a:pt x="24130" y="50800"/>
                  </a:lnTo>
                  <a:lnTo>
                    <a:pt x="27939" y="45720"/>
                  </a:lnTo>
                  <a:lnTo>
                    <a:pt x="31750" y="40640"/>
                  </a:lnTo>
                  <a:lnTo>
                    <a:pt x="36830" y="35560"/>
                  </a:lnTo>
                  <a:lnTo>
                    <a:pt x="40639" y="31750"/>
                  </a:lnTo>
                  <a:lnTo>
                    <a:pt x="45719" y="26670"/>
                  </a:lnTo>
                  <a:lnTo>
                    <a:pt x="50800" y="22860"/>
                  </a:lnTo>
                  <a:lnTo>
                    <a:pt x="57150" y="20320"/>
                  </a:lnTo>
                  <a:lnTo>
                    <a:pt x="62230" y="16510"/>
                  </a:lnTo>
                  <a:lnTo>
                    <a:pt x="67309" y="12700"/>
                  </a:lnTo>
                  <a:lnTo>
                    <a:pt x="73659" y="10160"/>
                  </a:lnTo>
                  <a:lnTo>
                    <a:pt x="80009" y="7620"/>
                  </a:lnTo>
                  <a:lnTo>
                    <a:pt x="86359" y="5080"/>
                  </a:lnTo>
                  <a:lnTo>
                    <a:pt x="92709" y="3810"/>
                  </a:lnTo>
                  <a:lnTo>
                    <a:pt x="97789" y="2540"/>
                  </a:lnTo>
                  <a:lnTo>
                    <a:pt x="105409" y="1270"/>
                  </a:lnTo>
                  <a:lnTo>
                    <a:pt x="111759" y="0"/>
                  </a:lnTo>
                  <a:lnTo>
                    <a:pt x="118109" y="0"/>
                  </a:lnTo>
                  <a:lnTo>
                    <a:pt x="124459" y="0"/>
                  </a:lnTo>
                  <a:lnTo>
                    <a:pt x="1116330" y="0"/>
                  </a:lnTo>
                  <a:lnTo>
                    <a:pt x="1122680" y="0"/>
                  </a:lnTo>
                  <a:lnTo>
                    <a:pt x="1129030" y="0"/>
                  </a:lnTo>
                  <a:lnTo>
                    <a:pt x="1135380" y="1270"/>
                  </a:lnTo>
                  <a:lnTo>
                    <a:pt x="1141730" y="2540"/>
                  </a:lnTo>
                  <a:lnTo>
                    <a:pt x="1148080" y="3810"/>
                  </a:lnTo>
                  <a:lnTo>
                    <a:pt x="1154430" y="5080"/>
                  </a:lnTo>
                  <a:lnTo>
                    <a:pt x="1160780" y="7620"/>
                  </a:lnTo>
                  <a:lnTo>
                    <a:pt x="1165859" y="10160"/>
                  </a:lnTo>
                  <a:lnTo>
                    <a:pt x="1172209" y="12700"/>
                  </a:lnTo>
                  <a:lnTo>
                    <a:pt x="1178559" y="16510"/>
                  </a:lnTo>
                  <a:lnTo>
                    <a:pt x="1183639" y="20320"/>
                  </a:lnTo>
                  <a:lnTo>
                    <a:pt x="1188720" y="22860"/>
                  </a:lnTo>
                  <a:lnTo>
                    <a:pt x="1193800" y="26670"/>
                  </a:lnTo>
                  <a:lnTo>
                    <a:pt x="1198880" y="31750"/>
                  </a:lnTo>
                  <a:lnTo>
                    <a:pt x="1203959" y="35560"/>
                  </a:lnTo>
                  <a:lnTo>
                    <a:pt x="1207770" y="40640"/>
                  </a:lnTo>
                  <a:lnTo>
                    <a:pt x="1212850" y="45720"/>
                  </a:lnTo>
                  <a:lnTo>
                    <a:pt x="1216659" y="50800"/>
                  </a:lnTo>
                  <a:lnTo>
                    <a:pt x="1220470" y="55880"/>
                  </a:lnTo>
                  <a:lnTo>
                    <a:pt x="1224280" y="62230"/>
                  </a:lnTo>
                  <a:lnTo>
                    <a:pt x="1226820" y="67310"/>
                  </a:lnTo>
                  <a:lnTo>
                    <a:pt x="1229359" y="73660"/>
                  </a:lnTo>
                  <a:lnTo>
                    <a:pt x="1231900" y="78740"/>
                  </a:lnTo>
                  <a:lnTo>
                    <a:pt x="1234439" y="85090"/>
                  </a:lnTo>
                  <a:lnTo>
                    <a:pt x="1235709" y="91440"/>
                  </a:lnTo>
                  <a:lnTo>
                    <a:pt x="1236980" y="97790"/>
                  </a:lnTo>
                  <a:lnTo>
                    <a:pt x="1238250" y="104140"/>
                  </a:lnTo>
                  <a:lnTo>
                    <a:pt x="1239520" y="110490"/>
                  </a:lnTo>
                  <a:lnTo>
                    <a:pt x="1240789" y="116840"/>
                  </a:lnTo>
                  <a:lnTo>
                    <a:pt x="1240789" y="123190"/>
                  </a:lnTo>
                  <a:lnTo>
                    <a:pt x="1240789" y="621030"/>
                  </a:lnTo>
                  <a:lnTo>
                    <a:pt x="1240789" y="628650"/>
                  </a:lnTo>
                  <a:lnTo>
                    <a:pt x="1239520" y="635000"/>
                  </a:lnTo>
                  <a:lnTo>
                    <a:pt x="1238250" y="641350"/>
                  </a:lnTo>
                  <a:lnTo>
                    <a:pt x="1236980" y="647700"/>
                  </a:lnTo>
                  <a:lnTo>
                    <a:pt x="1235709" y="654050"/>
                  </a:lnTo>
                  <a:lnTo>
                    <a:pt x="1234439" y="660400"/>
                  </a:lnTo>
                  <a:lnTo>
                    <a:pt x="1231900" y="665480"/>
                  </a:lnTo>
                  <a:lnTo>
                    <a:pt x="1229359" y="671830"/>
                  </a:lnTo>
                  <a:lnTo>
                    <a:pt x="1226820" y="678180"/>
                  </a:lnTo>
                  <a:lnTo>
                    <a:pt x="1224280" y="683260"/>
                  </a:lnTo>
                  <a:lnTo>
                    <a:pt x="1220470" y="689610"/>
                  </a:lnTo>
                  <a:lnTo>
                    <a:pt x="1216659" y="694690"/>
                  </a:lnTo>
                  <a:lnTo>
                    <a:pt x="1212850" y="699770"/>
                  </a:lnTo>
                  <a:lnTo>
                    <a:pt x="1209039" y="704850"/>
                  </a:lnTo>
                  <a:lnTo>
                    <a:pt x="1203959" y="709930"/>
                  </a:lnTo>
                  <a:lnTo>
                    <a:pt x="1198880" y="713740"/>
                  </a:lnTo>
                  <a:lnTo>
                    <a:pt x="1195070" y="717550"/>
                  </a:lnTo>
                  <a:lnTo>
                    <a:pt x="1188720" y="722630"/>
                  </a:lnTo>
                  <a:lnTo>
                    <a:pt x="1183639" y="725170"/>
                  </a:lnTo>
                  <a:lnTo>
                    <a:pt x="1178559" y="728980"/>
                  </a:lnTo>
                  <a:lnTo>
                    <a:pt x="1172209" y="732790"/>
                  </a:lnTo>
                  <a:lnTo>
                    <a:pt x="1167130" y="735330"/>
                  </a:lnTo>
                  <a:lnTo>
                    <a:pt x="1160780" y="737870"/>
                  </a:lnTo>
                  <a:lnTo>
                    <a:pt x="1154430" y="739140"/>
                  </a:lnTo>
                  <a:lnTo>
                    <a:pt x="1148080" y="741680"/>
                  </a:lnTo>
                  <a:lnTo>
                    <a:pt x="1141730" y="742950"/>
                  </a:lnTo>
                  <a:lnTo>
                    <a:pt x="1135380" y="744220"/>
                  </a:lnTo>
                  <a:lnTo>
                    <a:pt x="1129030" y="745490"/>
                  </a:lnTo>
                  <a:lnTo>
                    <a:pt x="1122680" y="745490"/>
                  </a:lnTo>
                  <a:lnTo>
                    <a:pt x="1116330" y="745490"/>
                  </a:lnTo>
                  <a:lnTo>
                    <a:pt x="124459" y="746760"/>
                  </a:lnTo>
                  <a:lnTo>
                    <a:pt x="124459" y="745490"/>
                  </a:lnTo>
                  <a:lnTo>
                    <a:pt x="118109" y="745490"/>
                  </a:lnTo>
                  <a:lnTo>
                    <a:pt x="111759" y="745490"/>
                  </a:lnTo>
                  <a:lnTo>
                    <a:pt x="105409" y="744220"/>
                  </a:lnTo>
                  <a:lnTo>
                    <a:pt x="97789" y="742950"/>
                  </a:lnTo>
                  <a:lnTo>
                    <a:pt x="92709" y="741680"/>
                  </a:lnTo>
                  <a:lnTo>
                    <a:pt x="86359" y="739140"/>
                  </a:lnTo>
                  <a:lnTo>
                    <a:pt x="80009" y="737870"/>
                  </a:lnTo>
                  <a:lnTo>
                    <a:pt x="73659" y="735330"/>
                  </a:lnTo>
                  <a:lnTo>
                    <a:pt x="68580" y="732790"/>
                  </a:lnTo>
                  <a:lnTo>
                    <a:pt x="62230" y="728980"/>
                  </a:lnTo>
                  <a:lnTo>
                    <a:pt x="57150" y="726440"/>
                  </a:lnTo>
                  <a:lnTo>
                    <a:pt x="52069" y="722630"/>
                  </a:lnTo>
                  <a:lnTo>
                    <a:pt x="45719" y="717550"/>
                  </a:lnTo>
                  <a:lnTo>
                    <a:pt x="40639" y="713740"/>
                  </a:lnTo>
                  <a:lnTo>
                    <a:pt x="36830" y="709930"/>
                  </a:lnTo>
                  <a:lnTo>
                    <a:pt x="31750" y="704850"/>
                  </a:lnTo>
                  <a:lnTo>
                    <a:pt x="27939" y="699770"/>
                  </a:lnTo>
                  <a:lnTo>
                    <a:pt x="24130" y="694690"/>
                  </a:lnTo>
                  <a:lnTo>
                    <a:pt x="20319" y="689610"/>
                  </a:lnTo>
                  <a:lnTo>
                    <a:pt x="16509" y="684530"/>
                  </a:lnTo>
                  <a:lnTo>
                    <a:pt x="13969" y="678180"/>
                  </a:lnTo>
                  <a:lnTo>
                    <a:pt x="11430" y="671830"/>
                  </a:lnTo>
                  <a:lnTo>
                    <a:pt x="8889" y="666750"/>
                  </a:lnTo>
                  <a:lnTo>
                    <a:pt x="6350" y="660400"/>
                  </a:lnTo>
                  <a:lnTo>
                    <a:pt x="3809" y="654050"/>
                  </a:lnTo>
                  <a:lnTo>
                    <a:pt x="2539" y="647700"/>
                  </a:lnTo>
                  <a:lnTo>
                    <a:pt x="1269" y="641350"/>
                  </a:lnTo>
                  <a:lnTo>
                    <a:pt x="1269" y="635000"/>
                  </a:lnTo>
                  <a:lnTo>
                    <a:pt x="0" y="628650"/>
                  </a:lnTo>
                  <a:lnTo>
                    <a:pt x="0" y="622300"/>
                  </a:lnTo>
                  <a:lnTo>
                    <a:pt x="0" y="123190"/>
                  </a:lnTo>
                  <a:close/>
                </a:path>
                <a:path w="1240789" h="746760">
                  <a:moveTo>
                    <a:pt x="0" y="0"/>
                  </a:moveTo>
                  <a:lnTo>
                    <a:pt x="0" y="0"/>
                  </a:lnTo>
                </a:path>
                <a:path w="1240789" h="746760">
                  <a:moveTo>
                    <a:pt x="1240789" y="746760"/>
                  </a:moveTo>
                  <a:lnTo>
                    <a:pt x="1240789" y="746760"/>
                  </a:lnTo>
                </a:path>
              </a:pathLst>
            </a:custGeom>
            <a:ln w="25518">
              <a:solidFill>
                <a:srgbClr val="698E1B"/>
              </a:solidFill>
            </a:ln>
          </p:spPr>
          <p:txBody>
            <a:bodyPr wrap="square" lIns="0" tIns="0" rIns="0" bIns="0" rtlCol="0"/>
            <a:lstStyle/>
            <a:p>
              <a:endParaRPr/>
            </a:p>
          </p:txBody>
        </p:sp>
      </p:grpSp>
      <p:sp>
        <p:nvSpPr>
          <p:cNvPr id="13" name="object 13"/>
          <p:cNvSpPr txBox="1"/>
          <p:nvPr/>
        </p:nvSpPr>
        <p:spPr>
          <a:xfrm>
            <a:off x="1382078" y="5171440"/>
            <a:ext cx="827722" cy="443711"/>
          </a:xfrm>
          <a:prstGeom prst="rect">
            <a:avLst/>
          </a:prstGeom>
        </p:spPr>
        <p:txBody>
          <a:bodyPr vert="horz" wrap="square" lIns="0" tIns="12700" rIns="0" bIns="0" rtlCol="0">
            <a:spAutoFit/>
          </a:bodyPr>
          <a:lstStyle/>
          <a:p>
            <a:pPr marL="241300" marR="5080" indent="-228600">
              <a:lnSpc>
                <a:spcPct val="100000"/>
              </a:lnSpc>
              <a:spcBef>
                <a:spcPts val="100"/>
              </a:spcBef>
            </a:pPr>
            <a:r>
              <a:rPr sz="1400" spc="-5" dirty="0">
                <a:solidFill>
                  <a:srgbClr val="FFFFFF"/>
                </a:solidFill>
                <a:latin typeface="DejaVu Sans"/>
                <a:cs typeface="DejaVu Sans"/>
              </a:rPr>
              <a:t>S</a:t>
            </a:r>
            <a:r>
              <a:rPr sz="1400" dirty="0">
                <a:solidFill>
                  <a:srgbClr val="FFFFFF"/>
                </a:solidFill>
                <a:latin typeface="DejaVu Sans"/>
                <a:cs typeface="DejaVu Sans"/>
              </a:rPr>
              <a:t>EC</a:t>
            </a:r>
            <a:r>
              <a:rPr sz="1400" spc="-15" dirty="0">
                <a:solidFill>
                  <a:srgbClr val="FFFFFF"/>
                </a:solidFill>
                <a:latin typeface="DejaVu Sans"/>
                <a:cs typeface="DejaVu Sans"/>
              </a:rPr>
              <a:t>R</a:t>
            </a:r>
            <a:r>
              <a:rPr sz="1400" dirty="0">
                <a:solidFill>
                  <a:srgbClr val="FFFFFF"/>
                </a:solidFill>
                <a:latin typeface="DejaVu Sans"/>
                <a:cs typeface="DejaVu Sans"/>
              </a:rPr>
              <a:t>ET  </a:t>
            </a:r>
            <a:r>
              <a:rPr sz="1400" spc="-5" dirty="0">
                <a:solidFill>
                  <a:srgbClr val="FFFFFF"/>
                </a:solidFill>
                <a:latin typeface="DejaVu Sans"/>
                <a:cs typeface="DejaVu Sans"/>
              </a:rPr>
              <a:t>KEY</a:t>
            </a:r>
            <a:endParaRPr sz="1400">
              <a:latin typeface="DejaVu Sans"/>
              <a:cs typeface="DejaVu Sans"/>
            </a:endParaRPr>
          </a:p>
        </p:txBody>
      </p:sp>
      <p:grpSp>
        <p:nvGrpSpPr>
          <p:cNvPr id="14" name="object 14"/>
          <p:cNvGrpSpPr/>
          <p:nvPr/>
        </p:nvGrpSpPr>
        <p:grpSpPr>
          <a:xfrm>
            <a:off x="5228034" y="5271453"/>
            <a:ext cx="950119" cy="772795"/>
            <a:chOff x="6970712" y="5271452"/>
            <a:chExt cx="1266825" cy="772795"/>
          </a:xfrm>
        </p:grpSpPr>
        <p:sp>
          <p:nvSpPr>
            <p:cNvPr id="15" name="object 15"/>
            <p:cNvSpPr/>
            <p:nvPr/>
          </p:nvSpPr>
          <p:spPr>
            <a:xfrm>
              <a:off x="6983729" y="5284470"/>
              <a:ext cx="1240790" cy="746760"/>
            </a:xfrm>
            <a:custGeom>
              <a:avLst/>
              <a:gdLst/>
              <a:ahLst/>
              <a:cxnLst/>
              <a:rect l="l" t="t" r="r" b="b"/>
              <a:pathLst>
                <a:path w="1240790" h="746760">
                  <a:moveTo>
                    <a:pt x="1135379" y="1269"/>
                  </a:moveTo>
                  <a:lnTo>
                    <a:pt x="104140" y="1269"/>
                  </a:lnTo>
                  <a:lnTo>
                    <a:pt x="91440" y="3809"/>
                  </a:lnTo>
                  <a:lnTo>
                    <a:pt x="85090" y="6349"/>
                  </a:lnTo>
                  <a:lnTo>
                    <a:pt x="80010" y="7619"/>
                  </a:lnTo>
                  <a:lnTo>
                    <a:pt x="73660" y="10159"/>
                  </a:lnTo>
                  <a:lnTo>
                    <a:pt x="67310" y="13969"/>
                  </a:lnTo>
                  <a:lnTo>
                    <a:pt x="62229" y="16509"/>
                  </a:lnTo>
                  <a:lnTo>
                    <a:pt x="55879" y="20319"/>
                  </a:lnTo>
                  <a:lnTo>
                    <a:pt x="40640" y="31749"/>
                  </a:lnTo>
                  <a:lnTo>
                    <a:pt x="36829" y="36829"/>
                  </a:lnTo>
                  <a:lnTo>
                    <a:pt x="31750" y="40639"/>
                  </a:lnTo>
                  <a:lnTo>
                    <a:pt x="20320" y="55879"/>
                  </a:lnTo>
                  <a:lnTo>
                    <a:pt x="16510" y="62229"/>
                  </a:lnTo>
                  <a:lnTo>
                    <a:pt x="13970" y="67309"/>
                  </a:lnTo>
                  <a:lnTo>
                    <a:pt x="10160" y="73659"/>
                  </a:lnTo>
                  <a:lnTo>
                    <a:pt x="7620" y="80009"/>
                  </a:lnTo>
                  <a:lnTo>
                    <a:pt x="6350" y="85089"/>
                  </a:lnTo>
                  <a:lnTo>
                    <a:pt x="3810" y="92709"/>
                  </a:lnTo>
                  <a:lnTo>
                    <a:pt x="2540" y="97789"/>
                  </a:lnTo>
                  <a:lnTo>
                    <a:pt x="1270" y="104139"/>
                  </a:lnTo>
                  <a:lnTo>
                    <a:pt x="0" y="111759"/>
                  </a:lnTo>
                  <a:lnTo>
                    <a:pt x="0" y="634999"/>
                  </a:lnTo>
                  <a:lnTo>
                    <a:pt x="3810" y="654049"/>
                  </a:lnTo>
                  <a:lnTo>
                    <a:pt x="6350" y="660399"/>
                  </a:lnTo>
                  <a:lnTo>
                    <a:pt x="7620" y="666749"/>
                  </a:lnTo>
                  <a:lnTo>
                    <a:pt x="10160" y="673099"/>
                  </a:lnTo>
                  <a:lnTo>
                    <a:pt x="13970" y="678179"/>
                  </a:lnTo>
                  <a:lnTo>
                    <a:pt x="16510" y="684529"/>
                  </a:lnTo>
                  <a:lnTo>
                    <a:pt x="24129" y="694689"/>
                  </a:lnTo>
                  <a:lnTo>
                    <a:pt x="27940" y="701039"/>
                  </a:lnTo>
                  <a:lnTo>
                    <a:pt x="36829" y="709929"/>
                  </a:lnTo>
                  <a:lnTo>
                    <a:pt x="40640" y="715009"/>
                  </a:lnTo>
                  <a:lnTo>
                    <a:pt x="55879" y="726439"/>
                  </a:lnTo>
                  <a:lnTo>
                    <a:pt x="62229" y="730249"/>
                  </a:lnTo>
                  <a:lnTo>
                    <a:pt x="68579" y="732789"/>
                  </a:lnTo>
                  <a:lnTo>
                    <a:pt x="73660" y="735329"/>
                  </a:lnTo>
                  <a:lnTo>
                    <a:pt x="86360" y="740409"/>
                  </a:lnTo>
                  <a:lnTo>
                    <a:pt x="91440" y="741679"/>
                  </a:lnTo>
                  <a:lnTo>
                    <a:pt x="104140" y="744219"/>
                  </a:lnTo>
                  <a:lnTo>
                    <a:pt x="111760" y="745489"/>
                  </a:lnTo>
                  <a:lnTo>
                    <a:pt x="118110" y="746759"/>
                  </a:lnTo>
                  <a:lnTo>
                    <a:pt x="1116329" y="746759"/>
                  </a:lnTo>
                  <a:lnTo>
                    <a:pt x="1122679" y="745489"/>
                  </a:lnTo>
                  <a:lnTo>
                    <a:pt x="1129029" y="745489"/>
                  </a:lnTo>
                  <a:lnTo>
                    <a:pt x="1154429" y="740409"/>
                  </a:lnTo>
                  <a:lnTo>
                    <a:pt x="1167129" y="735329"/>
                  </a:lnTo>
                  <a:lnTo>
                    <a:pt x="1172210" y="732789"/>
                  </a:lnTo>
                  <a:lnTo>
                    <a:pt x="1178560" y="728979"/>
                  </a:lnTo>
                  <a:lnTo>
                    <a:pt x="1183640" y="726439"/>
                  </a:lnTo>
                  <a:lnTo>
                    <a:pt x="1193800" y="718819"/>
                  </a:lnTo>
                  <a:lnTo>
                    <a:pt x="1198879" y="713739"/>
                  </a:lnTo>
                  <a:lnTo>
                    <a:pt x="1203960" y="709929"/>
                  </a:lnTo>
                  <a:lnTo>
                    <a:pt x="1209040" y="704849"/>
                  </a:lnTo>
                  <a:lnTo>
                    <a:pt x="1220470" y="689609"/>
                  </a:lnTo>
                  <a:lnTo>
                    <a:pt x="1223010" y="684529"/>
                  </a:lnTo>
                  <a:lnTo>
                    <a:pt x="1226820" y="678179"/>
                  </a:lnTo>
                  <a:lnTo>
                    <a:pt x="1229360" y="671829"/>
                  </a:lnTo>
                  <a:lnTo>
                    <a:pt x="1231900" y="666749"/>
                  </a:lnTo>
                  <a:lnTo>
                    <a:pt x="1234440" y="660399"/>
                  </a:lnTo>
                  <a:lnTo>
                    <a:pt x="1239520" y="634999"/>
                  </a:lnTo>
                  <a:lnTo>
                    <a:pt x="1239520" y="622299"/>
                  </a:lnTo>
                  <a:lnTo>
                    <a:pt x="1240790" y="622299"/>
                  </a:lnTo>
                  <a:lnTo>
                    <a:pt x="1239520" y="124459"/>
                  </a:lnTo>
                  <a:lnTo>
                    <a:pt x="1239520" y="111759"/>
                  </a:lnTo>
                  <a:lnTo>
                    <a:pt x="1238250" y="104139"/>
                  </a:lnTo>
                  <a:lnTo>
                    <a:pt x="1236979" y="97789"/>
                  </a:lnTo>
                  <a:lnTo>
                    <a:pt x="1235710" y="92709"/>
                  </a:lnTo>
                  <a:lnTo>
                    <a:pt x="1234440" y="85089"/>
                  </a:lnTo>
                  <a:lnTo>
                    <a:pt x="1231900" y="80009"/>
                  </a:lnTo>
                  <a:lnTo>
                    <a:pt x="1226820" y="67309"/>
                  </a:lnTo>
                  <a:lnTo>
                    <a:pt x="1223010" y="62229"/>
                  </a:lnTo>
                  <a:lnTo>
                    <a:pt x="1198879" y="31749"/>
                  </a:lnTo>
                  <a:lnTo>
                    <a:pt x="1172210" y="13969"/>
                  </a:lnTo>
                  <a:lnTo>
                    <a:pt x="1165860" y="10159"/>
                  </a:lnTo>
                  <a:lnTo>
                    <a:pt x="1160779" y="7619"/>
                  </a:lnTo>
                  <a:lnTo>
                    <a:pt x="1154429" y="6349"/>
                  </a:lnTo>
                  <a:lnTo>
                    <a:pt x="1148079" y="3809"/>
                  </a:lnTo>
                  <a:lnTo>
                    <a:pt x="1135379" y="1269"/>
                  </a:lnTo>
                  <a:close/>
                </a:path>
                <a:path w="1240790" h="746760">
                  <a:moveTo>
                    <a:pt x="1122679" y="0"/>
                  </a:moveTo>
                  <a:lnTo>
                    <a:pt x="118110" y="0"/>
                  </a:lnTo>
                  <a:lnTo>
                    <a:pt x="111760" y="1269"/>
                  </a:lnTo>
                  <a:lnTo>
                    <a:pt x="1129029" y="1269"/>
                  </a:lnTo>
                  <a:lnTo>
                    <a:pt x="1122679" y="0"/>
                  </a:lnTo>
                  <a:close/>
                </a:path>
              </a:pathLst>
            </a:custGeom>
            <a:solidFill>
              <a:srgbClr val="747474"/>
            </a:solidFill>
          </p:spPr>
          <p:txBody>
            <a:bodyPr wrap="square" lIns="0" tIns="0" rIns="0" bIns="0" rtlCol="0"/>
            <a:lstStyle/>
            <a:p>
              <a:endParaRPr/>
            </a:p>
          </p:txBody>
        </p:sp>
        <p:sp>
          <p:nvSpPr>
            <p:cNvPr id="16" name="object 16"/>
            <p:cNvSpPr/>
            <p:nvPr/>
          </p:nvSpPr>
          <p:spPr>
            <a:xfrm>
              <a:off x="6983729" y="5284470"/>
              <a:ext cx="1240790" cy="746760"/>
            </a:xfrm>
            <a:custGeom>
              <a:avLst/>
              <a:gdLst/>
              <a:ahLst/>
              <a:cxnLst/>
              <a:rect l="l" t="t" r="r" b="b"/>
              <a:pathLst>
                <a:path w="1240790" h="746760">
                  <a:moveTo>
                    <a:pt x="0" y="124459"/>
                  </a:moveTo>
                  <a:lnTo>
                    <a:pt x="0" y="118109"/>
                  </a:lnTo>
                  <a:lnTo>
                    <a:pt x="0" y="111759"/>
                  </a:lnTo>
                  <a:lnTo>
                    <a:pt x="1270" y="104139"/>
                  </a:lnTo>
                  <a:lnTo>
                    <a:pt x="2540" y="97789"/>
                  </a:lnTo>
                  <a:lnTo>
                    <a:pt x="3810" y="92709"/>
                  </a:lnTo>
                  <a:lnTo>
                    <a:pt x="6350" y="85089"/>
                  </a:lnTo>
                  <a:lnTo>
                    <a:pt x="7620" y="80009"/>
                  </a:lnTo>
                  <a:lnTo>
                    <a:pt x="10160" y="73659"/>
                  </a:lnTo>
                  <a:lnTo>
                    <a:pt x="13970" y="67309"/>
                  </a:lnTo>
                  <a:lnTo>
                    <a:pt x="16510" y="62229"/>
                  </a:lnTo>
                  <a:lnTo>
                    <a:pt x="20320" y="55879"/>
                  </a:lnTo>
                  <a:lnTo>
                    <a:pt x="24129" y="50799"/>
                  </a:lnTo>
                  <a:lnTo>
                    <a:pt x="27940" y="45719"/>
                  </a:lnTo>
                  <a:lnTo>
                    <a:pt x="31750" y="40639"/>
                  </a:lnTo>
                  <a:lnTo>
                    <a:pt x="36829" y="36829"/>
                  </a:lnTo>
                  <a:lnTo>
                    <a:pt x="40640" y="31749"/>
                  </a:lnTo>
                  <a:lnTo>
                    <a:pt x="45720" y="27939"/>
                  </a:lnTo>
                  <a:lnTo>
                    <a:pt x="50800" y="24129"/>
                  </a:lnTo>
                  <a:lnTo>
                    <a:pt x="55879" y="20319"/>
                  </a:lnTo>
                  <a:lnTo>
                    <a:pt x="62229" y="16509"/>
                  </a:lnTo>
                  <a:lnTo>
                    <a:pt x="67310" y="13969"/>
                  </a:lnTo>
                  <a:lnTo>
                    <a:pt x="73660" y="10159"/>
                  </a:lnTo>
                  <a:lnTo>
                    <a:pt x="80010" y="7619"/>
                  </a:lnTo>
                  <a:lnTo>
                    <a:pt x="85090" y="6349"/>
                  </a:lnTo>
                  <a:lnTo>
                    <a:pt x="91440" y="3809"/>
                  </a:lnTo>
                  <a:lnTo>
                    <a:pt x="97790" y="2539"/>
                  </a:lnTo>
                  <a:lnTo>
                    <a:pt x="104140" y="1269"/>
                  </a:lnTo>
                  <a:lnTo>
                    <a:pt x="111760" y="1269"/>
                  </a:lnTo>
                  <a:lnTo>
                    <a:pt x="118110" y="0"/>
                  </a:lnTo>
                  <a:lnTo>
                    <a:pt x="124460" y="0"/>
                  </a:lnTo>
                  <a:lnTo>
                    <a:pt x="1116329" y="0"/>
                  </a:lnTo>
                  <a:lnTo>
                    <a:pt x="1122679" y="0"/>
                  </a:lnTo>
                  <a:lnTo>
                    <a:pt x="1129029" y="1269"/>
                  </a:lnTo>
                  <a:lnTo>
                    <a:pt x="1135379" y="1269"/>
                  </a:lnTo>
                  <a:lnTo>
                    <a:pt x="1141729" y="2539"/>
                  </a:lnTo>
                  <a:lnTo>
                    <a:pt x="1148079" y="3809"/>
                  </a:lnTo>
                  <a:lnTo>
                    <a:pt x="1154429" y="6349"/>
                  </a:lnTo>
                  <a:lnTo>
                    <a:pt x="1160779" y="7619"/>
                  </a:lnTo>
                  <a:lnTo>
                    <a:pt x="1165860" y="10159"/>
                  </a:lnTo>
                  <a:lnTo>
                    <a:pt x="1172210" y="13969"/>
                  </a:lnTo>
                  <a:lnTo>
                    <a:pt x="1178560" y="16509"/>
                  </a:lnTo>
                  <a:lnTo>
                    <a:pt x="1183640" y="20319"/>
                  </a:lnTo>
                  <a:lnTo>
                    <a:pt x="1188720" y="24129"/>
                  </a:lnTo>
                  <a:lnTo>
                    <a:pt x="1193800" y="27939"/>
                  </a:lnTo>
                  <a:lnTo>
                    <a:pt x="1198879" y="31749"/>
                  </a:lnTo>
                  <a:lnTo>
                    <a:pt x="1203960" y="36829"/>
                  </a:lnTo>
                  <a:lnTo>
                    <a:pt x="1207770" y="40639"/>
                  </a:lnTo>
                  <a:lnTo>
                    <a:pt x="1212850" y="45719"/>
                  </a:lnTo>
                  <a:lnTo>
                    <a:pt x="1216660" y="50799"/>
                  </a:lnTo>
                  <a:lnTo>
                    <a:pt x="1220470" y="55879"/>
                  </a:lnTo>
                  <a:lnTo>
                    <a:pt x="1223010" y="62229"/>
                  </a:lnTo>
                  <a:lnTo>
                    <a:pt x="1226820" y="67309"/>
                  </a:lnTo>
                  <a:lnTo>
                    <a:pt x="1229360" y="73659"/>
                  </a:lnTo>
                  <a:lnTo>
                    <a:pt x="1231900" y="80009"/>
                  </a:lnTo>
                  <a:lnTo>
                    <a:pt x="1234440" y="85089"/>
                  </a:lnTo>
                  <a:lnTo>
                    <a:pt x="1235710" y="92709"/>
                  </a:lnTo>
                  <a:lnTo>
                    <a:pt x="1236979" y="97789"/>
                  </a:lnTo>
                  <a:lnTo>
                    <a:pt x="1238250" y="104139"/>
                  </a:lnTo>
                  <a:lnTo>
                    <a:pt x="1239520" y="111759"/>
                  </a:lnTo>
                  <a:lnTo>
                    <a:pt x="1239520" y="118109"/>
                  </a:lnTo>
                  <a:lnTo>
                    <a:pt x="1239520" y="124459"/>
                  </a:lnTo>
                  <a:lnTo>
                    <a:pt x="1240790" y="622299"/>
                  </a:lnTo>
                  <a:lnTo>
                    <a:pt x="1239520" y="622299"/>
                  </a:lnTo>
                  <a:lnTo>
                    <a:pt x="1239520" y="628649"/>
                  </a:lnTo>
                  <a:lnTo>
                    <a:pt x="1239520" y="634999"/>
                  </a:lnTo>
                  <a:lnTo>
                    <a:pt x="1238250" y="641349"/>
                  </a:lnTo>
                  <a:lnTo>
                    <a:pt x="1236979" y="647699"/>
                  </a:lnTo>
                  <a:lnTo>
                    <a:pt x="1235710" y="654049"/>
                  </a:lnTo>
                  <a:lnTo>
                    <a:pt x="1234440" y="660399"/>
                  </a:lnTo>
                  <a:lnTo>
                    <a:pt x="1231900" y="666749"/>
                  </a:lnTo>
                  <a:lnTo>
                    <a:pt x="1229360" y="671829"/>
                  </a:lnTo>
                  <a:lnTo>
                    <a:pt x="1226820" y="678179"/>
                  </a:lnTo>
                  <a:lnTo>
                    <a:pt x="1223010" y="684529"/>
                  </a:lnTo>
                  <a:lnTo>
                    <a:pt x="1220470" y="689609"/>
                  </a:lnTo>
                  <a:lnTo>
                    <a:pt x="1216660" y="694689"/>
                  </a:lnTo>
                  <a:lnTo>
                    <a:pt x="1212850" y="699769"/>
                  </a:lnTo>
                  <a:lnTo>
                    <a:pt x="1209040" y="704849"/>
                  </a:lnTo>
                  <a:lnTo>
                    <a:pt x="1203960" y="709929"/>
                  </a:lnTo>
                  <a:lnTo>
                    <a:pt x="1198879" y="713739"/>
                  </a:lnTo>
                  <a:lnTo>
                    <a:pt x="1193800" y="718819"/>
                  </a:lnTo>
                  <a:lnTo>
                    <a:pt x="1188720" y="722629"/>
                  </a:lnTo>
                  <a:lnTo>
                    <a:pt x="1183640" y="726439"/>
                  </a:lnTo>
                  <a:lnTo>
                    <a:pt x="1178560" y="728979"/>
                  </a:lnTo>
                  <a:lnTo>
                    <a:pt x="1172210" y="732789"/>
                  </a:lnTo>
                  <a:lnTo>
                    <a:pt x="1167129" y="735329"/>
                  </a:lnTo>
                  <a:lnTo>
                    <a:pt x="1160779" y="737869"/>
                  </a:lnTo>
                  <a:lnTo>
                    <a:pt x="1154429" y="740409"/>
                  </a:lnTo>
                  <a:lnTo>
                    <a:pt x="1148079" y="741679"/>
                  </a:lnTo>
                  <a:lnTo>
                    <a:pt x="1141729" y="742949"/>
                  </a:lnTo>
                  <a:lnTo>
                    <a:pt x="1135379" y="744219"/>
                  </a:lnTo>
                  <a:lnTo>
                    <a:pt x="1129029" y="745489"/>
                  </a:lnTo>
                  <a:lnTo>
                    <a:pt x="1122679" y="745489"/>
                  </a:lnTo>
                  <a:lnTo>
                    <a:pt x="1116329" y="746759"/>
                  </a:lnTo>
                  <a:lnTo>
                    <a:pt x="124460" y="746759"/>
                  </a:lnTo>
                  <a:lnTo>
                    <a:pt x="118110" y="746759"/>
                  </a:lnTo>
                  <a:lnTo>
                    <a:pt x="111760" y="745489"/>
                  </a:lnTo>
                  <a:lnTo>
                    <a:pt x="104140" y="744219"/>
                  </a:lnTo>
                  <a:lnTo>
                    <a:pt x="97790" y="742949"/>
                  </a:lnTo>
                  <a:lnTo>
                    <a:pt x="91440" y="741679"/>
                  </a:lnTo>
                  <a:lnTo>
                    <a:pt x="86360" y="740409"/>
                  </a:lnTo>
                  <a:lnTo>
                    <a:pt x="80010" y="737869"/>
                  </a:lnTo>
                  <a:lnTo>
                    <a:pt x="73660" y="735329"/>
                  </a:lnTo>
                  <a:lnTo>
                    <a:pt x="68579" y="732789"/>
                  </a:lnTo>
                  <a:lnTo>
                    <a:pt x="62229" y="730249"/>
                  </a:lnTo>
                  <a:lnTo>
                    <a:pt x="55879" y="726439"/>
                  </a:lnTo>
                  <a:lnTo>
                    <a:pt x="50800" y="722629"/>
                  </a:lnTo>
                  <a:lnTo>
                    <a:pt x="45720" y="718819"/>
                  </a:lnTo>
                  <a:lnTo>
                    <a:pt x="40640" y="715009"/>
                  </a:lnTo>
                  <a:lnTo>
                    <a:pt x="36829" y="709929"/>
                  </a:lnTo>
                  <a:lnTo>
                    <a:pt x="31750" y="704849"/>
                  </a:lnTo>
                  <a:lnTo>
                    <a:pt x="27940" y="701039"/>
                  </a:lnTo>
                  <a:lnTo>
                    <a:pt x="24129" y="694689"/>
                  </a:lnTo>
                  <a:lnTo>
                    <a:pt x="20320" y="689609"/>
                  </a:lnTo>
                  <a:lnTo>
                    <a:pt x="16510" y="684529"/>
                  </a:lnTo>
                  <a:lnTo>
                    <a:pt x="13970" y="678179"/>
                  </a:lnTo>
                  <a:lnTo>
                    <a:pt x="10160" y="673099"/>
                  </a:lnTo>
                  <a:lnTo>
                    <a:pt x="7620" y="666749"/>
                  </a:lnTo>
                  <a:lnTo>
                    <a:pt x="6350" y="660399"/>
                  </a:lnTo>
                  <a:lnTo>
                    <a:pt x="3810" y="654049"/>
                  </a:lnTo>
                  <a:lnTo>
                    <a:pt x="2540" y="647699"/>
                  </a:lnTo>
                  <a:lnTo>
                    <a:pt x="1270" y="641349"/>
                  </a:lnTo>
                  <a:lnTo>
                    <a:pt x="0" y="634999"/>
                  </a:lnTo>
                  <a:lnTo>
                    <a:pt x="0" y="628649"/>
                  </a:lnTo>
                  <a:lnTo>
                    <a:pt x="0" y="622299"/>
                  </a:lnTo>
                  <a:lnTo>
                    <a:pt x="0" y="124459"/>
                  </a:lnTo>
                  <a:close/>
                </a:path>
                <a:path w="1240790" h="746760">
                  <a:moveTo>
                    <a:pt x="0" y="0"/>
                  </a:moveTo>
                  <a:lnTo>
                    <a:pt x="0" y="0"/>
                  </a:lnTo>
                </a:path>
                <a:path w="1240790" h="746760">
                  <a:moveTo>
                    <a:pt x="1240790" y="746759"/>
                  </a:moveTo>
                  <a:lnTo>
                    <a:pt x="1240790" y="746759"/>
                  </a:lnTo>
                </a:path>
              </a:pathLst>
            </a:custGeom>
            <a:ln w="25518">
              <a:solidFill>
                <a:srgbClr val="698E1B"/>
              </a:solidFill>
            </a:ln>
          </p:spPr>
          <p:txBody>
            <a:bodyPr wrap="square" lIns="0" tIns="0" rIns="0" bIns="0" rtlCol="0"/>
            <a:lstStyle/>
            <a:p>
              <a:endParaRPr/>
            </a:p>
          </p:txBody>
        </p:sp>
      </p:grpSp>
      <p:sp>
        <p:nvSpPr>
          <p:cNvPr id="17" name="object 17"/>
          <p:cNvSpPr txBox="1"/>
          <p:nvPr/>
        </p:nvSpPr>
        <p:spPr>
          <a:xfrm>
            <a:off x="5358764" y="5370829"/>
            <a:ext cx="813436" cy="443711"/>
          </a:xfrm>
          <a:prstGeom prst="rect">
            <a:avLst/>
          </a:prstGeom>
        </p:spPr>
        <p:txBody>
          <a:bodyPr vert="horz" wrap="square" lIns="0" tIns="12700" rIns="0" bIns="0" rtlCol="0">
            <a:spAutoFit/>
          </a:bodyPr>
          <a:lstStyle/>
          <a:p>
            <a:pPr marL="241300" marR="5080" indent="-228600">
              <a:lnSpc>
                <a:spcPct val="100000"/>
              </a:lnSpc>
              <a:spcBef>
                <a:spcPts val="100"/>
              </a:spcBef>
            </a:pPr>
            <a:r>
              <a:rPr sz="1400" spc="-5" dirty="0">
                <a:solidFill>
                  <a:srgbClr val="FFFFFF"/>
                </a:solidFill>
                <a:latin typeface="DejaVu Sans"/>
                <a:cs typeface="DejaVu Sans"/>
              </a:rPr>
              <a:t>S</a:t>
            </a:r>
            <a:r>
              <a:rPr sz="1400" spc="-10" dirty="0">
                <a:solidFill>
                  <a:srgbClr val="FFFFFF"/>
                </a:solidFill>
                <a:latin typeface="DejaVu Sans"/>
                <a:cs typeface="DejaVu Sans"/>
              </a:rPr>
              <a:t>E</a:t>
            </a:r>
            <a:r>
              <a:rPr sz="1400" spc="10" dirty="0">
                <a:solidFill>
                  <a:srgbClr val="FFFFFF"/>
                </a:solidFill>
                <a:latin typeface="DejaVu Sans"/>
                <a:cs typeface="DejaVu Sans"/>
              </a:rPr>
              <a:t>C</a:t>
            </a:r>
            <a:r>
              <a:rPr sz="1400" spc="-15" dirty="0">
                <a:solidFill>
                  <a:srgbClr val="FFFFFF"/>
                </a:solidFill>
                <a:latin typeface="DejaVu Sans"/>
                <a:cs typeface="DejaVu Sans"/>
              </a:rPr>
              <a:t>R</a:t>
            </a:r>
            <a:r>
              <a:rPr sz="1400" dirty="0">
                <a:solidFill>
                  <a:srgbClr val="FFFFFF"/>
                </a:solidFill>
                <a:latin typeface="DejaVu Sans"/>
                <a:cs typeface="DejaVu Sans"/>
              </a:rPr>
              <a:t>ET  </a:t>
            </a:r>
            <a:r>
              <a:rPr sz="1400" spc="-5" dirty="0">
                <a:solidFill>
                  <a:srgbClr val="FFFFFF"/>
                </a:solidFill>
                <a:latin typeface="DejaVu Sans"/>
                <a:cs typeface="DejaVu Sans"/>
              </a:rPr>
              <a:t>KEY</a:t>
            </a:r>
            <a:endParaRPr sz="1400">
              <a:latin typeface="DejaVu Sans"/>
              <a:cs typeface="DejaVu Sans"/>
            </a:endParaRPr>
          </a:p>
        </p:txBody>
      </p:sp>
      <p:grpSp>
        <p:nvGrpSpPr>
          <p:cNvPr id="18" name="object 18"/>
          <p:cNvGrpSpPr/>
          <p:nvPr/>
        </p:nvGrpSpPr>
        <p:grpSpPr>
          <a:xfrm>
            <a:off x="5228034" y="3101022"/>
            <a:ext cx="950119" cy="772795"/>
            <a:chOff x="6970712" y="3101022"/>
            <a:chExt cx="1266825" cy="772795"/>
          </a:xfrm>
        </p:grpSpPr>
        <p:sp>
          <p:nvSpPr>
            <p:cNvPr id="19" name="object 19"/>
            <p:cNvSpPr/>
            <p:nvPr/>
          </p:nvSpPr>
          <p:spPr>
            <a:xfrm>
              <a:off x="6983729" y="3114040"/>
              <a:ext cx="1240790" cy="746760"/>
            </a:xfrm>
            <a:custGeom>
              <a:avLst/>
              <a:gdLst/>
              <a:ahLst/>
              <a:cxnLst/>
              <a:rect l="l" t="t" r="r" b="b"/>
              <a:pathLst>
                <a:path w="1240790" h="746760">
                  <a:moveTo>
                    <a:pt x="1135379" y="1270"/>
                  </a:moveTo>
                  <a:lnTo>
                    <a:pt x="104140" y="1270"/>
                  </a:lnTo>
                  <a:lnTo>
                    <a:pt x="91440" y="3810"/>
                  </a:lnTo>
                  <a:lnTo>
                    <a:pt x="85090" y="6350"/>
                  </a:lnTo>
                  <a:lnTo>
                    <a:pt x="80010" y="7620"/>
                  </a:lnTo>
                  <a:lnTo>
                    <a:pt x="73660" y="10160"/>
                  </a:lnTo>
                  <a:lnTo>
                    <a:pt x="67310" y="13970"/>
                  </a:lnTo>
                  <a:lnTo>
                    <a:pt x="62229" y="16510"/>
                  </a:lnTo>
                  <a:lnTo>
                    <a:pt x="55879" y="20320"/>
                  </a:lnTo>
                  <a:lnTo>
                    <a:pt x="40640" y="31750"/>
                  </a:lnTo>
                  <a:lnTo>
                    <a:pt x="36829" y="36830"/>
                  </a:lnTo>
                  <a:lnTo>
                    <a:pt x="31750" y="40639"/>
                  </a:lnTo>
                  <a:lnTo>
                    <a:pt x="20320" y="55880"/>
                  </a:lnTo>
                  <a:lnTo>
                    <a:pt x="16510" y="62230"/>
                  </a:lnTo>
                  <a:lnTo>
                    <a:pt x="13970" y="67310"/>
                  </a:lnTo>
                  <a:lnTo>
                    <a:pt x="10160" y="73660"/>
                  </a:lnTo>
                  <a:lnTo>
                    <a:pt x="7620" y="80010"/>
                  </a:lnTo>
                  <a:lnTo>
                    <a:pt x="6350" y="85089"/>
                  </a:lnTo>
                  <a:lnTo>
                    <a:pt x="3810" y="92710"/>
                  </a:lnTo>
                  <a:lnTo>
                    <a:pt x="2540" y="97789"/>
                  </a:lnTo>
                  <a:lnTo>
                    <a:pt x="1270" y="104139"/>
                  </a:lnTo>
                  <a:lnTo>
                    <a:pt x="0" y="111760"/>
                  </a:lnTo>
                  <a:lnTo>
                    <a:pt x="0" y="635000"/>
                  </a:lnTo>
                  <a:lnTo>
                    <a:pt x="3810" y="654050"/>
                  </a:lnTo>
                  <a:lnTo>
                    <a:pt x="6350" y="660400"/>
                  </a:lnTo>
                  <a:lnTo>
                    <a:pt x="7620" y="666750"/>
                  </a:lnTo>
                  <a:lnTo>
                    <a:pt x="10160" y="673100"/>
                  </a:lnTo>
                  <a:lnTo>
                    <a:pt x="13970" y="678180"/>
                  </a:lnTo>
                  <a:lnTo>
                    <a:pt x="16510" y="684530"/>
                  </a:lnTo>
                  <a:lnTo>
                    <a:pt x="24129" y="694690"/>
                  </a:lnTo>
                  <a:lnTo>
                    <a:pt x="27940" y="701040"/>
                  </a:lnTo>
                  <a:lnTo>
                    <a:pt x="36829" y="709930"/>
                  </a:lnTo>
                  <a:lnTo>
                    <a:pt x="40640" y="715010"/>
                  </a:lnTo>
                  <a:lnTo>
                    <a:pt x="55879" y="726440"/>
                  </a:lnTo>
                  <a:lnTo>
                    <a:pt x="62229" y="730250"/>
                  </a:lnTo>
                  <a:lnTo>
                    <a:pt x="68579" y="732790"/>
                  </a:lnTo>
                  <a:lnTo>
                    <a:pt x="73660" y="735330"/>
                  </a:lnTo>
                  <a:lnTo>
                    <a:pt x="86360" y="740410"/>
                  </a:lnTo>
                  <a:lnTo>
                    <a:pt x="91440" y="741680"/>
                  </a:lnTo>
                  <a:lnTo>
                    <a:pt x="104140" y="744220"/>
                  </a:lnTo>
                  <a:lnTo>
                    <a:pt x="111760" y="745490"/>
                  </a:lnTo>
                  <a:lnTo>
                    <a:pt x="118110" y="746760"/>
                  </a:lnTo>
                  <a:lnTo>
                    <a:pt x="1116329" y="746760"/>
                  </a:lnTo>
                  <a:lnTo>
                    <a:pt x="1122679" y="745490"/>
                  </a:lnTo>
                  <a:lnTo>
                    <a:pt x="1129029" y="745490"/>
                  </a:lnTo>
                  <a:lnTo>
                    <a:pt x="1154429" y="740410"/>
                  </a:lnTo>
                  <a:lnTo>
                    <a:pt x="1167129" y="735330"/>
                  </a:lnTo>
                  <a:lnTo>
                    <a:pt x="1172210" y="732790"/>
                  </a:lnTo>
                  <a:lnTo>
                    <a:pt x="1178560" y="728980"/>
                  </a:lnTo>
                  <a:lnTo>
                    <a:pt x="1183640" y="726440"/>
                  </a:lnTo>
                  <a:lnTo>
                    <a:pt x="1193800" y="718820"/>
                  </a:lnTo>
                  <a:lnTo>
                    <a:pt x="1198879" y="713740"/>
                  </a:lnTo>
                  <a:lnTo>
                    <a:pt x="1203960" y="709930"/>
                  </a:lnTo>
                  <a:lnTo>
                    <a:pt x="1209040" y="704850"/>
                  </a:lnTo>
                  <a:lnTo>
                    <a:pt x="1220470" y="689610"/>
                  </a:lnTo>
                  <a:lnTo>
                    <a:pt x="1223010" y="684530"/>
                  </a:lnTo>
                  <a:lnTo>
                    <a:pt x="1226820" y="678180"/>
                  </a:lnTo>
                  <a:lnTo>
                    <a:pt x="1229360" y="671830"/>
                  </a:lnTo>
                  <a:lnTo>
                    <a:pt x="1231900" y="666750"/>
                  </a:lnTo>
                  <a:lnTo>
                    <a:pt x="1234440" y="660400"/>
                  </a:lnTo>
                  <a:lnTo>
                    <a:pt x="1239520" y="635000"/>
                  </a:lnTo>
                  <a:lnTo>
                    <a:pt x="1239520" y="622300"/>
                  </a:lnTo>
                  <a:lnTo>
                    <a:pt x="1240790" y="622300"/>
                  </a:lnTo>
                  <a:lnTo>
                    <a:pt x="1239520" y="124460"/>
                  </a:lnTo>
                  <a:lnTo>
                    <a:pt x="1239520" y="111760"/>
                  </a:lnTo>
                  <a:lnTo>
                    <a:pt x="1238250" y="104139"/>
                  </a:lnTo>
                  <a:lnTo>
                    <a:pt x="1236979" y="97789"/>
                  </a:lnTo>
                  <a:lnTo>
                    <a:pt x="1235710" y="92710"/>
                  </a:lnTo>
                  <a:lnTo>
                    <a:pt x="1234440" y="85089"/>
                  </a:lnTo>
                  <a:lnTo>
                    <a:pt x="1231900" y="80010"/>
                  </a:lnTo>
                  <a:lnTo>
                    <a:pt x="1226820" y="67310"/>
                  </a:lnTo>
                  <a:lnTo>
                    <a:pt x="1223010" y="62230"/>
                  </a:lnTo>
                  <a:lnTo>
                    <a:pt x="1198879" y="31750"/>
                  </a:lnTo>
                  <a:lnTo>
                    <a:pt x="1172210" y="13970"/>
                  </a:lnTo>
                  <a:lnTo>
                    <a:pt x="1165860" y="10160"/>
                  </a:lnTo>
                  <a:lnTo>
                    <a:pt x="1160779" y="7620"/>
                  </a:lnTo>
                  <a:lnTo>
                    <a:pt x="1154429" y="6350"/>
                  </a:lnTo>
                  <a:lnTo>
                    <a:pt x="1148079" y="3810"/>
                  </a:lnTo>
                  <a:lnTo>
                    <a:pt x="1135379" y="1270"/>
                  </a:lnTo>
                  <a:close/>
                </a:path>
                <a:path w="1240790" h="746760">
                  <a:moveTo>
                    <a:pt x="1122679" y="0"/>
                  </a:moveTo>
                  <a:lnTo>
                    <a:pt x="118110" y="0"/>
                  </a:lnTo>
                  <a:lnTo>
                    <a:pt x="111760" y="1270"/>
                  </a:lnTo>
                  <a:lnTo>
                    <a:pt x="1129029" y="1270"/>
                  </a:lnTo>
                  <a:lnTo>
                    <a:pt x="1122679" y="0"/>
                  </a:lnTo>
                  <a:close/>
                </a:path>
              </a:pathLst>
            </a:custGeom>
            <a:solidFill>
              <a:srgbClr val="8FC125"/>
            </a:solidFill>
          </p:spPr>
          <p:txBody>
            <a:bodyPr wrap="square" lIns="0" tIns="0" rIns="0" bIns="0" rtlCol="0"/>
            <a:lstStyle/>
            <a:p>
              <a:endParaRPr/>
            </a:p>
          </p:txBody>
        </p:sp>
        <p:sp>
          <p:nvSpPr>
            <p:cNvPr id="20" name="object 20"/>
            <p:cNvSpPr/>
            <p:nvPr/>
          </p:nvSpPr>
          <p:spPr>
            <a:xfrm>
              <a:off x="6983729" y="3114040"/>
              <a:ext cx="1240790" cy="746760"/>
            </a:xfrm>
            <a:custGeom>
              <a:avLst/>
              <a:gdLst/>
              <a:ahLst/>
              <a:cxnLst/>
              <a:rect l="l" t="t" r="r" b="b"/>
              <a:pathLst>
                <a:path w="1240790" h="746760">
                  <a:moveTo>
                    <a:pt x="0" y="124460"/>
                  </a:moveTo>
                  <a:lnTo>
                    <a:pt x="0" y="118110"/>
                  </a:lnTo>
                  <a:lnTo>
                    <a:pt x="0" y="111760"/>
                  </a:lnTo>
                  <a:lnTo>
                    <a:pt x="1270" y="104139"/>
                  </a:lnTo>
                  <a:lnTo>
                    <a:pt x="2540" y="97789"/>
                  </a:lnTo>
                  <a:lnTo>
                    <a:pt x="3810" y="92710"/>
                  </a:lnTo>
                  <a:lnTo>
                    <a:pt x="6350" y="85089"/>
                  </a:lnTo>
                  <a:lnTo>
                    <a:pt x="7620" y="80010"/>
                  </a:lnTo>
                  <a:lnTo>
                    <a:pt x="10160" y="73660"/>
                  </a:lnTo>
                  <a:lnTo>
                    <a:pt x="13970" y="67310"/>
                  </a:lnTo>
                  <a:lnTo>
                    <a:pt x="16510" y="62230"/>
                  </a:lnTo>
                  <a:lnTo>
                    <a:pt x="20320" y="55880"/>
                  </a:lnTo>
                  <a:lnTo>
                    <a:pt x="24129" y="50800"/>
                  </a:lnTo>
                  <a:lnTo>
                    <a:pt x="27940" y="45720"/>
                  </a:lnTo>
                  <a:lnTo>
                    <a:pt x="31750" y="40639"/>
                  </a:lnTo>
                  <a:lnTo>
                    <a:pt x="36829" y="36830"/>
                  </a:lnTo>
                  <a:lnTo>
                    <a:pt x="40640" y="31750"/>
                  </a:lnTo>
                  <a:lnTo>
                    <a:pt x="45720" y="27939"/>
                  </a:lnTo>
                  <a:lnTo>
                    <a:pt x="50800" y="24130"/>
                  </a:lnTo>
                  <a:lnTo>
                    <a:pt x="55879" y="20320"/>
                  </a:lnTo>
                  <a:lnTo>
                    <a:pt x="62229" y="16510"/>
                  </a:lnTo>
                  <a:lnTo>
                    <a:pt x="67310" y="13970"/>
                  </a:lnTo>
                  <a:lnTo>
                    <a:pt x="73660" y="10160"/>
                  </a:lnTo>
                  <a:lnTo>
                    <a:pt x="80010" y="7620"/>
                  </a:lnTo>
                  <a:lnTo>
                    <a:pt x="85090" y="6350"/>
                  </a:lnTo>
                  <a:lnTo>
                    <a:pt x="91440" y="3810"/>
                  </a:lnTo>
                  <a:lnTo>
                    <a:pt x="97790" y="2539"/>
                  </a:lnTo>
                  <a:lnTo>
                    <a:pt x="104140" y="1270"/>
                  </a:lnTo>
                  <a:lnTo>
                    <a:pt x="111760" y="1270"/>
                  </a:lnTo>
                  <a:lnTo>
                    <a:pt x="118110" y="0"/>
                  </a:lnTo>
                  <a:lnTo>
                    <a:pt x="124460" y="0"/>
                  </a:lnTo>
                  <a:lnTo>
                    <a:pt x="1116329" y="0"/>
                  </a:lnTo>
                  <a:lnTo>
                    <a:pt x="1122679" y="0"/>
                  </a:lnTo>
                  <a:lnTo>
                    <a:pt x="1129029" y="1270"/>
                  </a:lnTo>
                  <a:lnTo>
                    <a:pt x="1135379" y="1270"/>
                  </a:lnTo>
                  <a:lnTo>
                    <a:pt x="1141729" y="2539"/>
                  </a:lnTo>
                  <a:lnTo>
                    <a:pt x="1148079" y="3810"/>
                  </a:lnTo>
                  <a:lnTo>
                    <a:pt x="1154429" y="6350"/>
                  </a:lnTo>
                  <a:lnTo>
                    <a:pt x="1160779" y="7620"/>
                  </a:lnTo>
                  <a:lnTo>
                    <a:pt x="1165860" y="10160"/>
                  </a:lnTo>
                  <a:lnTo>
                    <a:pt x="1172210" y="13970"/>
                  </a:lnTo>
                  <a:lnTo>
                    <a:pt x="1178560" y="16510"/>
                  </a:lnTo>
                  <a:lnTo>
                    <a:pt x="1183640" y="20320"/>
                  </a:lnTo>
                  <a:lnTo>
                    <a:pt x="1188720" y="24130"/>
                  </a:lnTo>
                  <a:lnTo>
                    <a:pt x="1193800" y="27939"/>
                  </a:lnTo>
                  <a:lnTo>
                    <a:pt x="1220470" y="55880"/>
                  </a:lnTo>
                  <a:lnTo>
                    <a:pt x="1223010" y="62230"/>
                  </a:lnTo>
                  <a:lnTo>
                    <a:pt x="1226820" y="67310"/>
                  </a:lnTo>
                  <a:lnTo>
                    <a:pt x="1229360" y="73660"/>
                  </a:lnTo>
                  <a:lnTo>
                    <a:pt x="1231900" y="80010"/>
                  </a:lnTo>
                  <a:lnTo>
                    <a:pt x="1234440" y="85089"/>
                  </a:lnTo>
                  <a:lnTo>
                    <a:pt x="1235710" y="92710"/>
                  </a:lnTo>
                  <a:lnTo>
                    <a:pt x="1236979" y="97789"/>
                  </a:lnTo>
                  <a:lnTo>
                    <a:pt x="1238250" y="104139"/>
                  </a:lnTo>
                  <a:lnTo>
                    <a:pt x="1239520" y="111760"/>
                  </a:lnTo>
                  <a:lnTo>
                    <a:pt x="1239520" y="118110"/>
                  </a:lnTo>
                  <a:lnTo>
                    <a:pt x="1239520" y="124460"/>
                  </a:lnTo>
                  <a:lnTo>
                    <a:pt x="1240790" y="622300"/>
                  </a:lnTo>
                  <a:lnTo>
                    <a:pt x="1239520" y="622300"/>
                  </a:lnTo>
                  <a:lnTo>
                    <a:pt x="1239520" y="628650"/>
                  </a:lnTo>
                  <a:lnTo>
                    <a:pt x="1239520" y="635000"/>
                  </a:lnTo>
                  <a:lnTo>
                    <a:pt x="1238250" y="641350"/>
                  </a:lnTo>
                  <a:lnTo>
                    <a:pt x="1236979" y="647700"/>
                  </a:lnTo>
                  <a:lnTo>
                    <a:pt x="1235710" y="654050"/>
                  </a:lnTo>
                  <a:lnTo>
                    <a:pt x="1234440" y="660400"/>
                  </a:lnTo>
                  <a:lnTo>
                    <a:pt x="1231900" y="666750"/>
                  </a:lnTo>
                  <a:lnTo>
                    <a:pt x="1229360" y="671830"/>
                  </a:lnTo>
                  <a:lnTo>
                    <a:pt x="1226820" y="678180"/>
                  </a:lnTo>
                  <a:lnTo>
                    <a:pt x="1223010" y="684530"/>
                  </a:lnTo>
                  <a:lnTo>
                    <a:pt x="1220470" y="689610"/>
                  </a:lnTo>
                  <a:lnTo>
                    <a:pt x="1216660" y="694690"/>
                  </a:lnTo>
                  <a:lnTo>
                    <a:pt x="1212850" y="699770"/>
                  </a:lnTo>
                  <a:lnTo>
                    <a:pt x="1209040" y="704850"/>
                  </a:lnTo>
                  <a:lnTo>
                    <a:pt x="1203960" y="709930"/>
                  </a:lnTo>
                  <a:lnTo>
                    <a:pt x="1198879" y="713740"/>
                  </a:lnTo>
                  <a:lnTo>
                    <a:pt x="1193800" y="718820"/>
                  </a:lnTo>
                  <a:lnTo>
                    <a:pt x="1188720" y="722630"/>
                  </a:lnTo>
                  <a:lnTo>
                    <a:pt x="1183640" y="726440"/>
                  </a:lnTo>
                  <a:lnTo>
                    <a:pt x="1178560" y="728980"/>
                  </a:lnTo>
                  <a:lnTo>
                    <a:pt x="1172210" y="732790"/>
                  </a:lnTo>
                  <a:lnTo>
                    <a:pt x="1167129" y="735330"/>
                  </a:lnTo>
                  <a:lnTo>
                    <a:pt x="1160779" y="737870"/>
                  </a:lnTo>
                  <a:lnTo>
                    <a:pt x="1154429" y="740410"/>
                  </a:lnTo>
                  <a:lnTo>
                    <a:pt x="1148079" y="741680"/>
                  </a:lnTo>
                  <a:lnTo>
                    <a:pt x="1141729" y="742950"/>
                  </a:lnTo>
                  <a:lnTo>
                    <a:pt x="1135379" y="744220"/>
                  </a:lnTo>
                  <a:lnTo>
                    <a:pt x="1129029" y="745490"/>
                  </a:lnTo>
                  <a:lnTo>
                    <a:pt x="1122679" y="745490"/>
                  </a:lnTo>
                  <a:lnTo>
                    <a:pt x="1116329" y="746760"/>
                  </a:lnTo>
                  <a:lnTo>
                    <a:pt x="124460" y="746760"/>
                  </a:lnTo>
                  <a:lnTo>
                    <a:pt x="118110" y="746760"/>
                  </a:lnTo>
                  <a:lnTo>
                    <a:pt x="111760" y="745490"/>
                  </a:lnTo>
                  <a:lnTo>
                    <a:pt x="104140" y="744220"/>
                  </a:lnTo>
                  <a:lnTo>
                    <a:pt x="97790" y="742950"/>
                  </a:lnTo>
                  <a:lnTo>
                    <a:pt x="91440" y="741680"/>
                  </a:lnTo>
                  <a:lnTo>
                    <a:pt x="86360" y="740410"/>
                  </a:lnTo>
                  <a:lnTo>
                    <a:pt x="80010" y="737870"/>
                  </a:lnTo>
                  <a:lnTo>
                    <a:pt x="73660" y="735330"/>
                  </a:lnTo>
                  <a:lnTo>
                    <a:pt x="68579" y="732790"/>
                  </a:lnTo>
                  <a:lnTo>
                    <a:pt x="62229" y="730250"/>
                  </a:lnTo>
                  <a:lnTo>
                    <a:pt x="55879" y="726440"/>
                  </a:lnTo>
                  <a:lnTo>
                    <a:pt x="50800" y="722630"/>
                  </a:lnTo>
                  <a:lnTo>
                    <a:pt x="45720" y="718820"/>
                  </a:lnTo>
                  <a:lnTo>
                    <a:pt x="40640" y="715010"/>
                  </a:lnTo>
                  <a:lnTo>
                    <a:pt x="36829" y="709930"/>
                  </a:lnTo>
                  <a:lnTo>
                    <a:pt x="31750" y="704850"/>
                  </a:lnTo>
                  <a:lnTo>
                    <a:pt x="27940" y="701040"/>
                  </a:lnTo>
                  <a:lnTo>
                    <a:pt x="24129" y="694690"/>
                  </a:lnTo>
                  <a:lnTo>
                    <a:pt x="20320" y="689610"/>
                  </a:lnTo>
                  <a:lnTo>
                    <a:pt x="16510" y="684530"/>
                  </a:lnTo>
                  <a:lnTo>
                    <a:pt x="13970" y="678180"/>
                  </a:lnTo>
                  <a:lnTo>
                    <a:pt x="10160" y="673100"/>
                  </a:lnTo>
                  <a:lnTo>
                    <a:pt x="7620" y="666750"/>
                  </a:lnTo>
                  <a:lnTo>
                    <a:pt x="6350" y="660400"/>
                  </a:lnTo>
                  <a:lnTo>
                    <a:pt x="3810" y="654050"/>
                  </a:lnTo>
                  <a:lnTo>
                    <a:pt x="2540" y="647700"/>
                  </a:lnTo>
                  <a:lnTo>
                    <a:pt x="1270" y="641350"/>
                  </a:lnTo>
                  <a:lnTo>
                    <a:pt x="0" y="635000"/>
                  </a:lnTo>
                  <a:lnTo>
                    <a:pt x="0" y="628650"/>
                  </a:lnTo>
                  <a:lnTo>
                    <a:pt x="0" y="622300"/>
                  </a:lnTo>
                  <a:lnTo>
                    <a:pt x="0" y="124460"/>
                  </a:lnTo>
                  <a:close/>
                </a:path>
                <a:path w="1240790" h="746760">
                  <a:moveTo>
                    <a:pt x="0" y="0"/>
                  </a:moveTo>
                  <a:lnTo>
                    <a:pt x="0" y="0"/>
                  </a:lnTo>
                </a:path>
                <a:path w="1240790" h="746760">
                  <a:moveTo>
                    <a:pt x="1240790" y="746760"/>
                  </a:moveTo>
                  <a:lnTo>
                    <a:pt x="1240790" y="746760"/>
                  </a:lnTo>
                </a:path>
              </a:pathLst>
            </a:custGeom>
            <a:ln w="25518">
              <a:solidFill>
                <a:srgbClr val="698E1B"/>
              </a:solidFill>
            </a:ln>
          </p:spPr>
          <p:txBody>
            <a:bodyPr wrap="square" lIns="0" tIns="0" rIns="0" bIns="0" rtlCol="0"/>
            <a:lstStyle/>
            <a:p>
              <a:endParaRPr/>
            </a:p>
          </p:txBody>
        </p:sp>
      </p:grpSp>
      <p:sp>
        <p:nvSpPr>
          <p:cNvPr id="21" name="object 21"/>
          <p:cNvSpPr txBox="1"/>
          <p:nvPr/>
        </p:nvSpPr>
        <p:spPr>
          <a:xfrm>
            <a:off x="5358764" y="3200400"/>
            <a:ext cx="687705" cy="1120820"/>
          </a:xfrm>
          <a:prstGeom prst="rect">
            <a:avLst/>
          </a:prstGeom>
        </p:spPr>
        <p:txBody>
          <a:bodyPr vert="horz" wrap="square" lIns="0" tIns="12700" rIns="0" bIns="0" rtlCol="0">
            <a:spAutoFit/>
          </a:bodyPr>
          <a:lstStyle/>
          <a:p>
            <a:pPr marL="241300" marR="5080" indent="-228600">
              <a:lnSpc>
                <a:spcPct val="100000"/>
              </a:lnSpc>
              <a:spcBef>
                <a:spcPts val="100"/>
              </a:spcBef>
            </a:pPr>
            <a:r>
              <a:rPr sz="1800" spc="-5" dirty="0">
                <a:solidFill>
                  <a:srgbClr val="FFFFFF"/>
                </a:solidFill>
                <a:latin typeface="DejaVu Sans"/>
                <a:cs typeface="DejaVu Sans"/>
              </a:rPr>
              <a:t>S</a:t>
            </a:r>
            <a:r>
              <a:rPr sz="1800" spc="-10" dirty="0">
                <a:solidFill>
                  <a:srgbClr val="FFFFFF"/>
                </a:solidFill>
                <a:latin typeface="DejaVu Sans"/>
                <a:cs typeface="DejaVu Sans"/>
              </a:rPr>
              <a:t>E</a:t>
            </a:r>
            <a:r>
              <a:rPr sz="1800" spc="10" dirty="0">
                <a:solidFill>
                  <a:srgbClr val="FFFFFF"/>
                </a:solidFill>
                <a:latin typeface="DejaVu Sans"/>
                <a:cs typeface="DejaVu Sans"/>
              </a:rPr>
              <a:t>C</a:t>
            </a:r>
            <a:r>
              <a:rPr sz="1800" spc="-15" dirty="0">
                <a:solidFill>
                  <a:srgbClr val="FFFFFF"/>
                </a:solidFill>
                <a:latin typeface="DejaVu Sans"/>
                <a:cs typeface="DejaVu Sans"/>
              </a:rPr>
              <a:t>R</a:t>
            </a:r>
            <a:r>
              <a:rPr sz="1800" dirty="0">
                <a:solidFill>
                  <a:srgbClr val="FFFFFF"/>
                </a:solidFill>
                <a:latin typeface="DejaVu Sans"/>
                <a:cs typeface="DejaVu Sans"/>
              </a:rPr>
              <a:t>ET  </a:t>
            </a:r>
            <a:r>
              <a:rPr sz="1800" spc="-5" dirty="0">
                <a:solidFill>
                  <a:srgbClr val="FFFFFF"/>
                </a:solidFill>
                <a:latin typeface="DejaVu Sans"/>
                <a:cs typeface="DejaVu Sans"/>
              </a:rPr>
              <a:t>KEY</a:t>
            </a:r>
            <a:endParaRPr sz="1800" dirty="0">
              <a:latin typeface="DejaVu Sans"/>
              <a:cs typeface="DejaVu Sans"/>
            </a:endParaRPr>
          </a:p>
        </p:txBody>
      </p:sp>
      <p:grpSp>
        <p:nvGrpSpPr>
          <p:cNvPr id="22" name="object 22"/>
          <p:cNvGrpSpPr/>
          <p:nvPr/>
        </p:nvGrpSpPr>
        <p:grpSpPr>
          <a:xfrm>
            <a:off x="2829639" y="2354263"/>
            <a:ext cx="1767364" cy="772795"/>
            <a:chOff x="3772852" y="2354262"/>
            <a:chExt cx="2356485" cy="772795"/>
          </a:xfrm>
        </p:grpSpPr>
        <p:sp>
          <p:nvSpPr>
            <p:cNvPr id="23" name="object 23"/>
            <p:cNvSpPr/>
            <p:nvPr/>
          </p:nvSpPr>
          <p:spPr>
            <a:xfrm>
              <a:off x="3785870" y="2367279"/>
              <a:ext cx="2330450" cy="746760"/>
            </a:xfrm>
            <a:custGeom>
              <a:avLst/>
              <a:gdLst/>
              <a:ahLst/>
              <a:cxnLst/>
              <a:rect l="l" t="t" r="r" b="b"/>
              <a:pathLst>
                <a:path w="2330450" h="746760">
                  <a:moveTo>
                    <a:pt x="2213609" y="745490"/>
                  </a:moveTo>
                  <a:lnTo>
                    <a:pt x="111759" y="745490"/>
                  </a:lnTo>
                  <a:lnTo>
                    <a:pt x="118109" y="746760"/>
                  </a:lnTo>
                  <a:lnTo>
                    <a:pt x="2207259" y="746760"/>
                  </a:lnTo>
                  <a:lnTo>
                    <a:pt x="2213609" y="745490"/>
                  </a:lnTo>
                  <a:close/>
                </a:path>
                <a:path w="2330450" h="746760">
                  <a:moveTo>
                    <a:pt x="2226309" y="1270"/>
                  </a:moveTo>
                  <a:lnTo>
                    <a:pt x="105409" y="1270"/>
                  </a:lnTo>
                  <a:lnTo>
                    <a:pt x="92709" y="3810"/>
                  </a:lnTo>
                  <a:lnTo>
                    <a:pt x="67309" y="13970"/>
                  </a:lnTo>
                  <a:lnTo>
                    <a:pt x="62229" y="16510"/>
                  </a:lnTo>
                  <a:lnTo>
                    <a:pt x="57150" y="20320"/>
                  </a:lnTo>
                  <a:lnTo>
                    <a:pt x="50800" y="24130"/>
                  </a:lnTo>
                  <a:lnTo>
                    <a:pt x="45719" y="27940"/>
                  </a:lnTo>
                  <a:lnTo>
                    <a:pt x="36829" y="36830"/>
                  </a:lnTo>
                  <a:lnTo>
                    <a:pt x="31750" y="40640"/>
                  </a:lnTo>
                  <a:lnTo>
                    <a:pt x="24129" y="50800"/>
                  </a:lnTo>
                  <a:lnTo>
                    <a:pt x="20319" y="57150"/>
                  </a:lnTo>
                  <a:lnTo>
                    <a:pt x="16509" y="62230"/>
                  </a:lnTo>
                  <a:lnTo>
                    <a:pt x="13969" y="67310"/>
                  </a:lnTo>
                  <a:lnTo>
                    <a:pt x="6350" y="86360"/>
                  </a:lnTo>
                  <a:lnTo>
                    <a:pt x="5079" y="92710"/>
                  </a:lnTo>
                  <a:lnTo>
                    <a:pt x="2539" y="97790"/>
                  </a:lnTo>
                  <a:lnTo>
                    <a:pt x="1269" y="105410"/>
                  </a:lnTo>
                  <a:lnTo>
                    <a:pt x="1269" y="111760"/>
                  </a:lnTo>
                  <a:lnTo>
                    <a:pt x="0" y="118110"/>
                  </a:lnTo>
                  <a:lnTo>
                    <a:pt x="0" y="628650"/>
                  </a:lnTo>
                  <a:lnTo>
                    <a:pt x="1269" y="635000"/>
                  </a:lnTo>
                  <a:lnTo>
                    <a:pt x="1269" y="641350"/>
                  </a:lnTo>
                  <a:lnTo>
                    <a:pt x="2539" y="648970"/>
                  </a:lnTo>
                  <a:lnTo>
                    <a:pt x="5079" y="654050"/>
                  </a:lnTo>
                  <a:lnTo>
                    <a:pt x="6350" y="660400"/>
                  </a:lnTo>
                  <a:lnTo>
                    <a:pt x="11429" y="673100"/>
                  </a:lnTo>
                  <a:lnTo>
                    <a:pt x="13969" y="678180"/>
                  </a:lnTo>
                  <a:lnTo>
                    <a:pt x="17779" y="684530"/>
                  </a:lnTo>
                  <a:lnTo>
                    <a:pt x="20319" y="689610"/>
                  </a:lnTo>
                  <a:lnTo>
                    <a:pt x="24129" y="694690"/>
                  </a:lnTo>
                  <a:lnTo>
                    <a:pt x="27939" y="701040"/>
                  </a:lnTo>
                  <a:lnTo>
                    <a:pt x="45719" y="718820"/>
                  </a:lnTo>
                  <a:lnTo>
                    <a:pt x="52069" y="722630"/>
                  </a:lnTo>
                  <a:lnTo>
                    <a:pt x="62229" y="730250"/>
                  </a:lnTo>
                  <a:lnTo>
                    <a:pt x="68579" y="732790"/>
                  </a:lnTo>
                  <a:lnTo>
                    <a:pt x="73659" y="735330"/>
                  </a:lnTo>
                  <a:lnTo>
                    <a:pt x="86359" y="740410"/>
                  </a:lnTo>
                  <a:lnTo>
                    <a:pt x="99059" y="742950"/>
                  </a:lnTo>
                  <a:lnTo>
                    <a:pt x="105409" y="745490"/>
                  </a:lnTo>
                  <a:lnTo>
                    <a:pt x="2226309" y="745490"/>
                  </a:lnTo>
                  <a:lnTo>
                    <a:pt x="2232659" y="742950"/>
                  </a:lnTo>
                  <a:lnTo>
                    <a:pt x="2245359" y="740410"/>
                  </a:lnTo>
                  <a:lnTo>
                    <a:pt x="2250440" y="737870"/>
                  </a:lnTo>
                  <a:lnTo>
                    <a:pt x="2263140" y="732790"/>
                  </a:lnTo>
                  <a:lnTo>
                    <a:pt x="2268219" y="728980"/>
                  </a:lnTo>
                  <a:lnTo>
                    <a:pt x="2298700" y="704850"/>
                  </a:lnTo>
                  <a:lnTo>
                    <a:pt x="2320290" y="673100"/>
                  </a:lnTo>
                  <a:lnTo>
                    <a:pt x="2324100" y="660400"/>
                  </a:lnTo>
                  <a:lnTo>
                    <a:pt x="2326640" y="654050"/>
                  </a:lnTo>
                  <a:lnTo>
                    <a:pt x="2329179" y="641350"/>
                  </a:lnTo>
                  <a:lnTo>
                    <a:pt x="2329179" y="635000"/>
                  </a:lnTo>
                  <a:lnTo>
                    <a:pt x="2330450" y="628650"/>
                  </a:lnTo>
                  <a:lnTo>
                    <a:pt x="2330450" y="118110"/>
                  </a:lnTo>
                  <a:lnTo>
                    <a:pt x="2329179" y="111760"/>
                  </a:lnTo>
                  <a:lnTo>
                    <a:pt x="2329179" y="105410"/>
                  </a:lnTo>
                  <a:lnTo>
                    <a:pt x="2327909" y="97790"/>
                  </a:lnTo>
                  <a:lnTo>
                    <a:pt x="2326640" y="92710"/>
                  </a:lnTo>
                  <a:lnTo>
                    <a:pt x="2324100" y="86360"/>
                  </a:lnTo>
                  <a:lnTo>
                    <a:pt x="2322829" y="80010"/>
                  </a:lnTo>
                  <a:lnTo>
                    <a:pt x="2320290" y="73660"/>
                  </a:lnTo>
                  <a:lnTo>
                    <a:pt x="2316479" y="67310"/>
                  </a:lnTo>
                  <a:lnTo>
                    <a:pt x="2313940" y="62230"/>
                  </a:lnTo>
                  <a:lnTo>
                    <a:pt x="2310129" y="57150"/>
                  </a:lnTo>
                  <a:lnTo>
                    <a:pt x="2306319" y="50800"/>
                  </a:lnTo>
                  <a:lnTo>
                    <a:pt x="2298700" y="40640"/>
                  </a:lnTo>
                  <a:lnTo>
                    <a:pt x="2293619" y="36830"/>
                  </a:lnTo>
                  <a:lnTo>
                    <a:pt x="2289809" y="31750"/>
                  </a:lnTo>
                  <a:lnTo>
                    <a:pt x="2274569" y="20320"/>
                  </a:lnTo>
                  <a:lnTo>
                    <a:pt x="2268219" y="16510"/>
                  </a:lnTo>
                  <a:lnTo>
                    <a:pt x="2263140" y="13970"/>
                  </a:lnTo>
                  <a:lnTo>
                    <a:pt x="2250440" y="8890"/>
                  </a:lnTo>
                  <a:lnTo>
                    <a:pt x="2245359" y="6350"/>
                  </a:lnTo>
                  <a:lnTo>
                    <a:pt x="2237740" y="3810"/>
                  </a:lnTo>
                  <a:lnTo>
                    <a:pt x="2232659" y="2540"/>
                  </a:lnTo>
                  <a:lnTo>
                    <a:pt x="2226309" y="1270"/>
                  </a:lnTo>
                  <a:close/>
                </a:path>
                <a:path w="2330450" h="746760">
                  <a:moveTo>
                    <a:pt x="2212340" y="0"/>
                  </a:moveTo>
                  <a:lnTo>
                    <a:pt x="118109" y="0"/>
                  </a:lnTo>
                  <a:lnTo>
                    <a:pt x="111759" y="1270"/>
                  </a:lnTo>
                  <a:lnTo>
                    <a:pt x="2218690" y="1270"/>
                  </a:lnTo>
                  <a:lnTo>
                    <a:pt x="2212340" y="0"/>
                  </a:lnTo>
                  <a:close/>
                </a:path>
              </a:pathLst>
            </a:custGeom>
            <a:solidFill>
              <a:srgbClr val="8FC125"/>
            </a:solidFill>
          </p:spPr>
          <p:txBody>
            <a:bodyPr wrap="square" lIns="0" tIns="0" rIns="0" bIns="0" rtlCol="0"/>
            <a:lstStyle/>
            <a:p>
              <a:endParaRPr/>
            </a:p>
          </p:txBody>
        </p:sp>
        <p:sp>
          <p:nvSpPr>
            <p:cNvPr id="24" name="object 24"/>
            <p:cNvSpPr/>
            <p:nvPr/>
          </p:nvSpPr>
          <p:spPr>
            <a:xfrm>
              <a:off x="3785870" y="2367279"/>
              <a:ext cx="2330450" cy="746760"/>
            </a:xfrm>
            <a:custGeom>
              <a:avLst/>
              <a:gdLst/>
              <a:ahLst/>
              <a:cxnLst/>
              <a:rect l="l" t="t" r="r" b="b"/>
              <a:pathLst>
                <a:path w="2330450" h="746760">
                  <a:moveTo>
                    <a:pt x="0" y="124460"/>
                  </a:moveTo>
                  <a:lnTo>
                    <a:pt x="0" y="118110"/>
                  </a:lnTo>
                  <a:lnTo>
                    <a:pt x="1269" y="111760"/>
                  </a:lnTo>
                  <a:lnTo>
                    <a:pt x="1269" y="105410"/>
                  </a:lnTo>
                  <a:lnTo>
                    <a:pt x="2539" y="97790"/>
                  </a:lnTo>
                  <a:lnTo>
                    <a:pt x="5079" y="92710"/>
                  </a:lnTo>
                  <a:lnTo>
                    <a:pt x="6350" y="86360"/>
                  </a:lnTo>
                  <a:lnTo>
                    <a:pt x="8889" y="80010"/>
                  </a:lnTo>
                  <a:lnTo>
                    <a:pt x="11429" y="73660"/>
                  </a:lnTo>
                  <a:lnTo>
                    <a:pt x="13969" y="67310"/>
                  </a:lnTo>
                  <a:lnTo>
                    <a:pt x="16509" y="62230"/>
                  </a:lnTo>
                  <a:lnTo>
                    <a:pt x="20319" y="57150"/>
                  </a:lnTo>
                  <a:lnTo>
                    <a:pt x="24129" y="50800"/>
                  </a:lnTo>
                  <a:lnTo>
                    <a:pt x="27939" y="45720"/>
                  </a:lnTo>
                  <a:lnTo>
                    <a:pt x="31750" y="40640"/>
                  </a:lnTo>
                  <a:lnTo>
                    <a:pt x="36829" y="36830"/>
                  </a:lnTo>
                  <a:lnTo>
                    <a:pt x="41909" y="31750"/>
                  </a:lnTo>
                  <a:lnTo>
                    <a:pt x="45719" y="27940"/>
                  </a:lnTo>
                  <a:lnTo>
                    <a:pt x="50800" y="24130"/>
                  </a:lnTo>
                  <a:lnTo>
                    <a:pt x="57150" y="20320"/>
                  </a:lnTo>
                  <a:lnTo>
                    <a:pt x="62229" y="16510"/>
                  </a:lnTo>
                  <a:lnTo>
                    <a:pt x="67309" y="13970"/>
                  </a:lnTo>
                  <a:lnTo>
                    <a:pt x="73659" y="11430"/>
                  </a:lnTo>
                  <a:lnTo>
                    <a:pt x="80009" y="8890"/>
                  </a:lnTo>
                  <a:lnTo>
                    <a:pt x="86359" y="6350"/>
                  </a:lnTo>
                  <a:lnTo>
                    <a:pt x="92709" y="3810"/>
                  </a:lnTo>
                  <a:lnTo>
                    <a:pt x="99059" y="2540"/>
                  </a:lnTo>
                  <a:lnTo>
                    <a:pt x="105409" y="1270"/>
                  </a:lnTo>
                  <a:lnTo>
                    <a:pt x="111759" y="1270"/>
                  </a:lnTo>
                  <a:lnTo>
                    <a:pt x="118109" y="0"/>
                  </a:lnTo>
                  <a:lnTo>
                    <a:pt x="124459" y="0"/>
                  </a:lnTo>
                  <a:lnTo>
                    <a:pt x="2205990" y="0"/>
                  </a:lnTo>
                  <a:lnTo>
                    <a:pt x="2212340" y="0"/>
                  </a:lnTo>
                  <a:lnTo>
                    <a:pt x="2218690" y="1270"/>
                  </a:lnTo>
                  <a:lnTo>
                    <a:pt x="2226309" y="1270"/>
                  </a:lnTo>
                  <a:lnTo>
                    <a:pt x="2232659" y="2540"/>
                  </a:lnTo>
                  <a:lnTo>
                    <a:pt x="2237740" y="3810"/>
                  </a:lnTo>
                  <a:lnTo>
                    <a:pt x="2245359" y="6350"/>
                  </a:lnTo>
                  <a:lnTo>
                    <a:pt x="2250440" y="8890"/>
                  </a:lnTo>
                  <a:lnTo>
                    <a:pt x="2256790" y="11430"/>
                  </a:lnTo>
                  <a:lnTo>
                    <a:pt x="2284729" y="27940"/>
                  </a:lnTo>
                  <a:lnTo>
                    <a:pt x="2289809" y="31750"/>
                  </a:lnTo>
                  <a:lnTo>
                    <a:pt x="2293619" y="36830"/>
                  </a:lnTo>
                  <a:lnTo>
                    <a:pt x="2298700" y="40640"/>
                  </a:lnTo>
                  <a:lnTo>
                    <a:pt x="2302509" y="45720"/>
                  </a:lnTo>
                  <a:lnTo>
                    <a:pt x="2306319" y="50800"/>
                  </a:lnTo>
                  <a:lnTo>
                    <a:pt x="2310129" y="57150"/>
                  </a:lnTo>
                  <a:lnTo>
                    <a:pt x="2313940" y="62230"/>
                  </a:lnTo>
                  <a:lnTo>
                    <a:pt x="2316479" y="67310"/>
                  </a:lnTo>
                  <a:lnTo>
                    <a:pt x="2320290" y="73660"/>
                  </a:lnTo>
                  <a:lnTo>
                    <a:pt x="2322829" y="80010"/>
                  </a:lnTo>
                  <a:lnTo>
                    <a:pt x="2324100" y="86360"/>
                  </a:lnTo>
                  <a:lnTo>
                    <a:pt x="2326640" y="92710"/>
                  </a:lnTo>
                  <a:lnTo>
                    <a:pt x="2327909" y="97790"/>
                  </a:lnTo>
                  <a:lnTo>
                    <a:pt x="2329179" y="105410"/>
                  </a:lnTo>
                  <a:lnTo>
                    <a:pt x="2329179" y="111760"/>
                  </a:lnTo>
                  <a:lnTo>
                    <a:pt x="2330450" y="118110"/>
                  </a:lnTo>
                  <a:lnTo>
                    <a:pt x="2330450" y="124460"/>
                  </a:lnTo>
                  <a:lnTo>
                    <a:pt x="2330450" y="622300"/>
                  </a:lnTo>
                  <a:lnTo>
                    <a:pt x="2330450" y="628650"/>
                  </a:lnTo>
                  <a:lnTo>
                    <a:pt x="2329179" y="635000"/>
                  </a:lnTo>
                  <a:lnTo>
                    <a:pt x="2329179" y="641350"/>
                  </a:lnTo>
                  <a:lnTo>
                    <a:pt x="2327909" y="647700"/>
                  </a:lnTo>
                  <a:lnTo>
                    <a:pt x="2326640" y="654050"/>
                  </a:lnTo>
                  <a:lnTo>
                    <a:pt x="2324100" y="660400"/>
                  </a:lnTo>
                  <a:lnTo>
                    <a:pt x="2322829" y="666750"/>
                  </a:lnTo>
                  <a:lnTo>
                    <a:pt x="2320290" y="673100"/>
                  </a:lnTo>
                  <a:lnTo>
                    <a:pt x="2317750" y="678180"/>
                  </a:lnTo>
                  <a:lnTo>
                    <a:pt x="2313940" y="684530"/>
                  </a:lnTo>
                  <a:lnTo>
                    <a:pt x="2310129" y="689610"/>
                  </a:lnTo>
                  <a:lnTo>
                    <a:pt x="2306319" y="694690"/>
                  </a:lnTo>
                  <a:lnTo>
                    <a:pt x="2302509" y="699770"/>
                  </a:lnTo>
                  <a:lnTo>
                    <a:pt x="2298700" y="704850"/>
                  </a:lnTo>
                  <a:lnTo>
                    <a:pt x="2293619" y="709930"/>
                  </a:lnTo>
                  <a:lnTo>
                    <a:pt x="2289809" y="713740"/>
                  </a:lnTo>
                  <a:lnTo>
                    <a:pt x="2284729" y="718820"/>
                  </a:lnTo>
                  <a:lnTo>
                    <a:pt x="2279650" y="722630"/>
                  </a:lnTo>
                  <a:lnTo>
                    <a:pt x="2274569" y="726440"/>
                  </a:lnTo>
                  <a:lnTo>
                    <a:pt x="2268219" y="728980"/>
                  </a:lnTo>
                  <a:lnTo>
                    <a:pt x="2263140" y="732790"/>
                  </a:lnTo>
                  <a:lnTo>
                    <a:pt x="2256790" y="735330"/>
                  </a:lnTo>
                  <a:lnTo>
                    <a:pt x="2250440" y="737870"/>
                  </a:lnTo>
                  <a:lnTo>
                    <a:pt x="2245359" y="740410"/>
                  </a:lnTo>
                  <a:lnTo>
                    <a:pt x="2239009" y="741680"/>
                  </a:lnTo>
                  <a:lnTo>
                    <a:pt x="2232659" y="742950"/>
                  </a:lnTo>
                  <a:lnTo>
                    <a:pt x="2226309" y="745490"/>
                  </a:lnTo>
                  <a:lnTo>
                    <a:pt x="2219959" y="745490"/>
                  </a:lnTo>
                  <a:lnTo>
                    <a:pt x="2213609" y="745490"/>
                  </a:lnTo>
                  <a:lnTo>
                    <a:pt x="2207259" y="746760"/>
                  </a:lnTo>
                  <a:lnTo>
                    <a:pt x="124459" y="746760"/>
                  </a:lnTo>
                  <a:lnTo>
                    <a:pt x="118109" y="746760"/>
                  </a:lnTo>
                  <a:lnTo>
                    <a:pt x="111759" y="745490"/>
                  </a:lnTo>
                  <a:lnTo>
                    <a:pt x="105409" y="745490"/>
                  </a:lnTo>
                  <a:lnTo>
                    <a:pt x="99059" y="742950"/>
                  </a:lnTo>
                  <a:lnTo>
                    <a:pt x="92709" y="741680"/>
                  </a:lnTo>
                  <a:lnTo>
                    <a:pt x="86359" y="740410"/>
                  </a:lnTo>
                  <a:lnTo>
                    <a:pt x="80009" y="737870"/>
                  </a:lnTo>
                  <a:lnTo>
                    <a:pt x="73659" y="735330"/>
                  </a:lnTo>
                  <a:lnTo>
                    <a:pt x="68579" y="732790"/>
                  </a:lnTo>
                  <a:lnTo>
                    <a:pt x="62229" y="730250"/>
                  </a:lnTo>
                  <a:lnTo>
                    <a:pt x="57150" y="726440"/>
                  </a:lnTo>
                  <a:lnTo>
                    <a:pt x="52069" y="722630"/>
                  </a:lnTo>
                  <a:lnTo>
                    <a:pt x="45719" y="718820"/>
                  </a:lnTo>
                  <a:lnTo>
                    <a:pt x="41909" y="715010"/>
                  </a:lnTo>
                  <a:lnTo>
                    <a:pt x="36829" y="709930"/>
                  </a:lnTo>
                  <a:lnTo>
                    <a:pt x="31750" y="704850"/>
                  </a:lnTo>
                  <a:lnTo>
                    <a:pt x="27939" y="701040"/>
                  </a:lnTo>
                  <a:lnTo>
                    <a:pt x="24129" y="694690"/>
                  </a:lnTo>
                  <a:lnTo>
                    <a:pt x="20319" y="689610"/>
                  </a:lnTo>
                  <a:lnTo>
                    <a:pt x="17779" y="684530"/>
                  </a:lnTo>
                  <a:lnTo>
                    <a:pt x="13969" y="678180"/>
                  </a:lnTo>
                  <a:lnTo>
                    <a:pt x="11429" y="673100"/>
                  </a:lnTo>
                  <a:lnTo>
                    <a:pt x="8889" y="666750"/>
                  </a:lnTo>
                  <a:lnTo>
                    <a:pt x="6350" y="660400"/>
                  </a:lnTo>
                  <a:lnTo>
                    <a:pt x="5079" y="654050"/>
                  </a:lnTo>
                  <a:lnTo>
                    <a:pt x="2539" y="648970"/>
                  </a:lnTo>
                  <a:lnTo>
                    <a:pt x="1269" y="641350"/>
                  </a:lnTo>
                  <a:lnTo>
                    <a:pt x="1269" y="635000"/>
                  </a:lnTo>
                  <a:lnTo>
                    <a:pt x="0" y="628650"/>
                  </a:lnTo>
                  <a:lnTo>
                    <a:pt x="0" y="622300"/>
                  </a:lnTo>
                  <a:lnTo>
                    <a:pt x="0" y="124460"/>
                  </a:lnTo>
                  <a:close/>
                </a:path>
                <a:path w="2330450" h="746760">
                  <a:moveTo>
                    <a:pt x="0" y="0"/>
                  </a:moveTo>
                  <a:lnTo>
                    <a:pt x="0" y="0"/>
                  </a:lnTo>
                </a:path>
                <a:path w="2330450" h="746760">
                  <a:moveTo>
                    <a:pt x="2330450" y="746760"/>
                  </a:moveTo>
                  <a:lnTo>
                    <a:pt x="2330450" y="746760"/>
                  </a:lnTo>
                </a:path>
              </a:pathLst>
            </a:custGeom>
            <a:ln w="25518">
              <a:solidFill>
                <a:srgbClr val="698E1B"/>
              </a:solidFill>
            </a:ln>
          </p:spPr>
          <p:txBody>
            <a:bodyPr wrap="square" lIns="0" tIns="0" rIns="0" bIns="0" rtlCol="0"/>
            <a:lstStyle/>
            <a:p>
              <a:endParaRPr/>
            </a:p>
          </p:txBody>
        </p:sp>
      </p:grpSp>
      <p:sp>
        <p:nvSpPr>
          <p:cNvPr id="25" name="object 25"/>
          <p:cNvSpPr txBox="1"/>
          <p:nvPr/>
        </p:nvSpPr>
        <p:spPr>
          <a:xfrm>
            <a:off x="3212782" y="2590800"/>
            <a:ext cx="1001554"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DejaVu Sans"/>
                <a:cs typeface="DejaVu Sans"/>
              </a:rPr>
              <a:t>Hello</a:t>
            </a:r>
            <a:r>
              <a:rPr sz="1800" spc="-70" dirty="0">
                <a:solidFill>
                  <a:srgbClr val="FFFFFF"/>
                </a:solidFill>
                <a:latin typeface="DejaVu Sans"/>
                <a:cs typeface="DejaVu Sans"/>
              </a:rPr>
              <a:t> </a:t>
            </a:r>
            <a:r>
              <a:rPr sz="1800" spc="-20" dirty="0">
                <a:solidFill>
                  <a:srgbClr val="FFFFFF"/>
                </a:solidFill>
                <a:latin typeface="DejaVu Sans"/>
                <a:cs typeface="DejaVu Sans"/>
              </a:rPr>
              <a:t>World</a:t>
            </a:r>
            <a:endParaRPr sz="1800">
              <a:latin typeface="DejaVu Sans"/>
              <a:cs typeface="DejaVu Sans"/>
            </a:endParaRPr>
          </a:p>
        </p:txBody>
      </p:sp>
      <p:grpSp>
        <p:nvGrpSpPr>
          <p:cNvPr id="26" name="object 26"/>
          <p:cNvGrpSpPr/>
          <p:nvPr/>
        </p:nvGrpSpPr>
        <p:grpSpPr>
          <a:xfrm>
            <a:off x="2829639" y="5947093"/>
            <a:ext cx="1767364" cy="772795"/>
            <a:chOff x="3772852" y="5947092"/>
            <a:chExt cx="2356485" cy="772795"/>
          </a:xfrm>
        </p:grpSpPr>
        <p:sp>
          <p:nvSpPr>
            <p:cNvPr id="27" name="object 27"/>
            <p:cNvSpPr/>
            <p:nvPr/>
          </p:nvSpPr>
          <p:spPr>
            <a:xfrm>
              <a:off x="3785870" y="5960109"/>
              <a:ext cx="2330450" cy="746760"/>
            </a:xfrm>
            <a:custGeom>
              <a:avLst/>
              <a:gdLst/>
              <a:ahLst/>
              <a:cxnLst/>
              <a:rect l="l" t="t" r="r" b="b"/>
              <a:pathLst>
                <a:path w="2330450" h="746759">
                  <a:moveTo>
                    <a:pt x="2219959" y="745489"/>
                  </a:moveTo>
                  <a:lnTo>
                    <a:pt x="111759" y="745489"/>
                  </a:lnTo>
                  <a:lnTo>
                    <a:pt x="118109" y="746759"/>
                  </a:lnTo>
                  <a:lnTo>
                    <a:pt x="2213609" y="746759"/>
                  </a:lnTo>
                  <a:lnTo>
                    <a:pt x="2219959" y="745489"/>
                  </a:lnTo>
                  <a:close/>
                </a:path>
                <a:path w="2330450" h="746759">
                  <a:moveTo>
                    <a:pt x="2226309" y="1269"/>
                  </a:moveTo>
                  <a:lnTo>
                    <a:pt x="105409" y="1269"/>
                  </a:lnTo>
                  <a:lnTo>
                    <a:pt x="99059" y="3809"/>
                  </a:lnTo>
                  <a:lnTo>
                    <a:pt x="86359" y="6349"/>
                  </a:lnTo>
                  <a:lnTo>
                    <a:pt x="67309" y="13969"/>
                  </a:lnTo>
                  <a:lnTo>
                    <a:pt x="62229" y="16509"/>
                  </a:lnTo>
                  <a:lnTo>
                    <a:pt x="57150" y="20319"/>
                  </a:lnTo>
                  <a:lnTo>
                    <a:pt x="50800" y="24129"/>
                  </a:lnTo>
                  <a:lnTo>
                    <a:pt x="45719" y="27939"/>
                  </a:lnTo>
                  <a:lnTo>
                    <a:pt x="41909" y="33019"/>
                  </a:lnTo>
                  <a:lnTo>
                    <a:pt x="36829" y="36829"/>
                  </a:lnTo>
                  <a:lnTo>
                    <a:pt x="31750" y="41909"/>
                  </a:lnTo>
                  <a:lnTo>
                    <a:pt x="16509" y="62229"/>
                  </a:lnTo>
                  <a:lnTo>
                    <a:pt x="13969" y="68579"/>
                  </a:lnTo>
                  <a:lnTo>
                    <a:pt x="11429" y="73659"/>
                  </a:lnTo>
                  <a:lnTo>
                    <a:pt x="6350" y="86359"/>
                  </a:lnTo>
                  <a:lnTo>
                    <a:pt x="5079" y="92709"/>
                  </a:lnTo>
                  <a:lnTo>
                    <a:pt x="2539" y="99059"/>
                  </a:lnTo>
                  <a:lnTo>
                    <a:pt x="1269" y="105409"/>
                  </a:lnTo>
                  <a:lnTo>
                    <a:pt x="1269" y="111759"/>
                  </a:lnTo>
                  <a:lnTo>
                    <a:pt x="0" y="118109"/>
                  </a:lnTo>
                  <a:lnTo>
                    <a:pt x="0" y="629919"/>
                  </a:lnTo>
                  <a:lnTo>
                    <a:pt x="1269" y="636269"/>
                  </a:lnTo>
                  <a:lnTo>
                    <a:pt x="1269" y="642619"/>
                  </a:lnTo>
                  <a:lnTo>
                    <a:pt x="2539" y="648969"/>
                  </a:lnTo>
                  <a:lnTo>
                    <a:pt x="5079" y="655319"/>
                  </a:lnTo>
                  <a:lnTo>
                    <a:pt x="6350" y="660399"/>
                  </a:lnTo>
                  <a:lnTo>
                    <a:pt x="13969" y="679449"/>
                  </a:lnTo>
                  <a:lnTo>
                    <a:pt x="17779" y="684529"/>
                  </a:lnTo>
                  <a:lnTo>
                    <a:pt x="20319" y="689609"/>
                  </a:lnTo>
                  <a:lnTo>
                    <a:pt x="24129" y="695959"/>
                  </a:lnTo>
                  <a:lnTo>
                    <a:pt x="31750" y="706119"/>
                  </a:lnTo>
                  <a:lnTo>
                    <a:pt x="36829" y="709929"/>
                  </a:lnTo>
                  <a:lnTo>
                    <a:pt x="45719" y="718819"/>
                  </a:lnTo>
                  <a:lnTo>
                    <a:pt x="52069" y="722629"/>
                  </a:lnTo>
                  <a:lnTo>
                    <a:pt x="62229" y="730249"/>
                  </a:lnTo>
                  <a:lnTo>
                    <a:pt x="68579" y="732789"/>
                  </a:lnTo>
                  <a:lnTo>
                    <a:pt x="73659" y="735329"/>
                  </a:lnTo>
                  <a:lnTo>
                    <a:pt x="92709" y="742949"/>
                  </a:lnTo>
                  <a:lnTo>
                    <a:pt x="105409" y="745489"/>
                  </a:lnTo>
                  <a:lnTo>
                    <a:pt x="2226309" y="745489"/>
                  </a:lnTo>
                  <a:lnTo>
                    <a:pt x="2239009" y="742949"/>
                  </a:lnTo>
                  <a:lnTo>
                    <a:pt x="2245359" y="740409"/>
                  </a:lnTo>
                  <a:lnTo>
                    <a:pt x="2250440" y="737869"/>
                  </a:lnTo>
                  <a:lnTo>
                    <a:pt x="2263140" y="732789"/>
                  </a:lnTo>
                  <a:lnTo>
                    <a:pt x="2268219" y="730249"/>
                  </a:lnTo>
                  <a:lnTo>
                    <a:pt x="2274569" y="726439"/>
                  </a:lnTo>
                  <a:lnTo>
                    <a:pt x="2289809" y="715009"/>
                  </a:lnTo>
                  <a:lnTo>
                    <a:pt x="2293619" y="709929"/>
                  </a:lnTo>
                  <a:lnTo>
                    <a:pt x="2298700" y="706119"/>
                  </a:lnTo>
                  <a:lnTo>
                    <a:pt x="2302509" y="701039"/>
                  </a:lnTo>
                  <a:lnTo>
                    <a:pt x="2306319" y="694689"/>
                  </a:lnTo>
                  <a:lnTo>
                    <a:pt x="2313940" y="684529"/>
                  </a:lnTo>
                  <a:lnTo>
                    <a:pt x="2317750" y="678179"/>
                  </a:lnTo>
                  <a:lnTo>
                    <a:pt x="2320290" y="673099"/>
                  </a:lnTo>
                  <a:lnTo>
                    <a:pt x="2322829" y="666749"/>
                  </a:lnTo>
                  <a:lnTo>
                    <a:pt x="2324100" y="660399"/>
                  </a:lnTo>
                  <a:lnTo>
                    <a:pt x="2326640" y="654049"/>
                  </a:lnTo>
                  <a:lnTo>
                    <a:pt x="2327909" y="648969"/>
                  </a:lnTo>
                  <a:lnTo>
                    <a:pt x="2329179" y="641349"/>
                  </a:lnTo>
                  <a:lnTo>
                    <a:pt x="2329179" y="634999"/>
                  </a:lnTo>
                  <a:lnTo>
                    <a:pt x="2330450" y="628649"/>
                  </a:lnTo>
                  <a:lnTo>
                    <a:pt x="2330450" y="118109"/>
                  </a:lnTo>
                  <a:lnTo>
                    <a:pt x="2329179" y="111759"/>
                  </a:lnTo>
                  <a:lnTo>
                    <a:pt x="2329179" y="105409"/>
                  </a:lnTo>
                  <a:lnTo>
                    <a:pt x="2326640" y="92709"/>
                  </a:lnTo>
                  <a:lnTo>
                    <a:pt x="2324100" y="86359"/>
                  </a:lnTo>
                  <a:lnTo>
                    <a:pt x="2322829" y="80009"/>
                  </a:lnTo>
                  <a:lnTo>
                    <a:pt x="2320290" y="73659"/>
                  </a:lnTo>
                  <a:lnTo>
                    <a:pt x="2316479" y="68579"/>
                  </a:lnTo>
                  <a:lnTo>
                    <a:pt x="2313940" y="62229"/>
                  </a:lnTo>
                  <a:lnTo>
                    <a:pt x="2284729" y="27939"/>
                  </a:lnTo>
                  <a:lnTo>
                    <a:pt x="2250440" y="8889"/>
                  </a:lnTo>
                  <a:lnTo>
                    <a:pt x="2245359" y="6349"/>
                  </a:lnTo>
                  <a:lnTo>
                    <a:pt x="2237740" y="5079"/>
                  </a:lnTo>
                  <a:lnTo>
                    <a:pt x="2232659" y="3809"/>
                  </a:lnTo>
                  <a:lnTo>
                    <a:pt x="2226309" y="1269"/>
                  </a:lnTo>
                  <a:close/>
                </a:path>
                <a:path w="2330450" h="746759">
                  <a:moveTo>
                    <a:pt x="2212340" y="0"/>
                  </a:moveTo>
                  <a:lnTo>
                    <a:pt x="118109" y="0"/>
                  </a:lnTo>
                  <a:lnTo>
                    <a:pt x="111759" y="1269"/>
                  </a:lnTo>
                  <a:lnTo>
                    <a:pt x="2218690" y="1269"/>
                  </a:lnTo>
                  <a:lnTo>
                    <a:pt x="2212340" y="0"/>
                  </a:lnTo>
                  <a:close/>
                </a:path>
              </a:pathLst>
            </a:custGeom>
            <a:solidFill>
              <a:srgbClr val="8FC125"/>
            </a:solidFill>
          </p:spPr>
          <p:txBody>
            <a:bodyPr wrap="square" lIns="0" tIns="0" rIns="0" bIns="0" rtlCol="0"/>
            <a:lstStyle/>
            <a:p>
              <a:endParaRPr/>
            </a:p>
          </p:txBody>
        </p:sp>
        <p:sp>
          <p:nvSpPr>
            <p:cNvPr id="28" name="object 28"/>
            <p:cNvSpPr/>
            <p:nvPr/>
          </p:nvSpPr>
          <p:spPr>
            <a:xfrm>
              <a:off x="3785870" y="5960109"/>
              <a:ext cx="2330450" cy="746760"/>
            </a:xfrm>
            <a:custGeom>
              <a:avLst/>
              <a:gdLst/>
              <a:ahLst/>
              <a:cxnLst/>
              <a:rect l="l" t="t" r="r" b="b"/>
              <a:pathLst>
                <a:path w="2330450" h="746759">
                  <a:moveTo>
                    <a:pt x="0" y="124459"/>
                  </a:moveTo>
                  <a:lnTo>
                    <a:pt x="0" y="118109"/>
                  </a:lnTo>
                  <a:lnTo>
                    <a:pt x="1269" y="111759"/>
                  </a:lnTo>
                  <a:lnTo>
                    <a:pt x="1269" y="105409"/>
                  </a:lnTo>
                  <a:lnTo>
                    <a:pt x="2539" y="99059"/>
                  </a:lnTo>
                  <a:lnTo>
                    <a:pt x="5079" y="92709"/>
                  </a:lnTo>
                  <a:lnTo>
                    <a:pt x="6350" y="86359"/>
                  </a:lnTo>
                  <a:lnTo>
                    <a:pt x="8889" y="80009"/>
                  </a:lnTo>
                  <a:lnTo>
                    <a:pt x="11429" y="73659"/>
                  </a:lnTo>
                  <a:lnTo>
                    <a:pt x="13969" y="68579"/>
                  </a:lnTo>
                  <a:lnTo>
                    <a:pt x="16509" y="62229"/>
                  </a:lnTo>
                  <a:lnTo>
                    <a:pt x="20319" y="57149"/>
                  </a:lnTo>
                  <a:lnTo>
                    <a:pt x="24129" y="52069"/>
                  </a:lnTo>
                  <a:lnTo>
                    <a:pt x="27939" y="46989"/>
                  </a:lnTo>
                  <a:lnTo>
                    <a:pt x="31750" y="41909"/>
                  </a:lnTo>
                  <a:lnTo>
                    <a:pt x="36829" y="36829"/>
                  </a:lnTo>
                  <a:lnTo>
                    <a:pt x="41909" y="33019"/>
                  </a:lnTo>
                  <a:lnTo>
                    <a:pt x="45719" y="27939"/>
                  </a:lnTo>
                  <a:lnTo>
                    <a:pt x="50800" y="24129"/>
                  </a:lnTo>
                  <a:lnTo>
                    <a:pt x="57150" y="20319"/>
                  </a:lnTo>
                  <a:lnTo>
                    <a:pt x="62229" y="16509"/>
                  </a:lnTo>
                  <a:lnTo>
                    <a:pt x="67309" y="13969"/>
                  </a:lnTo>
                  <a:lnTo>
                    <a:pt x="73659" y="11429"/>
                  </a:lnTo>
                  <a:lnTo>
                    <a:pt x="80009" y="8889"/>
                  </a:lnTo>
                  <a:lnTo>
                    <a:pt x="86359" y="6349"/>
                  </a:lnTo>
                  <a:lnTo>
                    <a:pt x="92709" y="5079"/>
                  </a:lnTo>
                  <a:lnTo>
                    <a:pt x="99059" y="3809"/>
                  </a:lnTo>
                  <a:lnTo>
                    <a:pt x="105409" y="1269"/>
                  </a:lnTo>
                  <a:lnTo>
                    <a:pt x="111759" y="1269"/>
                  </a:lnTo>
                  <a:lnTo>
                    <a:pt x="118109" y="0"/>
                  </a:lnTo>
                  <a:lnTo>
                    <a:pt x="124459" y="0"/>
                  </a:lnTo>
                  <a:lnTo>
                    <a:pt x="2205990" y="0"/>
                  </a:lnTo>
                  <a:lnTo>
                    <a:pt x="2212340" y="0"/>
                  </a:lnTo>
                  <a:lnTo>
                    <a:pt x="2218690" y="1269"/>
                  </a:lnTo>
                  <a:lnTo>
                    <a:pt x="2226309" y="1269"/>
                  </a:lnTo>
                  <a:lnTo>
                    <a:pt x="2232659" y="3809"/>
                  </a:lnTo>
                  <a:lnTo>
                    <a:pt x="2237740" y="5079"/>
                  </a:lnTo>
                  <a:lnTo>
                    <a:pt x="2245359" y="6349"/>
                  </a:lnTo>
                  <a:lnTo>
                    <a:pt x="2250440" y="8889"/>
                  </a:lnTo>
                  <a:lnTo>
                    <a:pt x="2256790" y="11429"/>
                  </a:lnTo>
                  <a:lnTo>
                    <a:pt x="2289809" y="33019"/>
                  </a:lnTo>
                  <a:lnTo>
                    <a:pt x="2293619" y="36829"/>
                  </a:lnTo>
                  <a:lnTo>
                    <a:pt x="2298700" y="41909"/>
                  </a:lnTo>
                  <a:lnTo>
                    <a:pt x="2302509" y="46989"/>
                  </a:lnTo>
                  <a:lnTo>
                    <a:pt x="2306319" y="52069"/>
                  </a:lnTo>
                  <a:lnTo>
                    <a:pt x="2310129" y="57149"/>
                  </a:lnTo>
                  <a:lnTo>
                    <a:pt x="2313940" y="62229"/>
                  </a:lnTo>
                  <a:lnTo>
                    <a:pt x="2316479" y="68579"/>
                  </a:lnTo>
                  <a:lnTo>
                    <a:pt x="2320290" y="73659"/>
                  </a:lnTo>
                  <a:lnTo>
                    <a:pt x="2322829" y="80009"/>
                  </a:lnTo>
                  <a:lnTo>
                    <a:pt x="2324100" y="86359"/>
                  </a:lnTo>
                  <a:lnTo>
                    <a:pt x="2326640" y="92709"/>
                  </a:lnTo>
                  <a:lnTo>
                    <a:pt x="2327909" y="99059"/>
                  </a:lnTo>
                  <a:lnTo>
                    <a:pt x="2329179" y="105409"/>
                  </a:lnTo>
                  <a:lnTo>
                    <a:pt x="2329179" y="111759"/>
                  </a:lnTo>
                  <a:lnTo>
                    <a:pt x="2330450" y="118109"/>
                  </a:lnTo>
                  <a:lnTo>
                    <a:pt x="2330450" y="124459"/>
                  </a:lnTo>
                  <a:lnTo>
                    <a:pt x="2330450" y="622299"/>
                  </a:lnTo>
                  <a:lnTo>
                    <a:pt x="2330450" y="628649"/>
                  </a:lnTo>
                  <a:lnTo>
                    <a:pt x="2329179" y="634999"/>
                  </a:lnTo>
                  <a:lnTo>
                    <a:pt x="2329179" y="641349"/>
                  </a:lnTo>
                  <a:lnTo>
                    <a:pt x="2327909" y="648969"/>
                  </a:lnTo>
                  <a:lnTo>
                    <a:pt x="2326640" y="654049"/>
                  </a:lnTo>
                  <a:lnTo>
                    <a:pt x="2324100" y="660399"/>
                  </a:lnTo>
                  <a:lnTo>
                    <a:pt x="2322829" y="666749"/>
                  </a:lnTo>
                  <a:lnTo>
                    <a:pt x="2320290" y="673099"/>
                  </a:lnTo>
                  <a:lnTo>
                    <a:pt x="2317750" y="678179"/>
                  </a:lnTo>
                  <a:lnTo>
                    <a:pt x="2313940" y="684529"/>
                  </a:lnTo>
                  <a:lnTo>
                    <a:pt x="2310129" y="689609"/>
                  </a:lnTo>
                  <a:lnTo>
                    <a:pt x="2306319" y="694689"/>
                  </a:lnTo>
                  <a:lnTo>
                    <a:pt x="2302509" y="701039"/>
                  </a:lnTo>
                  <a:lnTo>
                    <a:pt x="2298700" y="706119"/>
                  </a:lnTo>
                  <a:lnTo>
                    <a:pt x="2293619" y="709929"/>
                  </a:lnTo>
                  <a:lnTo>
                    <a:pt x="2289809" y="715009"/>
                  </a:lnTo>
                  <a:lnTo>
                    <a:pt x="2284729" y="718819"/>
                  </a:lnTo>
                  <a:lnTo>
                    <a:pt x="2279650" y="722629"/>
                  </a:lnTo>
                  <a:lnTo>
                    <a:pt x="2274569" y="726439"/>
                  </a:lnTo>
                  <a:lnTo>
                    <a:pt x="2268219" y="730249"/>
                  </a:lnTo>
                  <a:lnTo>
                    <a:pt x="2263140" y="732789"/>
                  </a:lnTo>
                  <a:lnTo>
                    <a:pt x="2256790" y="735329"/>
                  </a:lnTo>
                  <a:lnTo>
                    <a:pt x="2250440" y="737869"/>
                  </a:lnTo>
                  <a:lnTo>
                    <a:pt x="2245359" y="740409"/>
                  </a:lnTo>
                  <a:lnTo>
                    <a:pt x="2239009" y="742949"/>
                  </a:lnTo>
                  <a:lnTo>
                    <a:pt x="2232659" y="744219"/>
                  </a:lnTo>
                  <a:lnTo>
                    <a:pt x="2226309" y="745489"/>
                  </a:lnTo>
                  <a:lnTo>
                    <a:pt x="2219959" y="745489"/>
                  </a:lnTo>
                  <a:lnTo>
                    <a:pt x="2213609" y="746759"/>
                  </a:lnTo>
                  <a:lnTo>
                    <a:pt x="2207259" y="746759"/>
                  </a:lnTo>
                  <a:lnTo>
                    <a:pt x="124459" y="746759"/>
                  </a:lnTo>
                  <a:lnTo>
                    <a:pt x="118109" y="746759"/>
                  </a:lnTo>
                  <a:lnTo>
                    <a:pt x="111759" y="745489"/>
                  </a:lnTo>
                  <a:lnTo>
                    <a:pt x="105409" y="745489"/>
                  </a:lnTo>
                  <a:lnTo>
                    <a:pt x="99059" y="744219"/>
                  </a:lnTo>
                  <a:lnTo>
                    <a:pt x="92709" y="742949"/>
                  </a:lnTo>
                  <a:lnTo>
                    <a:pt x="86359" y="740409"/>
                  </a:lnTo>
                  <a:lnTo>
                    <a:pt x="80009" y="737869"/>
                  </a:lnTo>
                  <a:lnTo>
                    <a:pt x="73659" y="735329"/>
                  </a:lnTo>
                  <a:lnTo>
                    <a:pt x="68579" y="732789"/>
                  </a:lnTo>
                  <a:lnTo>
                    <a:pt x="62229" y="730249"/>
                  </a:lnTo>
                  <a:lnTo>
                    <a:pt x="57150" y="726439"/>
                  </a:lnTo>
                  <a:lnTo>
                    <a:pt x="52069" y="722629"/>
                  </a:lnTo>
                  <a:lnTo>
                    <a:pt x="45719" y="718819"/>
                  </a:lnTo>
                  <a:lnTo>
                    <a:pt x="41909" y="715009"/>
                  </a:lnTo>
                  <a:lnTo>
                    <a:pt x="36829" y="709929"/>
                  </a:lnTo>
                  <a:lnTo>
                    <a:pt x="31750" y="706119"/>
                  </a:lnTo>
                  <a:lnTo>
                    <a:pt x="27939" y="701039"/>
                  </a:lnTo>
                  <a:lnTo>
                    <a:pt x="24129" y="695959"/>
                  </a:lnTo>
                  <a:lnTo>
                    <a:pt x="20319" y="689609"/>
                  </a:lnTo>
                  <a:lnTo>
                    <a:pt x="17779" y="684529"/>
                  </a:lnTo>
                  <a:lnTo>
                    <a:pt x="13969" y="679449"/>
                  </a:lnTo>
                  <a:lnTo>
                    <a:pt x="11429" y="673099"/>
                  </a:lnTo>
                  <a:lnTo>
                    <a:pt x="8889" y="666749"/>
                  </a:lnTo>
                  <a:lnTo>
                    <a:pt x="6350" y="660399"/>
                  </a:lnTo>
                  <a:lnTo>
                    <a:pt x="5079" y="655319"/>
                  </a:lnTo>
                  <a:lnTo>
                    <a:pt x="2539" y="648969"/>
                  </a:lnTo>
                  <a:lnTo>
                    <a:pt x="1269" y="642619"/>
                  </a:lnTo>
                  <a:lnTo>
                    <a:pt x="1269" y="636269"/>
                  </a:lnTo>
                  <a:lnTo>
                    <a:pt x="0" y="629919"/>
                  </a:lnTo>
                  <a:lnTo>
                    <a:pt x="0" y="622299"/>
                  </a:lnTo>
                  <a:lnTo>
                    <a:pt x="0" y="124459"/>
                  </a:lnTo>
                  <a:close/>
                </a:path>
                <a:path w="2330450" h="746759">
                  <a:moveTo>
                    <a:pt x="0" y="0"/>
                  </a:moveTo>
                  <a:lnTo>
                    <a:pt x="0" y="0"/>
                  </a:lnTo>
                </a:path>
                <a:path w="2330450" h="746759">
                  <a:moveTo>
                    <a:pt x="2330450" y="746759"/>
                  </a:moveTo>
                  <a:lnTo>
                    <a:pt x="2330450" y="746759"/>
                  </a:lnTo>
                </a:path>
              </a:pathLst>
            </a:custGeom>
            <a:ln w="25518">
              <a:solidFill>
                <a:srgbClr val="698E1B"/>
              </a:solidFill>
            </a:ln>
          </p:spPr>
          <p:txBody>
            <a:bodyPr wrap="square" lIns="0" tIns="0" rIns="0" bIns="0" rtlCol="0"/>
            <a:lstStyle/>
            <a:p>
              <a:endParaRPr/>
            </a:p>
          </p:txBody>
        </p:sp>
      </p:grpSp>
      <p:sp>
        <p:nvSpPr>
          <p:cNvPr id="29" name="object 29"/>
          <p:cNvSpPr txBox="1"/>
          <p:nvPr/>
        </p:nvSpPr>
        <p:spPr>
          <a:xfrm>
            <a:off x="3124200" y="6096000"/>
            <a:ext cx="1001554" cy="566822"/>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DejaVu Sans"/>
                <a:cs typeface="DejaVu Sans"/>
              </a:rPr>
              <a:t>Hello</a:t>
            </a:r>
            <a:r>
              <a:rPr sz="1800" spc="-70" dirty="0">
                <a:solidFill>
                  <a:srgbClr val="FFFFFF"/>
                </a:solidFill>
                <a:latin typeface="DejaVu Sans"/>
                <a:cs typeface="DejaVu Sans"/>
              </a:rPr>
              <a:t> </a:t>
            </a:r>
            <a:r>
              <a:rPr sz="1800" spc="-20" dirty="0">
                <a:solidFill>
                  <a:srgbClr val="FFFFFF"/>
                </a:solidFill>
                <a:latin typeface="DejaVu Sans"/>
                <a:cs typeface="DejaVu Sans"/>
              </a:rPr>
              <a:t>World</a:t>
            </a:r>
            <a:endParaRPr sz="1800">
              <a:latin typeface="DejaVu Sans"/>
              <a:cs typeface="DejaVu Sans"/>
            </a:endParaRPr>
          </a:p>
        </p:txBody>
      </p:sp>
      <p:grpSp>
        <p:nvGrpSpPr>
          <p:cNvPr id="30" name="object 30"/>
          <p:cNvGrpSpPr/>
          <p:nvPr/>
        </p:nvGrpSpPr>
        <p:grpSpPr>
          <a:xfrm>
            <a:off x="2181940" y="4067493"/>
            <a:ext cx="1219676" cy="772795"/>
            <a:chOff x="2909252" y="4067492"/>
            <a:chExt cx="1626235" cy="772795"/>
          </a:xfrm>
        </p:grpSpPr>
        <p:sp>
          <p:nvSpPr>
            <p:cNvPr id="31" name="object 31"/>
            <p:cNvSpPr/>
            <p:nvPr/>
          </p:nvSpPr>
          <p:spPr>
            <a:xfrm>
              <a:off x="2922269" y="4080509"/>
              <a:ext cx="1600200" cy="746760"/>
            </a:xfrm>
            <a:custGeom>
              <a:avLst/>
              <a:gdLst/>
              <a:ahLst/>
              <a:cxnLst/>
              <a:rect l="l" t="t" r="r" b="b"/>
              <a:pathLst>
                <a:path w="1600200" h="746760">
                  <a:moveTo>
                    <a:pt x="1483359" y="745489"/>
                  </a:moveTo>
                  <a:lnTo>
                    <a:pt x="111760" y="745489"/>
                  </a:lnTo>
                  <a:lnTo>
                    <a:pt x="118110" y="746759"/>
                  </a:lnTo>
                  <a:lnTo>
                    <a:pt x="1477009" y="746759"/>
                  </a:lnTo>
                  <a:lnTo>
                    <a:pt x="1483359" y="745489"/>
                  </a:lnTo>
                  <a:close/>
                </a:path>
                <a:path w="1600200" h="746760">
                  <a:moveTo>
                    <a:pt x="1496059" y="1269"/>
                  </a:moveTo>
                  <a:lnTo>
                    <a:pt x="105410" y="1269"/>
                  </a:lnTo>
                  <a:lnTo>
                    <a:pt x="92710" y="3809"/>
                  </a:lnTo>
                  <a:lnTo>
                    <a:pt x="67310" y="13969"/>
                  </a:lnTo>
                  <a:lnTo>
                    <a:pt x="62230" y="16509"/>
                  </a:lnTo>
                  <a:lnTo>
                    <a:pt x="57150" y="20319"/>
                  </a:lnTo>
                  <a:lnTo>
                    <a:pt x="50800" y="24129"/>
                  </a:lnTo>
                  <a:lnTo>
                    <a:pt x="40640" y="31750"/>
                  </a:lnTo>
                  <a:lnTo>
                    <a:pt x="36830" y="36829"/>
                  </a:lnTo>
                  <a:lnTo>
                    <a:pt x="31750" y="40639"/>
                  </a:lnTo>
                  <a:lnTo>
                    <a:pt x="24130" y="50800"/>
                  </a:lnTo>
                  <a:lnTo>
                    <a:pt x="20319" y="57150"/>
                  </a:lnTo>
                  <a:lnTo>
                    <a:pt x="16510" y="62229"/>
                  </a:lnTo>
                  <a:lnTo>
                    <a:pt x="13969" y="67309"/>
                  </a:lnTo>
                  <a:lnTo>
                    <a:pt x="6350" y="86359"/>
                  </a:lnTo>
                  <a:lnTo>
                    <a:pt x="5080" y="92709"/>
                  </a:lnTo>
                  <a:lnTo>
                    <a:pt x="2540" y="97789"/>
                  </a:lnTo>
                  <a:lnTo>
                    <a:pt x="1269" y="105409"/>
                  </a:lnTo>
                  <a:lnTo>
                    <a:pt x="1269" y="111759"/>
                  </a:lnTo>
                  <a:lnTo>
                    <a:pt x="0" y="118109"/>
                  </a:lnTo>
                  <a:lnTo>
                    <a:pt x="0" y="628650"/>
                  </a:lnTo>
                  <a:lnTo>
                    <a:pt x="1269" y="635000"/>
                  </a:lnTo>
                  <a:lnTo>
                    <a:pt x="1269" y="641350"/>
                  </a:lnTo>
                  <a:lnTo>
                    <a:pt x="2540" y="648969"/>
                  </a:lnTo>
                  <a:lnTo>
                    <a:pt x="5080" y="654050"/>
                  </a:lnTo>
                  <a:lnTo>
                    <a:pt x="6350" y="660400"/>
                  </a:lnTo>
                  <a:lnTo>
                    <a:pt x="11430" y="673100"/>
                  </a:lnTo>
                  <a:lnTo>
                    <a:pt x="13969" y="678179"/>
                  </a:lnTo>
                  <a:lnTo>
                    <a:pt x="16510" y="684529"/>
                  </a:lnTo>
                  <a:lnTo>
                    <a:pt x="24130" y="694689"/>
                  </a:lnTo>
                  <a:lnTo>
                    <a:pt x="27940" y="701039"/>
                  </a:lnTo>
                  <a:lnTo>
                    <a:pt x="36830" y="709929"/>
                  </a:lnTo>
                  <a:lnTo>
                    <a:pt x="40640" y="715009"/>
                  </a:lnTo>
                  <a:lnTo>
                    <a:pt x="45719" y="718819"/>
                  </a:lnTo>
                  <a:lnTo>
                    <a:pt x="52069" y="722629"/>
                  </a:lnTo>
                  <a:lnTo>
                    <a:pt x="62230" y="730250"/>
                  </a:lnTo>
                  <a:lnTo>
                    <a:pt x="68580" y="732789"/>
                  </a:lnTo>
                  <a:lnTo>
                    <a:pt x="73660" y="735329"/>
                  </a:lnTo>
                  <a:lnTo>
                    <a:pt x="86360" y="740409"/>
                  </a:lnTo>
                  <a:lnTo>
                    <a:pt x="99060" y="742950"/>
                  </a:lnTo>
                  <a:lnTo>
                    <a:pt x="105410" y="745489"/>
                  </a:lnTo>
                  <a:lnTo>
                    <a:pt x="1496059" y="745489"/>
                  </a:lnTo>
                  <a:lnTo>
                    <a:pt x="1502409" y="742950"/>
                  </a:lnTo>
                  <a:lnTo>
                    <a:pt x="1515109" y="740409"/>
                  </a:lnTo>
                  <a:lnTo>
                    <a:pt x="1521459" y="737869"/>
                  </a:lnTo>
                  <a:lnTo>
                    <a:pt x="1526540" y="735329"/>
                  </a:lnTo>
                  <a:lnTo>
                    <a:pt x="1532890" y="732789"/>
                  </a:lnTo>
                  <a:lnTo>
                    <a:pt x="1537970" y="728979"/>
                  </a:lnTo>
                  <a:lnTo>
                    <a:pt x="1544320" y="726439"/>
                  </a:lnTo>
                  <a:lnTo>
                    <a:pt x="1554480" y="718819"/>
                  </a:lnTo>
                  <a:lnTo>
                    <a:pt x="1559559" y="713739"/>
                  </a:lnTo>
                  <a:lnTo>
                    <a:pt x="1564640" y="709929"/>
                  </a:lnTo>
                  <a:lnTo>
                    <a:pt x="1576070" y="694689"/>
                  </a:lnTo>
                  <a:lnTo>
                    <a:pt x="1581150" y="689609"/>
                  </a:lnTo>
                  <a:lnTo>
                    <a:pt x="1583690" y="684529"/>
                  </a:lnTo>
                  <a:lnTo>
                    <a:pt x="1587500" y="678179"/>
                  </a:lnTo>
                  <a:lnTo>
                    <a:pt x="1590040" y="673100"/>
                  </a:lnTo>
                  <a:lnTo>
                    <a:pt x="1592580" y="666750"/>
                  </a:lnTo>
                  <a:lnTo>
                    <a:pt x="1593850" y="660400"/>
                  </a:lnTo>
                  <a:lnTo>
                    <a:pt x="1596390" y="654050"/>
                  </a:lnTo>
                  <a:lnTo>
                    <a:pt x="1600200" y="635000"/>
                  </a:lnTo>
                  <a:lnTo>
                    <a:pt x="1600200" y="111759"/>
                  </a:lnTo>
                  <a:lnTo>
                    <a:pt x="1598930" y="105409"/>
                  </a:lnTo>
                  <a:lnTo>
                    <a:pt x="1597659" y="97789"/>
                  </a:lnTo>
                  <a:lnTo>
                    <a:pt x="1596390" y="92709"/>
                  </a:lnTo>
                  <a:lnTo>
                    <a:pt x="1593850" y="86359"/>
                  </a:lnTo>
                  <a:lnTo>
                    <a:pt x="1592580" y="80009"/>
                  </a:lnTo>
                  <a:lnTo>
                    <a:pt x="1590040" y="73659"/>
                  </a:lnTo>
                  <a:lnTo>
                    <a:pt x="1586230" y="67309"/>
                  </a:lnTo>
                  <a:lnTo>
                    <a:pt x="1583690" y="62229"/>
                  </a:lnTo>
                  <a:lnTo>
                    <a:pt x="1579880" y="57150"/>
                  </a:lnTo>
                  <a:lnTo>
                    <a:pt x="1576070" y="50800"/>
                  </a:lnTo>
                  <a:lnTo>
                    <a:pt x="1568450" y="40639"/>
                  </a:lnTo>
                  <a:lnTo>
                    <a:pt x="1537970" y="16509"/>
                  </a:lnTo>
                  <a:lnTo>
                    <a:pt x="1526540" y="11429"/>
                  </a:lnTo>
                  <a:lnTo>
                    <a:pt x="1521459" y="8889"/>
                  </a:lnTo>
                  <a:lnTo>
                    <a:pt x="1508759" y="3809"/>
                  </a:lnTo>
                  <a:lnTo>
                    <a:pt x="1496059" y="1269"/>
                  </a:lnTo>
                  <a:close/>
                </a:path>
                <a:path w="1600200" h="746760">
                  <a:moveTo>
                    <a:pt x="1482090" y="0"/>
                  </a:moveTo>
                  <a:lnTo>
                    <a:pt x="118110" y="0"/>
                  </a:lnTo>
                  <a:lnTo>
                    <a:pt x="111760" y="1269"/>
                  </a:lnTo>
                  <a:lnTo>
                    <a:pt x="1489709" y="1269"/>
                  </a:lnTo>
                  <a:lnTo>
                    <a:pt x="1482090" y="0"/>
                  </a:lnTo>
                  <a:close/>
                </a:path>
              </a:pathLst>
            </a:custGeom>
            <a:solidFill>
              <a:srgbClr val="747474"/>
            </a:solidFill>
          </p:spPr>
          <p:txBody>
            <a:bodyPr wrap="square" lIns="0" tIns="0" rIns="0" bIns="0" rtlCol="0"/>
            <a:lstStyle/>
            <a:p>
              <a:endParaRPr/>
            </a:p>
          </p:txBody>
        </p:sp>
        <p:sp>
          <p:nvSpPr>
            <p:cNvPr id="32" name="object 32"/>
            <p:cNvSpPr/>
            <p:nvPr/>
          </p:nvSpPr>
          <p:spPr>
            <a:xfrm>
              <a:off x="2922269" y="4080509"/>
              <a:ext cx="1600200" cy="746760"/>
            </a:xfrm>
            <a:custGeom>
              <a:avLst/>
              <a:gdLst/>
              <a:ahLst/>
              <a:cxnLst/>
              <a:rect l="l" t="t" r="r" b="b"/>
              <a:pathLst>
                <a:path w="1600200" h="746760">
                  <a:moveTo>
                    <a:pt x="0" y="124459"/>
                  </a:moveTo>
                  <a:lnTo>
                    <a:pt x="0" y="118109"/>
                  </a:lnTo>
                  <a:lnTo>
                    <a:pt x="1269" y="111759"/>
                  </a:lnTo>
                  <a:lnTo>
                    <a:pt x="1269" y="105409"/>
                  </a:lnTo>
                  <a:lnTo>
                    <a:pt x="2540" y="97789"/>
                  </a:lnTo>
                  <a:lnTo>
                    <a:pt x="5080" y="92709"/>
                  </a:lnTo>
                  <a:lnTo>
                    <a:pt x="6350" y="86359"/>
                  </a:lnTo>
                  <a:lnTo>
                    <a:pt x="8890" y="80009"/>
                  </a:lnTo>
                  <a:lnTo>
                    <a:pt x="11430" y="73659"/>
                  </a:lnTo>
                  <a:lnTo>
                    <a:pt x="13969" y="67309"/>
                  </a:lnTo>
                  <a:lnTo>
                    <a:pt x="16510" y="62229"/>
                  </a:lnTo>
                  <a:lnTo>
                    <a:pt x="20319" y="57150"/>
                  </a:lnTo>
                  <a:lnTo>
                    <a:pt x="24130" y="50800"/>
                  </a:lnTo>
                  <a:lnTo>
                    <a:pt x="27940" y="45719"/>
                  </a:lnTo>
                  <a:lnTo>
                    <a:pt x="31750" y="40639"/>
                  </a:lnTo>
                  <a:lnTo>
                    <a:pt x="36830" y="36829"/>
                  </a:lnTo>
                  <a:lnTo>
                    <a:pt x="40640" y="31750"/>
                  </a:lnTo>
                  <a:lnTo>
                    <a:pt x="45719" y="27939"/>
                  </a:lnTo>
                  <a:lnTo>
                    <a:pt x="50800" y="24129"/>
                  </a:lnTo>
                  <a:lnTo>
                    <a:pt x="57150" y="20319"/>
                  </a:lnTo>
                  <a:lnTo>
                    <a:pt x="62230" y="16509"/>
                  </a:lnTo>
                  <a:lnTo>
                    <a:pt x="67310" y="13969"/>
                  </a:lnTo>
                  <a:lnTo>
                    <a:pt x="73660" y="11429"/>
                  </a:lnTo>
                  <a:lnTo>
                    <a:pt x="80010" y="8889"/>
                  </a:lnTo>
                  <a:lnTo>
                    <a:pt x="86360" y="6350"/>
                  </a:lnTo>
                  <a:lnTo>
                    <a:pt x="92710" y="3809"/>
                  </a:lnTo>
                  <a:lnTo>
                    <a:pt x="99060" y="2539"/>
                  </a:lnTo>
                  <a:lnTo>
                    <a:pt x="105410" y="1269"/>
                  </a:lnTo>
                  <a:lnTo>
                    <a:pt x="111760" y="1269"/>
                  </a:lnTo>
                  <a:lnTo>
                    <a:pt x="118110" y="0"/>
                  </a:lnTo>
                  <a:lnTo>
                    <a:pt x="124460" y="0"/>
                  </a:lnTo>
                  <a:lnTo>
                    <a:pt x="1475740" y="0"/>
                  </a:lnTo>
                  <a:lnTo>
                    <a:pt x="1482090" y="0"/>
                  </a:lnTo>
                  <a:lnTo>
                    <a:pt x="1489709" y="1269"/>
                  </a:lnTo>
                  <a:lnTo>
                    <a:pt x="1496059" y="1269"/>
                  </a:lnTo>
                  <a:lnTo>
                    <a:pt x="1502409" y="2539"/>
                  </a:lnTo>
                  <a:lnTo>
                    <a:pt x="1508759" y="3809"/>
                  </a:lnTo>
                  <a:lnTo>
                    <a:pt x="1515109" y="6350"/>
                  </a:lnTo>
                  <a:lnTo>
                    <a:pt x="1521459" y="8889"/>
                  </a:lnTo>
                  <a:lnTo>
                    <a:pt x="1526540" y="11429"/>
                  </a:lnTo>
                  <a:lnTo>
                    <a:pt x="1554480" y="27939"/>
                  </a:lnTo>
                  <a:lnTo>
                    <a:pt x="1559559" y="31750"/>
                  </a:lnTo>
                  <a:lnTo>
                    <a:pt x="1564640" y="36829"/>
                  </a:lnTo>
                  <a:lnTo>
                    <a:pt x="1568450" y="40639"/>
                  </a:lnTo>
                  <a:lnTo>
                    <a:pt x="1572259" y="45719"/>
                  </a:lnTo>
                  <a:lnTo>
                    <a:pt x="1576070" y="50800"/>
                  </a:lnTo>
                  <a:lnTo>
                    <a:pt x="1579880" y="57150"/>
                  </a:lnTo>
                  <a:lnTo>
                    <a:pt x="1583690" y="62229"/>
                  </a:lnTo>
                  <a:lnTo>
                    <a:pt x="1586230" y="67309"/>
                  </a:lnTo>
                  <a:lnTo>
                    <a:pt x="1590040" y="73659"/>
                  </a:lnTo>
                  <a:lnTo>
                    <a:pt x="1592580" y="80009"/>
                  </a:lnTo>
                  <a:lnTo>
                    <a:pt x="1593850" y="86359"/>
                  </a:lnTo>
                  <a:lnTo>
                    <a:pt x="1596390" y="92709"/>
                  </a:lnTo>
                  <a:lnTo>
                    <a:pt x="1597659" y="97789"/>
                  </a:lnTo>
                  <a:lnTo>
                    <a:pt x="1598930" y="105409"/>
                  </a:lnTo>
                  <a:lnTo>
                    <a:pt x="1600200" y="111759"/>
                  </a:lnTo>
                  <a:lnTo>
                    <a:pt x="1600200" y="622300"/>
                  </a:lnTo>
                  <a:lnTo>
                    <a:pt x="1600200" y="635000"/>
                  </a:lnTo>
                  <a:lnTo>
                    <a:pt x="1598930" y="641350"/>
                  </a:lnTo>
                  <a:lnTo>
                    <a:pt x="1597659" y="647700"/>
                  </a:lnTo>
                  <a:lnTo>
                    <a:pt x="1596390" y="654050"/>
                  </a:lnTo>
                  <a:lnTo>
                    <a:pt x="1593850" y="660400"/>
                  </a:lnTo>
                  <a:lnTo>
                    <a:pt x="1592580" y="666750"/>
                  </a:lnTo>
                  <a:lnTo>
                    <a:pt x="1590040" y="673100"/>
                  </a:lnTo>
                  <a:lnTo>
                    <a:pt x="1587500" y="678179"/>
                  </a:lnTo>
                  <a:lnTo>
                    <a:pt x="1583690" y="684529"/>
                  </a:lnTo>
                  <a:lnTo>
                    <a:pt x="1581150" y="689609"/>
                  </a:lnTo>
                  <a:lnTo>
                    <a:pt x="1576070" y="694689"/>
                  </a:lnTo>
                  <a:lnTo>
                    <a:pt x="1572259" y="699769"/>
                  </a:lnTo>
                  <a:lnTo>
                    <a:pt x="1568450" y="704850"/>
                  </a:lnTo>
                  <a:lnTo>
                    <a:pt x="1564640" y="709929"/>
                  </a:lnTo>
                  <a:lnTo>
                    <a:pt x="1559559" y="713739"/>
                  </a:lnTo>
                  <a:lnTo>
                    <a:pt x="1554480" y="718819"/>
                  </a:lnTo>
                  <a:lnTo>
                    <a:pt x="1549400" y="722629"/>
                  </a:lnTo>
                  <a:lnTo>
                    <a:pt x="1544320" y="726439"/>
                  </a:lnTo>
                  <a:lnTo>
                    <a:pt x="1537970" y="728979"/>
                  </a:lnTo>
                  <a:lnTo>
                    <a:pt x="1532890" y="732789"/>
                  </a:lnTo>
                  <a:lnTo>
                    <a:pt x="1526540" y="735329"/>
                  </a:lnTo>
                  <a:lnTo>
                    <a:pt x="1521459" y="737869"/>
                  </a:lnTo>
                  <a:lnTo>
                    <a:pt x="1515109" y="740409"/>
                  </a:lnTo>
                  <a:lnTo>
                    <a:pt x="1508759" y="741679"/>
                  </a:lnTo>
                  <a:lnTo>
                    <a:pt x="1502409" y="742950"/>
                  </a:lnTo>
                  <a:lnTo>
                    <a:pt x="1496059" y="745489"/>
                  </a:lnTo>
                  <a:lnTo>
                    <a:pt x="1489709" y="745489"/>
                  </a:lnTo>
                  <a:lnTo>
                    <a:pt x="1483359" y="745489"/>
                  </a:lnTo>
                  <a:lnTo>
                    <a:pt x="1477009" y="746759"/>
                  </a:lnTo>
                  <a:lnTo>
                    <a:pt x="124460" y="746759"/>
                  </a:lnTo>
                  <a:lnTo>
                    <a:pt x="118110" y="746759"/>
                  </a:lnTo>
                  <a:lnTo>
                    <a:pt x="111760" y="745489"/>
                  </a:lnTo>
                  <a:lnTo>
                    <a:pt x="105410" y="745489"/>
                  </a:lnTo>
                  <a:lnTo>
                    <a:pt x="99060" y="742950"/>
                  </a:lnTo>
                  <a:lnTo>
                    <a:pt x="92710" y="741679"/>
                  </a:lnTo>
                  <a:lnTo>
                    <a:pt x="86360" y="740409"/>
                  </a:lnTo>
                  <a:lnTo>
                    <a:pt x="80010" y="737869"/>
                  </a:lnTo>
                  <a:lnTo>
                    <a:pt x="73660" y="735329"/>
                  </a:lnTo>
                  <a:lnTo>
                    <a:pt x="68580" y="732789"/>
                  </a:lnTo>
                  <a:lnTo>
                    <a:pt x="62230" y="730250"/>
                  </a:lnTo>
                  <a:lnTo>
                    <a:pt x="57150" y="726439"/>
                  </a:lnTo>
                  <a:lnTo>
                    <a:pt x="52069" y="722629"/>
                  </a:lnTo>
                  <a:lnTo>
                    <a:pt x="45719" y="718819"/>
                  </a:lnTo>
                  <a:lnTo>
                    <a:pt x="40640" y="715009"/>
                  </a:lnTo>
                  <a:lnTo>
                    <a:pt x="36830" y="709929"/>
                  </a:lnTo>
                  <a:lnTo>
                    <a:pt x="31750" y="704850"/>
                  </a:lnTo>
                  <a:lnTo>
                    <a:pt x="27940" y="701039"/>
                  </a:lnTo>
                  <a:lnTo>
                    <a:pt x="24130" y="694689"/>
                  </a:lnTo>
                  <a:lnTo>
                    <a:pt x="20319" y="689609"/>
                  </a:lnTo>
                  <a:lnTo>
                    <a:pt x="16510" y="684529"/>
                  </a:lnTo>
                  <a:lnTo>
                    <a:pt x="13969" y="678179"/>
                  </a:lnTo>
                  <a:lnTo>
                    <a:pt x="11430" y="673100"/>
                  </a:lnTo>
                  <a:lnTo>
                    <a:pt x="8890" y="666750"/>
                  </a:lnTo>
                  <a:lnTo>
                    <a:pt x="6350" y="660400"/>
                  </a:lnTo>
                  <a:lnTo>
                    <a:pt x="5080" y="654050"/>
                  </a:lnTo>
                  <a:lnTo>
                    <a:pt x="2540" y="648969"/>
                  </a:lnTo>
                  <a:lnTo>
                    <a:pt x="1269" y="641350"/>
                  </a:lnTo>
                  <a:lnTo>
                    <a:pt x="1269" y="635000"/>
                  </a:lnTo>
                  <a:lnTo>
                    <a:pt x="0" y="628650"/>
                  </a:lnTo>
                  <a:lnTo>
                    <a:pt x="0" y="622300"/>
                  </a:lnTo>
                  <a:lnTo>
                    <a:pt x="0" y="124459"/>
                  </a:lnTo>
                  <a:close/>
                </a:path>
                <a:path w="1600200" h="746760">
                  <a:moveTo>
                    <a:pt x="0" y="0"/>
                  </a:moveTo>
                  <a:lnTo>
                    <a:pt x="0" y="0"/>
                  </a:lnTo>
                </a:path>
                <a:path w="1600200" h="746760">
                  <a:moveTo>
                    <a:pt x="1600200" y="746759"/>
                  </a:moveTo>
                  <a:lnTo>
                    <a:pt x="1600200" y="746759"/>
                  </a:lnTo>
                </a:path>
              </a:pathLst>
            </a:custGeom>
            <a:ln w="25518">
              <a:solidFill>
                <a:srgbClr val="747474"/>
              </a:solidFill>
            </a:ln>
          </p:spPr>
          <p:txBody>
            <a:bodyPr wrap="square" lIns="0" tIns="0" rIns="0" bIns="0" rtlCol="0"/>
            <a:lstStyle/>
            <a:p>
              <a:endParaRPr/>
            </a:p>
          </p:txBody>
        </p:sp>
      </p:grpSp>
      <p:sp>
        <p:nvSpPr>
          <p:cNvPr id="33" name="object 33"/>
          <p:cNvSpPr txBox="1"/>
          <p:nvPr/>
        </p:nvSpPr>
        <p:spPr>
          <a:xfrm>
            <a:off x="2286000" y="4166870"/>
            <a:ext cx="990599" cy="566822"/>
          </a:xfrm>
          <a:prstGeom prst="rect">
            <a:avLst/>
          </a:prstGeom>
        </p:spPr>
        <p:txBody>
          <a:bodyPr vert="horz" wrap="square" lIns="0" tIns="12700" rIns="0" bIns="0" rtlCol="0">
            <a:spAutoFit/>
          </a:bodyPr>
          <a:lstStyle/>
          <a:p>
            <a:pPr marL="61594">
              <a:lnSpc>
                <a:spcPct val="100000"/>
              </a:lnSpc>
              <a:spcBef>
                <a:spcPts val="100"/>
              </a:spcBef>
            </a:pPr>
            <a:r>
              <a:rPr sz="1800" dirty="0">
                <a:solidFill>
                  <a:srgbClr val="FFFFFF"/>
                </a:solidFill>
                <a:latin typeface="DejaVu Sans"/>
                <a:cs typeface="DejaVu Sans"/>
              </a:rPr>
              <a:t>#%*^</a:t>
            </a:r>
            <a:endParaRPr sz="1800">
              <a:latin typeface="DejaVu Sans"/>
              <a:cs typeface="DejaVu Sans"/>
            </a:endParaRPr>
          </a:p>
          <a:p>
            <a:pPr marL="12700">
              <a:lnSpc>
                <a:spcPct val="100000"/>
              </a:lnSpc>
            </a:pPr>
            <a:r>
              <a:rPr sz="1800" spc="-5" dirty="0">
                <a:solidFill>
                  <a:srgbClr val="FFFFFF"/>
                </a:solidFill>
                <a:latin typeface="DejaVu Sans"/>
                <a:cs typeface="DejaVu Sans"/>
              </a:rPr>
              <a:t>%</a:t>
            </a:r>
            <a:r>
              <a:rPr sz="1800" dirty="0">
                <a:solidFill>
                  <a:srgbClr val="FFFFFF"/>
                </a:solidFill>
                <a:latin typeface="DejaVu Sans"/>
                <a:cs typeface="DejaVu Sans"/>
              </a:rPr>
              <a:t>^**&amp;</a:t>
            </a:r>
            <a:endParaRPr sz="1800">
              <a:latin typeface="DejaVu Sans"/>
              <a:cs typeface="DejaVu Sans"/>
            </a:endParaRPr>
          </a:p>
        </p:txBody>
      </p:sp>
      <p:grpSp>
        <p:nvGrpSpPr>
          <p:cNvPr id="34" name="object 34"/>
          <p:cNvGrpSpPr/>
          <p:nvPr/>
        </p:nvGrpSpPr>
        <p:grpSpPr>
          <a:xfrm>
            <a:off x="4026932" y="4067493"/>
            <a:ext cx="1220629" cy="772795"/>
            <a:chOff x="5369242" y="4067492"/>
            <a:chExt cx="1627505" cy="772795"/>
          </a:xfrm>
        </p:grpSpPr>
        <p:sp>
          <p:nvSpPr>
            <p:cNvPr id="35" name="object 35"/>
            <p:cNvSpPr/>
            <p:nvPr/>
          </p:nvSpPr>
          <p:spPr>
            <a:xfrm>
              <a:off x="5382259" y="4080509"/>
              <a:ext cx="1601470" cy="746760"/>
            </a:xfrm>
            <a:custGeom>
              <a:avLst/>
              <a:gdLst/>
              <a:ahLst/>
              <a:cxnLst/>
              <a:rect l="l" t="t" r="r" b="b"/>
              <a:pathLst>
                <a:path w="1601470" h="746760">
                  <a:moveTo>
                    <a:pt x="1483360" y="745489"/>
                  </a:moveTo>
                  <a:lnTo>
                    <a:pt x="111760" y="745489"/>
                  </a:lnTo>
                  <a:lnTo>
                    <a:pt x="118110" y="746759"/>
                  </a:lnTo>
                  <a:lnTo>
                    <a:pt x="1477010" y="746759"/>
                  </a:lnTo>
                  <a:lnTo>
                    <a:pt x="1483360" y="745489"/>
                  </a:lnTo>
                  <a:close/>
                </a:path>
                <a:path w="1601470" h="746760">
                  <a:moveTo>
                    <a:pt x="1496060" y="1269"/>
                  </a:moveTo>
                  <a:lnTo>
                    <a:pt x="105410" y="1269"/>
                  </a:lnTo>
                  <a:lnTo>
                    <a:pt x="92710" y="3809"/>
                  </a:lnTo>
                  <a:lnTo>
                    <a:pt x="73660" y="11429"/>
                  </a:lnTo>
                  <a:lnTo>
                    <a:pt x="68579" y="13969"/>
                  </a:lnTo>
                  <a:lnTo>
                    <a:pt x="62229" y="16509"/>
                  </a:lnTo>
                  <a:lnTo>
                    <a:pt x="41910" y="31750"/>
                  </a:lnTo>
                  <a:lnTo>
                    <a:pt x="27939" y="45719"/>
                  </a:lnTo>
                  <a:lnTo>
                    <a:pt x="24129" y="50800"/>
                  </a:lnTo>
                  <a:lnTo>
                    <a:pt x="20319" y="57150"/>
                  </a:lnTo>
                  <a:lnTo>
                    <a:pt x="16510" y="62229"/>
                  </a:lnTo>
                  <a:lnTo>
                    <a:pt x="13969" y="67309"/>
                  </a:lnTo>
                  <a:lnTo>
                    <a:pt x="6350" y="86359"/>
                  </a:lnTo>
                  <a:lnTo>
                    <a:pt x="5079" y="92709"/>
                  </a:lnTo>
                  <a:lnTo>
                    <a:pt x="3810" y="97789"/>
                  </a:lnTo>
                  <a:lnTo>
                    <a:pt x="1269" y="105409"/>
                  </a:lnTo>
                  <a:lnTo>
                    <a:pt x="1269" y="111759"/>
                  </a:lnTo>
                  <a:lnTo>
                    <a:pt x="0" y="118109"/>
                  </a:lnTo>
                  <a:lnTo>
                    <a:pt x="0" y="622300"/>
                  </a:lnTo>
                  <a:lnTo>
                    <a:pt x="1269" y="628650"/>
                  </a:lnTo>
                  <a:lnTo>
                    <a:pt x="1269" y="641350"/>
                  </a:lnTo>
                  <a:lnTo>
                    <a:pt x="3810" y="648969"/>
                  </a:lnTo>
                  <a:lnTo>
                    <a:pt x="5079" y="654050"/>
                  </a:lnTo>
                  <a:lnTo>
                    <a:pt x="6350" y="660400"/>
                  </a:lnTo>
                  <a:lnTo>
                    <a:pt x="11429" y="673100"/>
                  </a:lnTo>
                  <a:lnTo>
                    <a:pt x="13969" y="678179"/>
                  </a:lnTo>
                  <a:lnTo>
                    <a:pt x="17779" y="684529"/>
                  </a:lnTo>
                  <a:lnTo>
                    <a:pt x="20319" y="689609"/>
                  </a:lnTo>
                  <a:lnTo>
                    <a:pt x="24129" y="694689"/>
                  </a:lnTo>
                  <a:lnTo>
                    <a:pt x="27939" y="701039"/>
                  </a:lnTo>
                  <a:lnTo>
                    <a:pt x="33019" y="704850"/>
                  </a:lnTo>
                  <a:lnTo>
                    <a:pt x="36829" y="709929"/>
                  </a:lnTo>
                  <a:lnTo>
                    <a:pt x="41910" y="715009"/>
                  </a:lnTo>
                  <a:lnTo>
                    <a:pt x="62229" y="730250"/>
                  </a:lnTo>
                  <a:lnTo>
                    <a:pt x="68579" y="732789"/>
                  </a:lnTo>
                  <a:lnTo>
                    <a:pt x="73660" y="735329"/>
                  </a:lnTo>
                  <a:lnTo>
                    <a:pt x="86360" y="740409"/>
                  </a:lnTo>
                  <a:lnTo>
                    <a:pt x="99060" y="742950"/>
                  </a:lnTo>
                  <a:lnTo>
                    <a:pt x="105410" y="745489"/>
                  </a:lnTo>
                  <a:lnTo>
                    <a:pt x="1496060" y="745489"/>
                  </a:lnTo>
                  <a:lnTo>
                    <a:pt x="1502410" y="742950"/>
                  </a:lnTo>
                  <a:lnTo>
                    <a:pt x="1515110" y="740409"/>
                  </a:lnTo>
                  <a:lnTo>
                    <a:pt x="1527810" y="735329"/>
                  </a:lnTo>
                  <a:lnTo>
                    <a:pt x="1532889" y="732789"/>
                  </a:lnTo>
                  <a:lnTo>
                    <a:pt x="1539239" y="728979"/>
                  </a:lnTo>
                  <a:lnTo>
                    <a:pt x="1544319" y="726439"/>
                  </a:lnTo>
                  <a:lnTo>
                    <a:pt x="1554480" y="718819"/>
                  </a:lnTo>
                  <a:lnTo>
                    <a:pt x="1559560" y="713739"/>
                  </a:lnTo>
                  <a:lnTo>
                    <a:pt x="1564639" y="709929"/>
                  </a:lnTo>
                  <a:lnTo>
                    <a:pt x="1568449" y="704850"/>
                  </a:lnTo>
                  <a:lnTo>
                    <a:pt x="1573530" y="699769"/>
                  </a:lnTo>
                  <a:lnTo>
                    <a:pt x="1581149" y="689609"/>
                  </a:lnTo>
                  <a:lnTo>
                    <a:pt x="1583689" y="684529"/>
                  </a:lnTo>
                  <a:lnTo>
                    <a:pt x="1587499" y="678179"/>
                  </a:lnTo>
                  <a:lnTo>
                    <a:pt x="1590039" y="673100"/>
                  </a:lnTo>
                  <a:lnTo>
                    <a:pt x="1595119" y="660400"/>
                  </a:lnTo>
                  <a:lnTo>
                    <a:pt x="1600199" y="635000"/>
                  </a:lnTo>
                  <a:lnTo>
                    <a:pt x="1600199" y="622300"/>
                  </a:lnTo>
                  <a:lnTo>
                    <a:pt x="1601469" y="622300"/>
                  </a:lnTo>
                  <a:lnTo>
                    <a:pt x="1600199" y="124459"/>
                  </a:lnTo>
                  <a:lnTo>
                    <a:pt x="1600199" y="111759"/>
                  </a:lnTo>
                  <a:lnTo>
                    <a:pt x="1598930" y="105409"/>
                  </a:lnTo>
                  <a:lnTo>
                    <a:pt x="1597660" y="97789"/>
                  </a:lnTo>
                  <a:lnTo>
                    <a:pt x="1596389" y="92709"/>
                  </a:lnTo>
                  <a:lnTo>
                    <a:pt x="1595119" y="86359"/>
                  </a:lnTo>
                  <a:lnTo>
                    <a:pt x="1587499" y="67309"/>
                  </a:lnTo>
                  <a:lnTo>
                    <a:pt x="1579880" y="57150"/>
                  </a:lnTo>
                  <a:lnTo>
                    <a:pt x="1577339" y="50800"/>
                  </a:lnTo>
                  <a:lnTo>
                    <a:pt x="1573530" y="45719"/>
                  </a:lnTo>
                  <a:lnTo>
                    <a:pt x="1559560" y="31750"/>
                  </a:lnTo>
                  <a:lnTo>
                    <a:pt x="1539239" y="16509"/>
                  </a:lnTo>
                  <a:lnTo>
                    <a:pt x="1526539" y="11429"/>
                  </a:lnTo>
                  <a:lnTo>
                    <a:pt x="1521460" y="8889"/>
                  </a:lnTo>
                  <a:lnTo>
                    <a:pt x="1508760" y="3809"/>
                  </a:lnTo>
                  <a:lnTo>
                    <a:pt x="1496060" y="1269"/>
                  </a:lnTo>
                  <a:close/>
                </a:path>
                <a:path w="1601470" h="746760">
                  <a:moveTo>
                    <a:pt x="1483360" y="0"/>
                  </a:moveTo>
                  <a:lnTo>
                    <a:pt x="118110" y="0"/>
                  </a:lnTo>
                  <a:lnTo>
                    <a:pt x="111760" y="1269"/>
                  </a:lnTo>
                  <a:lnTo>
                    <a:pt x="1489710" y="1269"/>
                  </a:lnTo>
                  <a:lnTo>
                    <a:pt x="1483360" y="0"/>
                  </a:lnTo>
                  <a:close/>
                </a:path>
              </a:pathLst>
            </a:custGeom>
            <a:solidFill>
              <a:srgbClr val="8FC125"/>
            </a:solidFill>
          </p:spPr>
          <p:txBody>
            <a:bodyPr wrap="square" lIns="0" tIns="0" rIns="0" bIns="0" rtlCol="0"/>
            <a:lstStyle/>
            <a:p>
              <a:endParaRPr/>
            </a:p>
          </p:txBody>
        </p:sp>
        <p:sp>
          <p:nvSpPr>
            <p:cNvPr id="36" name="object 36"/>
            <p:cNvSpPr/>
            <p:nvPr/>
          </p:nvSpPr>
          <p:spPr>
            <a:xfrm>
              <a:off x="5382259" y="4080509"/>
              <a:ext cx="1601470" cy="746760"/>
            </a:xfrm>
            <a:custGeom>
              <a:avLst/>
              <a:gdLst/>
              <a:ahLst/>
              <a:cxnLst/>
              <a:rect l="l" t="t" r="r" b="b"/>
              <a:pathLst>
                <a:path w="1601470" h="746760">
                  <a:moveTo>
                    <a:pt x="0" y="124459"/>
                  </a:moveTo>
                  <a:lnTo>
                    <a:pt x="0" y="118109"/>
                  </a:lnTo>
                  <a:lnTo>
                    <a:pt x="1269" y="111759"/>
                  </a:lnTo>
                  <a:lnTo>
                    <a:pt x="1269" y="105409"/>
                  </a:lnTo>
                  <a:lnTo>
                    <a:pt x="3810" y="97789"/>
                  </a:lnTo>
                  <a:lnTo>
                    <a:pt x="5079" y="92709"/>
                  </a:lnTo>
                  <a:lnTo>
                    <a:pt x="6350" y="86359"/>
                  </a:lnTo>
                  <a:lnTo>
                    <a:pt x="8889" y="80009"/>
                  </a:lnTo>
                  <a:lnTo>
                    <a:pt x="11429" y="73659"/>
                  </a:lnTo>
                  <a:lnTo>
                    <a:pt x="13969" y="67309"/>
                  </a:lnTo>
                  <a:lnTo>
                    <a:pt x="16510" y="62229"/>
                  </a:lnTo>
                  <a:lnTo>
                    <a:pt x="20319" y="57150"/>
                  </a:lnTo>
                  <a:lnTo>
                    <a:pt x="24129" y="50800"/>
                  </a:lnTo>
                  <a:lnTo>
                    <a:pt x="46989" y="27939"/>
                  </a:lnTo>
                  <a:lnTo>
                    <a:pt x="52069" y="24129"/>
                  </a:lnTo>
                  <a:lnTo>
                    <a:pt x="57150" y="20319"/>
                  </a:lnTo>
                  <a:lnTo>
                    <a:pt x="62229" y="16509"/>
                  </a:lnTo>
                  <a:lnTo>
                    <a:pt x="68579" y="13969"/>
                  </a:lnTo>
                  <a:lnTo>
                    <a:pt x="73660" y="11429"/>
                  </a:lnTo>
                  <a:lnTo>
                    <a:pt x="80010" y="8889"/>
                  </a:lnTo>
                  <a:lnTo>
                    <a:pt x="86360" y="6350"/>
                  </a:lnTo>
                  <a:lnTo>
                    <a:pt x="92710" y="3809"/>
                  </a:lnTo>
                  <a:lnTo>
                    <a:pt x="99060" y="2539"/>
                  </a:lnTo>
                  <a:lnTo>
                    <a:pt x="105410" y="1269"/>
                  </a:lnTo>
                  <a:lnTo>
                    <a:pt x="111760" y="1269"/>
                  </a:lnTo>
                  <a:lnTo>
                    <a:pt x="118110" y="0"/>
                  </a:lnTo>
                  <a:lnTo>
                    <a:pt x="124460" y="0"/>
                  </a:lnTo>
                  <a:lnTo>
                    <a:pt x="1477010" y="0"/>
                  </a:lnTo>
                  <a:lnTo>
                    <a:pt x="1483360" y="0"/>
                  </a:lnTo>
                  <a:lnTo>
                    <a:pt x="1489710" y="1269"/>
                  </a:lnTo>
                  <a:lnTo>
                    <a:pt x="1496060" y="1269"/>
                  </a:lnTo>
                  <a:lnTo>
                    <a:pt x="1502410" y="2539"/>
                  </a:lnTo>
                  <a:lnTo>
                    <a:pt x="1508760" y="3809"/>
                  </a:lnTo>
                  <a:lnTo>
                    <a:pt x="1515110" y="6350"/>
                  </a:lnTo>
                  <a:lnTo>
                    <a:pt x="1521460" y="8889"/>
                  </a:lnTo>
                  <a:lnTo>
                    <a:pt x="1526539" y="11429"/>
                  </a:lnTo>
                  <a:lnTo>
                    <a:pt x="1532889" y="13969"/>
                  </a:lnTo>
                  <a:lnTo>
                    <a:pt x="1539239" y="16509"/>
                  </a:lnTo>
                  <a:lnTo>
                    <a:pt x="1544319" y="20319"/>
                  </a:lnTo>
                  <a:lnTo>
                    <a:pt x="1549399" y="24129"/>
                  </a:lnTo>
                  <a:lnTo>
                    <a:pt x="1554480" y="27939"/>
                  </a:lnTo>
                  <a:lnTo>
                    <a:pt x="1559560" y="31750"/>
                  </a:lnTo>
                  <a:lnTo>
                    <a:pt x="1564639" y="36829"/>
                  </a:lnTo>
                  <a:lnTo>
                    <a:pt x="1568449" y="40639"/>
                  </a:lnTo>
                  <a:lnTo>
                    <a:pt x="1573530" y="45719"/>
                  </a:lnTo>
                  <a:lnTo>
                    <a:pt x="1577339" y="50800"/>
                  </a:lnTo>
                  <a:lnTo>
                    <a:pt x="1579880" y="57150"/>
                  </a:lnTo>
                  <a:lnTo>
                    <a:pt x="1583689" y="62229"/>
                  </a:lnTo>
                  <a:lnTo>
                    <a:pt x="1587499" y="67309"/>
                  </a:lnTo>
                  <a:lnTo>
                    <a:pt x="1590039" y="73659"/>
                  </a:lnTo>
                  <a:lnTo>
                    <a:pt x="1592580" y="80009"/>
                  </a:lnTo>
                  <a:lnTo>
                    <a:pt x="1595119" y="86359"/>
                  </a:lnTo>
                  <a:lnTo>
                    <a:pt x="1596389" y="92709"/>
                  </a:lnTo>
                  <a:lnTo>
                    <a:pt x="1597660" y="97789"/>
                  </a:lnTo>
                  <a:lnTo>
                    <a:pt x="1598930" y="105409"/>
                  </a:lnTo>
                  <a:lnTo>
                    <a:pt x="1600199" y="111759"/>
                  </a:lnTo>
                  <a:lnTo>
                    <a:pt x="1600199" y="118109"/>
                  </a:lnTo>
                  <a:lnTo>
                    <a:pt x="1600199" y="124459"/>
                  </a:lnTo>
                  <a:lnTo>
                    <a:pt x="1601469" y="622300"/>
                  </a:lnTo>
                  <a:lnTo>
                    <a:pt x="1600199" y="622300"/>
                  </a:lnTo>
                  <a:lnTo>
                    <a:pt x="1600199" y="628650"/>
                  </a:lnTo>
                  <a:lnTo>
                    <a:pt x="1600199" y="635000"/>
                  </a:lnTo>
                  <a:lnTo>
                    <a:pt x="1598930" y="641350"/>
                  </a:lnTo>
                  <a:lnTo>
                    <a:pt x="1597660" y="647700"/>
                  </a:lnTo>
                  <a:lnTo>
                    <a:pt x="1596389" y="654050"/>
                  </a:lnTo>
                  <a:lnTo>
                    <a:pt x="1595119" y="660400"/>
                  </a:lnTo>
                  <a:lnTo>
                    <a:pt x="1592580" y="666750"/>
                  </a:lnTo>
                  <a:lnTo>
                    <a:pt x="1590039" y="673100"/>
                  </a:lnTo>
                  <a:lnTo>
                    <a:pt x="1587499" y="678179"/>
                  </a:lnTo>
                  <a:lnTo>
                    <a:pt x="1583689" y="684529"/>
                  </a:lnTo>
                  <a:lnTo>
                    <a:pt x="1581149" y="689609"/>
                  </a:lnTo>
                  <a:lnTo>
                    <a:pt x="1577339" y="694689"/>
                  </a:lnTo>
                  <a:lnTo>
                    <a:pt x="1573530" y="699769"/>
                  </a:lnTo>
                  <a:lnTo>
                    <a:pt x="1568449" y="704850"/>
                  </a:lnTo>
                  <a:lnTo>
                    <a:pt x="1564639" y="709929"/>
                  </a:lnTo>
                  <a:lnTo>
                    <a:pt x="1559560" y="713739"/>
                  </a:lnTo>
                  <a:lnTo>
                    <a:pt x="1554480" y="718819"/>
                  </a:lnTo>
                  <a:lnTo>
                    <a:pt x="1549399" y="722629"/>
                  </a:lnTo>
                  <a:lnTo>
                    <a:pt x="1544319" y="726439"/>
                  </a:lnTo>
                  <a:lnTo>
                    <a:pt x="1539239" y="728979"/>
                  </a:lnTo>
                  <a:lnTo>
                    <a:pt x="1508760" y="741679"/>
                  </a:lnTo>
                  <a:lnTo>
                    <a:pt x="1502410" y="742950"/>
                  </a:lnTo>
                  <a:lnTo>
                    <a:pt x="1496060" y="745489"/>
                  </a:lnTo>
                  <a:lnTo>
                    <a:pt x="1489710" y="745489"/>
                  </a:lnTo>
                  <a:lnTo>
                    <a:pt x="1483360" y="745489"/>
                  </a:lnTo>
                  <a:lnTo>
                    <a:pt x="1477010" y="746759"/>
                  </a:lnTo>
                  <a:lnTo>
                    <a:pt x="124460" y="746759"/>
                  </a:lnTo>
                  <a:lnTo>
                    <a:pt x="118110" y="746759"/>
                  </a:lnTo>
                  <a:lnTo>
                    <a:pt x="111760" y="745489"/>
                  </a:lnTo>
                  <a:lnTo>
                    <a:pt x="105410" y="745489"/>
                  </a:lnTo>
                  <a:lnTo>
                    <a:pt x="99060" y="742950"/>
                  </a:lnTo>
                  <a:lnTo>
                    <a:pt x="92710" y="741679"/>
                  </a:lnTo>
                  <a:lnTo>
                    <a:pt x="86360" y="740409"/>
                  </a:lnTo>
                  <a:lnTo>
                    <a:pt x="80010" y="737869"/>
                  </a:lnTo>
                  <a:lnTo>
                    <a:pt x="73660" y="735329"/>
                  </a:lnTo>
                  <a:lnTo>
                    <a:pt x="68579" y="732789"/>
                  </a:lnTo>
                  <a:lnTo>
                    <a:pt x="62229" y="730250"/>
                  </a:lnTo>
                  <a:lnTo>
                    <a:pt x="57150" y="726439"/>
                  </a:lnTo>
                  <a:lnTo>
                    <a:pt x="52069" y="722629"/>
                  </a:lnTo>
                  <a:lnTo>
                    <a:pt x="46989" y="718819"/>
                  </a:lnTo>
                  <a:lnTo>
                    <a:pt x="41910" y="715009"/>
                  </a:lnTo>
                  <a:lnTo>
                    <a:pt x="36829" y="709929"/>
                  </a:lnTo>
                  <a:lnTo>
                    <a:pt x="33019" y="704850"/>
                  </a:lnTo>
                  <a:lnTo>
                    <a:pt x="27939" y="701039"/>
                  </a:lnTo>
                  <a:lnTo>
                    <a:pt x="24129" y="694689"/>
                  </a:lnTo>
                  <a:lnTo>
                    <a:pt x="20319" y="689609"/>
                  </a:lnTo>
                  <a:lnTo>
                    <a:pt x="17779" y="684529"/>
                  </a:lnTo>
                  <a:lnTo>
                    <a:pt x="13969" y="678179"/>
                  </a:lnTo>
                  <a:lnTo>
                    <a:pt x="11429" y="673100"/>
                  </a:lnTo>
                  <a:lnTo>
                    <a:pt x="8889" y="666750"/>
                  </a:lnTo>
                  <a:lnTo>
                    <a:pt x="6350" y="660400"/>
                  </a:lnTo>
                  <a:lnTo>
                    <a:pt x="5079" y="654050"/>
                  </a:lnTo>
                  <a:lnTo>
                    <a:pt x="3810" y="648969"/>
                  </a:lnTo>
                  <a:lnTo>
                    <a:pt x="1269" y="641350"/>
                  </a:lnTo>
                  <a:lnTo>
                    <a:pt x="1269" y="635000"/>
                  </a:lnTo>
                  <a:lnTo>
                    <a:pt x="1269" y="628650"/>
                  </a:lnTo>
                  <a:lnTo>
                    <a:pt x="0" y="622300"/>
                  </a:lnTo>
                  <a:lnTo>
                    <a:pt x="0" y="124459"/>
                  </a:lnTo>
                  <a:close/>
                </a:path>
                <a:path w="1601470" h="746760">
                  <a:moveTo>
                    <a:pt x="0" y="0"/>
                  </a:moveTo>
                  <a:lnTo>
                    <a:pt x="0" y="0"/>
                  </a:lnTo>
                </a:path>
                <a:path w="1601470" h="746760">
                  <a:moveTo>
                    <a:pt x="1601469" y="746759"/>
                  </a:moveTo>
                  <a:lnTo>
                    <a:pt x="1601469" y="746759"/>
                  </a:lnTo>
                </a:path>
              </a:pathLst>
            </a:custGeom>
            <a:ln w="25518">
              <a:solidFill>
                <a:srgbClr val="698E1B"/>
              </a:solidFill>
            </a:ln>
          </p:spPr>
          <p:txBody>
            <a:bodyPr wrap="square" lIns="0" tIns="0" rIns="0" bIns="0" rtlCol="0"/>
            <a:lstStyle/>
            <a:p>
              <a:endParaRPr/>
            </a:p>
          </p:txBody>
        </p:sp>
      </p:grpSp>
      <p:sp>
        <p:nvSpPr>
          <p:cNvPr id="37" name="object 37"/>
          <p:cNvSpPr txBox="1"/>
          <p:nvPr/>
        </p:nvSpPr>
        <p:spPr>
          <a:xfrm>
            <a:off x="4038600" y="4166870"/>
            <a:ext cx="1012032" cy="566822"/>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DejaVu Sans"/>
                <a:cs typeface="DejaVu Sans"/>
              </a:rPr>
              <a:t>*</a:t>
            </a:r>
            <a:r>
              <a:rPr sz="1800" spc="-5" dirty="0">
                <a:solidFill>
                  <a:srgbClr val="FFFFFF"/>
                </a:solidFill>
                <a:latin typeface="DejaVu Sans"/>
                <a:cs typeface="DejaVu Sans"/>
              </a:rPr>
              <a:t>&amp;</a:t>
            </a:r>
            <a:r>
              <a:rPr sz="1800" dirty="0">
                <a:solidFill>
                  <a:srgbClr val="FFFFFF"/>
                </a:solidFill>
                <a:latin typeface="DejaVu Sans"/>
                <a:cs typeface="DejaVu Sans"/>
              </a:rPr>
              <a:t>#@</a:t>
            </a:r>
            <a:r>
              <a:rPr sz="1800" spc="5" dirty="0">
                <a:solidFill>
                  <a:srgbClr val="FFFFFF"/>
                </a:solidFill>
                <a:latin typeface="DejaVu Sans"/>
                <a:cs typeface="DejaVu Sans"/>
              </a:rPr>
              <a:t>%</a:t>
            </a:r>
            <a:r>
              <a:rPr sz="1800" dirty="0">
                <a:solidFill>
                  <a:srgbClr val="FFFFFF"/>
                </a:solidFill>
                <a:latin typeface="DejaVu Sans"/>
                <a:cs typeface="DejaVu Sans"/>
              </a:rPr>
              <a:t>$</a:t>
            </a:r>
            <a:endParaRPr sz="1800">
              <a:latin typeface="DejaVu Sans"/>
              <a:cs typeface="DejaVu Sans"/>
            </a:endParaRPr>
          </a:p>
          <a:p>
            <a:pPr algn="ctr">
              <a:lnSpc>
                <a:spcPct val="100000"/>
              </a:lnSpc>
            </a:pPr>
            <a:r>
              <a:rPr sz="1800" dirty="0">
                <a:solidFill>
                  <a:srgbClr val="FFFFFF"/>
                </a:solidFill>
                <a:latin typeface="DejaVu Sans"/>
                <a:cs typeface="DejaVu Sans"/>
              </a:rPr>
              <a:t>%#$</a:t>
            </a:r>
            <a:endParaRPr sz="1800">
              <a:latin typeface="DejaVu Sans"/>
              <a:cs typeface="DejaVu Sans"/>
            </a:endParaRPr>
          </a:p>
        </p:txBody>
      </p:sp>
      <p:grpSp>
        <p:nvGrpSpPr>
          <p:cNvPr id="38" name="object 38"/>
          <p:cNvGrpSpPr/>
          <p:nvPr/>
        </p:nvGrpSpPr>
        <p:grpSpPr>
          <a:xfrm>
            <a:off x="1663065" y="2721611"/>
            <a:ext cx="4104323" cy="3699510"/>
            <a:chOff x="2217420" y="2721611"/>
            <a:chExt cx="5472430" cy="3699510"/>
          </a:xfrm>
        </p:grpSpPr>
        <p:sp>
          <p:nvSpPr>
            <p:cNvPr id="39" name="object 39"/>
            <p:cNvSpPr/>
            <p:nvPr/>
          </p:nvSpPr>
          <p:spPr>
            <a:xfrm>
              <a:off x="2302510" y="2740659"/>
              <a:ext cx="1483360" cy="213360"/>
            </a:xfrm>
            <a:custGeom>
              <a:avLst/>
              <a:gdLst/>
              <a:ahLst/>
              <a:cxnLst/>
              <a:rect l="l" t="t" r="r" b="b"/>
              <a:pathLst>
                <a:path w="1483360" h="213360">
                  <a:moveTo>
                    <a:pt x="1483360" y="0"/>
                  </a:moveTo>
                  <a:lnTo>
                    <a:pt x="0" y="0"/>
                  </a:lnTo>
                  <a:lnTo>
                    <a:pt x="0" y="213360"/>
                  </a:lnTo>
                </a:path>
              </a:pathLst>
            </a:custGeom>
            <a:ln w="38097">
              <a:solidFill>
                <a:srgbClr val="8CC020"/>
              </a:solidFill>
            </a:ln>
          </p:spPr>
          <p:txBody>
            <a:bodyPr wrap="square" lIns="0" tIns="0" rIns="0" bIns="0" rtlCol="0"/>
            <a:lstStyle/>
            <a:p>
              <a:endParaRPr/>
            </a:p>
          </p:txBody>
        </p:sp>
        <p:sp>
          <p:nvSpPr>
            <p:cNvPr id="40" name="object 40"/>
            <p:cNvSpPr/>
            <p:nvPr/>
          </p:nvSpPr>
          <p:spPr>
            <a:xfrm>
              <a:off x="2217420" y="2942589"/>
              <a:ext cx="171450" cy="171450"/>
            </a:xfrm>
            <a:prstGeom prst="rect">
              <a:avLst/>
            </a:prstGeom>
            <a:blipFill>
              <a:blip cstate="print"/>
              <a:stretch>
                <a:fillRect/>
              </a:stretch>
            </a:blipFill>
          </p:spPr>
          <p:txBody>
            <a:bodyPr wrap="square" lIns="0" tIns="0" rIns="0" bIns="0" rtlCol="0"/>
            <a:lstStyle/>
            <a:p>
              <a:endParaRPr/>
            </a:p>
          </p:txBody>
        </p:sp>
        <p:sp>
          <p:nvSpPr>
            <p:cNvPr id="41" name="object 41"/>
            <p:cNvSpPr/>
            <p:nvPr/>
          </p:nvSpPr>
          <p:spPr>
            <a:xfrm>
              <a:off x="6117590" y="2740659"/>
              <a:ext cx="1485900" cy="213360"/>
            </a:xfrm>
            <a:custGeom>
              <a:avLst/>
              <a:gdLst/>
              <a:ahLst/>
              <a:cxnLst/>
              <a:rect l="l" t="t" r="r" b="b"/>
              <a:pathLst>
                <a:path w="1485900" h="213360">
                  <a:moveTo>
                    <a:pt x="0" y="0"/>
                  </a:moveTo>
                  <a:lnTo>
                    <a:pt x="1485900" y="0"/>
                  </a:lnTo>
                  <a:lnTo>
                    <a:pt x="1485900" y="213360"/>
                  </a:lnTo>
                </a:path>
              </a:pathLst>
            </a:custGeom>
            <a:ln w="38097">
              <a:solidFill>
                <a:srgbClr val="8CC020"/>
              </a:solidFill>
            </a:ln>
          </p:spPr>
          <p:txBody>
            <a:bodyPr wrap="square" lIns="0" tIns="0" rIns="0" bIns="0" rtlCol="0"/>
            <a:lstStyle/>
            <a:p>
              <a:endParaRPr/>
            </a:p>
          </p:txBody>
        </p:sp>
        <p:sp>
          <p:nvSpPr>
            <p:cNvPr id="42" name="object 42"/>
            <p:cNvSpPr/>
            <p:nvPr/>
          </p:nvSpPr>
          <p:spPr>
            <a:xfrm>
              <a:off x="7518400" y="2941319"/>
              <a:ext cx="171450" cy="172719"/>
            </a:xfrm>
            <a:prstGeom prst="rect">
              <a:avLst/>
            </a:prstGeom>
            <a:blipFill>
              <a:blip cstate="print"/>
              <a:stretch>
                <a:fillRect/>
              </a:stretch>
            </a:blipFill>
          </p:spPr>
          <p:txBody>
            <a:bodyPr wrap="square" lIns="0" tIns="0" rIns="0" bIns="0" rtlCol="0"/>
            <a:lstStyle/>
            <a:p>
              <a:endParaRPr/>
            </a:p>
          </p:txBody>
        </p:sp>
        <p:sp>
          <p:nvSpPr>
            <p:cNvPr id="43" name="object 43"/>
            <p:cNvSpPr/>
            <p:nvPr/>
          </p:nvSpPr>
          <p:spPr>
            <a:xfrm>
              <a:off x="2922270" y="3487419"/>
              <a:ext cx="801370" cy="433070"/>
            </a:xfrm>
            <a:custGeom>
              <a:avLst/>
              <a:gdLst/>
              <a:ahLst/>
              <a:cxnLst/>
              <a:rect l="l" t="t" r="r" b="b"/>
              <a:pathLst>
                <a:path w="801370" h="433070">
                  <a:moveTo>
                    <a:pt x="0" y="0"/>
                  </a:moveTo>
                  <a:lnTo>
                    <a:pt x="801369" y="0"/>
                  </a:lnTo>
                  <a:lnTo>
                    <a:pt x="801369" y="433069"/>
                  </a:lnTo>
                </a:path>
              </a:pathLst>
            </a:custGeom>
            <a:ln w="38097">
              <a:solidFill>
                <a:srgbClr val="8CC020"/>
              </a:solidFill>
            </a:ln>
          </p:spPr>
          <p:txBody>
            <a:bodyPr wrap="square" lIns="0" tIns="0" rIns="0" bIns="0" rtlCol="0"/>
            <a:lstStyle/>
            <a:p>
              <a:endParaRPr/>
            </a:p>
          </p:txBody>
        </p:sp>
        <p:sp>
          <p:nvSpPr>
            <p:cNvPr id="44" name="object 44"/>
            <p:cNvSpPr/>
            <p:nvPr/>
          </p:nvSpPr>
          <p:spPr>
            <a:xfrm>
              <a:off x="3637280" y="3909059"/>
              <a:ext cx="171450" cy="171450"/>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6183629" y="3487419"/>
              <a:ext cx="800100" cy="433070"/>
            </a:xfrm>
            <a:custGeom>
              <a:avLst/>
              <a:gdLst/>
              <a:ahLst/>
              <a:cxnLst/>
              <a:rect l="l" t="t" r="r" b="b"/>
              <a:pathLst>
                <a:path w="800100" h="433070">
                  <a:moveTo>
                    <a:pt x="800100" y="0"/>
                  </a:moveTo>
                  <a:lnTo>
                    <a:pt x="0" y="0"/>
                  </a:lnTo>
                  <a:lnTo>
                    <a:pt x="0" y="433069"/>
                  </a:lnTo>
                </a:path>
              </a:pathLst>
            </a:custGeom>
            <a:ln w="38097">
              <a:solidFill>
                <a:srgbClr val="8CC020"/>
              </a:solidFill>
            </a:ln>
          </p:spPr>
          <p:txBody>
            <a:bodyPr wrap="square" lIns="0" tIns="0" rIns="0" bIns="0" rtlCol="0"/>
            <a:lstStyle/>
            <a:p>
              <a:endParaRPr/>
            </a:p>
          </p:txBody>
        </p:sp>
        <p:sp>
          <p:nvSpPr>
            <p:cNvPr id="46" name="object 46"/>
            <p:cNvSpPr/>
            <p:nvPr/>
          </p:nvSpPr>
          <p:spPr>
            <a:xfrm>
              <a:off x="6098540" y="3909059"/>
              <a:ext cx="171450" cy="171450"/>
            </a:xfrm>
            <a:prstGeom prst="rect">
              <a:avLst/>
            </a:prstGeom>
            <a:blipFill>
              <a:blip r:embed="rId3" cstate="print"/>
              <a:stretch>
                <a:fillRect/>
              </a:stretch>
            </a:blipFill>
          </p:spPr>
          <p:txBody>
            <a:bodyPr wrap="square" lIns="0" tIns="0" rIns="0" bIns="0" rtlCol="0"/>
            <a:lstStyle/>
            <a:p>
              <a:endParaRPr/>
            </a:p>
          </p:txBody>
        </p:sp>
        <p:sp>
          <p:nvSpPr>
            <p:cNvPr id="47" name="object 47"/>
            <p:cNvSpPr/>
            <p:nvPr/>
          </p:nvSpPr>
          <p:spPr>
            <a:xfrm>
              <a:off x="2302510" y="4455159"/>
              <a:ext cx="1323340" cy="1879600"/>
            </a:xfrm>
            <a:custGeom>
              <a:avLst/>
              <a:gdLst/>
              <a:ahLst/>
              <a:cxnLst/>
              <a:rect l="l" t="t" r="r" b="b"/>
              <a:pathLst>
                <a:path w="1323339" h="1879600">
                  <a:moveTo>
                    <a:pt x="619759" y="0"/>
                  </a:moveTo>
                  <a:lnTo>
                    <a:pt x="0" y="0"/>
                  </a:lnTo>
                  <a:lnTo>
                    <a:pt x="0" y="469900"/>
                  </a:lnTo>
                </a:path>
                <a:path w="1323339" h="1879600">
                  <a:moveTo>
                    <a:pt x="0" y="1376680"/>
                  </a:moveTo>
                  <a:lnTo>
                    <a:pt x="0" y="1879600"/>
                  </a:lnTo>
                  <a:lnTo>
                    <a:pt x="1323339" y="1879600"/>
                  </a:lnTo>
                </a:path>
              </a:pathLst>
            </a:custGeom>
            <a:ln w="38097">
              <a:solidFill>
                <a:srgbClr val="8CC020"/>
              </a:solidFill>
            </a:ln>
          </p:spPr>
          <p:txBody>
            <a:bodyPr wrap="square" lIns="0" tIns="0" rIns="0" bIns="0" rtlCol="0"/>
            <a:lstStyle/>
            <a:p>
              <a:endParaRPr/>
            </a:p>
          </p:txBody>
        </p:sp>
        <p:sp>
          <p:nvSpPr>
            <p:cNvPr id="48" name="object 48"/>
            <p:cNvSpPr/>
            <p:nvPr/>
          </p:nvSpPr>
          <p:spPr>
            <a:xfrm>
              <a:off x="3614420" y="6248399"/>
              <a:ext cx="171450" cy="172720"/>
            </a:xfrm>
            <a:prstGeom prst="rect">
              <a:avLst/>
            </a:prstGeom>
            <a:blipFill>
              <a:blip cstate="print"/>
              <a:stretch>
                <a:fillRect/>
              </a:stretch>
            </a:blipFill>
          </p:spPr>
          <p:txBody>
            <a:bodyPr wrap="square" lIns="0" tIns="0" rIns="0" bIns="0" rtlCol="0"/>
            <a:lstStyle/>
            <a:p>
              <a:endParaRPr/>
            </a:p>
          </p:txBody>
        </p:sp>
        <p:sp>
          <p:nvSpPr>
            <p:cNvPr id="49" name="object 49"/>
            <p:cNvSpPr/>
            <p:nvPr/>
          </p:nvSpPr>
          <p:spPr>
            <a:xfrm>
              <a:off x="6277610" y="6031230"/>
              <a:ext cx="1327150" cy="302260"/>
            </a:xfrm>
            <a:custGeom>
              <a:avLst/>
              <a:gdLst/>
              <a:ahLst/>
              <a:cxnLst/>
              <a:rect l="l" t="t" r="r" b="b"/>
              <a:pathLst>
                <a:path w="1327150" h="302260">
                  <a:moveTo>
                    <a:pt x="1327149" y="0"/>
                  </a:moveTo>
                  <a:lnTo>
                    <a:pt x="1327149" y="302260"/>
                  </a:lnTo>
                  <a:lnTo>
                    <a:pt x="0" y="302260"/>
                  </a:lnTo>
                </a:path>
              </a:pathLst>
            </a:custGeom>
            <a:ln w="38097">
              <a:solidFill>
                <a:srgbClr val="8CC020"/>
              </a:solidFill>
            </a:ln>
          </p:spPr>
          <p:txBody>
            <a:bodyPr wrap="square" lIns="0" tIns="0" rIns="0" bIns="0" rtlCol="0"/>
            <a:lstStyle/>
            <a:p>
              <a:endParaRPr/>
            </a:p>
          </p:txBody>
        </p:sp>
        <p:sp>
          <p:nvSpPr>
            <p:cNvPr id="50" name="object 50"/>
            <p:cNvSpPr/>
            <p:nvPr/>
          </p:nvSpPr>
          <p:spPr>
            <a:xfrm>
              <a:off x="6117590" y="6248399"/>
              <a:ext cx="171450" cy="171450"/>
            </a:xfrm>
            <a:prstGeom prst="rect">
              <a:avLst/>
            </a:prstGeom>
            <a:blipFill>
              <a:blip cstate="print"/>
              <a:stretch>
                <a:fillRect/>
              </a:stretch>
            </a:blipFill>
          </p:spPr>
          <p:txBody>
            <a:bodyPr wrap="square" lIns="0" tIns="0" rIns="0" bIns="0" rtlCol="0"/>
            <a:lstStyle/>
            <a:p>
              <a:endParaRPr/>
            </a:p>
          </p:txBody>
        </p:sp>
        <p:sp>
          <p:nvSpPr>
            <p:cNvPr id="51" name="object 51"/>
            <p:cNvSpPr/>
            <p:nvPr/>
          </p:nvSpPr>
          <p:spPr>
            <a:xfrm>
              <a:off x="2217420" y="4912359"/>
              <a:ext cx="171450" cy="172719"/>
            </a:xfrm>
            <a:prstGeom prst="rect">
              <a:avLst/>
            </a:prstGeom>
            <a:blipFill>
              <a:blip cstate="print"/>
              <a:stretch>
                <a:fillRect/>
              </a:stretch>
            </a:blipFill>
          </p:spPr>
          <p:txBody>
            <a:bodyPr wrap="square" lIns="0" tIns="0" rIns="0" bIns="0" rtlCol="0"/>
            <a:lstStyle/>
            <a:p>
              <a:endParaRPr/>
            </a:p>
          </p:txBody>
        </p:sp>
        <p:sp>
          <p:nvSpPr>
            <p:cNvPr id="52" name="object 52"/>
            <p:cNvSpPr/>
            <p:nvPr/>
          </p:nvSpPr>
          <p:spPr>
            <a:xfrm>
              <a:off x="6983729" y="4453889"/>
              <a:ext cx="619760" cy="670560"/>
            </a:xfrm>
            <a:custGeom>
              <a:avLst/>
              <a:gdLst/>
              <a:ahLst/>
              <a:cxnLst/>
              <a:rect l="l" t="t" r="r" b="b"/>
              <a:pathLst>
                <a:path w="619759" h="670560">
                  <a:moveTo>
                    <a:pt x="0" y="0"/>
                  </a:moveTo>
                  <a:lnTo>
                    <a:pt x="619760" y="0"/>
                  </a:lnTo>
                  <a:lnTo>
                    <a:pt x="619760" y="670560"/>
                  </a:lnTo>
                </a:path>
              </a:pathLst>
            </a:custGeom>
            <a:ln w="38097">
              <a:solidFill>
                <a:srgbClr val="8CC020"/>
              </a:solidFill>
            </a:ln>
          </p:spPr>
          <p:txBody>
            <a:bodyPr wrap="square" lIns="0" tIns="0" rIns="0" bIns="0" rtlCol="0"/>
            <a:lstStyle/>
            <a:p>
              <a:endParaRPr/>
            </a:p>
          </p:txBody>
        </p:sp>
        <p:sp>
          <p:nvSpPr>
            <p:cNvPr id="53" name="object 53"/>
            <p:cNvSpPr/>
            <p:nvPr/>
          </p:nvSpPr>
          <p:spPr>
            <a:xfrm>
              <a:off x="7518400" y="5113019"/>
              <a:ext cx="171450" cy="171450"/>
            </a:xfrm>
            <a:prstGeom prst="rect">
              <a:avLst/>
            </a:prstGeom>
            <a:blipFill>
              <a:blip r:embed="rId3" cstate="print"/>
              <a:stretch>
                <a:fillRect/>
              </a:stretch>
            </a:blipFill>
          </p:spPr>
          <p:txBody>
            <a:bodyPr wrap="square" lIns="0" tIns="0" rIns="0" bIns="0" rtlCol="0"/>
            <a:lstStyle/>
            <a:p>
              <a:endParaRPr/>
            </a:p>
          </p:txBody>
        </p:sp>
      </p:grpSp>
      <p:sp>
        <p:nvSpPr>
          <p:cNvPr id="54" name="object 54"/>
          <p:cNvSpPr txBox="1"/>
          <p:nvPr/>
        </p:nvSpPr>
        <p:spPr>
          <a:xfrm>
            <a:off x="381000" y="4267200"/>
            <a:ext cx="1676400" cy="197490"/>
          </a:xfrm>
          <a:prstGeom prst="rect">
            <a:avLst/>
          </a:prstGeom>
        </p:spPr>
        <p:txBody>
          <a:bodyPr vert="horz" wrap="square" lIns="0" tIns="12700" rIns="0" bIns="0" rtlCol="0">
            <a:spAutoFit/>
          </a:bodyPr>
          <a:lstStyle/>
          <a:p>
            <a:pPr marL="311150" marR="5080" indent="-298450">
              <a:lnSpc>
                <a:spcPct val="100000"/>
              </a:lnSpc>
              <a:spcBef>
                <a:spcPts val="100"/>
              </a:spcBef>
            </a:pPr>
            <a:r>
              <a:rPr sz="1200" spc="-10">
                <a:latin typeface="DejaVu Sans"/>
                <a:cs typeface="DejaVu Sans"/>
              </a:rPr>
              <a:t>C</a:t>
            </a:r>
            <a:r>
              <a:rPr sz="1200" spc="5">
                <a:latin typeface="DejaVu Sans"/>
                <a:cs typeface="DejaVu Sans"/>
              </a:rPr>
              <a:t>o</a:t>
            </a:r>
            <a:r>
              <a:rPr sz="1200" spc="-10">
                <a:latin typeface="DejaVu Sans"/>
                <a:cs typeface="DejaVu Sans"/>
              </a:rPr>
              <a:t>m</a:t>
            </a:r>
            <a:r>
              <a:rPr sz="1200" spc="-5">
                <a:latin typeface="DejaVu Sans"/>
                <a:cs typeface="DejaVu Sans"/>
              </a:rPr>
              <a:t>pl</a:t>
            </a:r>
            <a:r>
              <a:rPr sz="1200" spc="5">
                <a:latin typeface="DejaVu Sans"/>
                <a:cs typeface="DejaVu Sans"/>
              </a:rPr>
              <a:t>i</a:t>
            </a:r>
            <a:r>
              <a:rPr sz="1200" spc="-10">
                <a:latin typeface="DejaVu Sans"/>
                <a:cs typeface="DejaVu Sans"/>
              </a:rPr>
              <a:t>m</a:t>
            </a:r>
            <a:r>
              <a:rPr sz="1200" spc="10">
                <a:latin typeface="DejaVu Sans"/>
                <a:cs typeface="DejaVu Sans"/>
              </a:rPr>
              <a:t>e</a:t>
            </a:r>
            <a:r>
              <a:rPr sz="1200" spc="-15">
                <a:latin typeface="DejaVu Sans"/>
                <a:cs typeface="DejaVu Sans"/>
              </a:rPr>
              <a:t>n</a:t>
            </a:r>
            <a:r>
              <a:rPr sz="1200" spc="-5">
                <a:latin typeface="DejaVu Sans"/>
                <a:cs typeface="DejaVu Sans"/>
              </a:rPr>
              <a:t>ta</a:t>
            </a:r>
            <a:r>
              <a:rPr sz="1200">
                <a:latin typeface="DejaVu Sans"/>
                <a:cs typeface="DejaVu Sans"/>
              </a:rPr>
              <a:t>r y</a:t>
            </a:r>
            <a:r>
              <a:rPr sz="1200" spc="-20">
                <a:latin typeface="DejaVu Sans"/>
                <a:cs typeface="DejaVu Sans"/>
              </a:rPr>
              <a:t> </a:t>
            </a:r>
            <a:r>
              <a:rPr sz="1200" spc="-15" dirty="0">
                <a:latin typeface="DejaVu Sans"/>
                <a:cs typeface="DejaVu Sans"/>
              </a:rPr>
              <a:t>keys</a:t>
            </a:r>
            <a:endParaRPr sz="1200">
              <a:latin typeface="DejaVu Sans"/>
              <a:cs typeface="DejaVu Sans"/>
            </a:endParaRPr>
          </a:p>
        </p:txBody>
      </p:sp>
      <p:sp>
        <p:nvSpPr>
          <p:cNvPr id="55" name="object 55"/>
          <p:cNvSpPr txBox="1"/>
          <p:nvPr/>
        </p:nvSpPr>
        <p:spPr>
          <a:xfrm>
            <a:off x="5410200" y="4191000"/>
            <a:ext cx="2228850" cy="197490"/>
          </a:xfrm>
          <a:prstGeom prst="rect">
            <a:avLst/>
          </a:prstGeom>
        </p:spPr>
        <p:txBody>
          <a:bodyPr vert="horz" wrap="square" lIns="0" tIns="12700" rIns="0" bIns="0" rtlCol="0">
            <a:spAutoFit/>
          </a:bodyPr>
          <a:lstStyle/>
          <a:p>
            <a:pPr marL="312420" marR="5080" indent="-299720">
              <a:lnSpc>
                <a:spcPct val="100000"/>
              </a:lnSpc>
              <a:spcBef>
                <a:spcPts val="100"/>
              </a:spcBef>
            </a:pPr>
            <a:r>
              <a:rPr sz="1200">
                <a:latin typeface="DejaVu Sans"/>
                <a:cs typeface="DejaVu Sans"/>
              </a:rPr>
              <a:t>C</a:t>
            </a:r>
            <a:r>
              <a:rPr sz="1200" spc="5">
                <a:latin typeface="DejaVu Sans"/>
                <a:cs typeface="DejaVu Sans"/>
              </a:rPr>
              <a:t>o</a:t>
            </a:r>
            <a:r>
              <a:rPr sz="1200" spc="-10">
                <a:latin typeface="DejaVu Sans"/>
                <a:cs typeface="DejaVu Sans"/>
              </a:rPr>
              <a:t>m</a:t>
            </a:r>
            <a:r>
              <a:rPr sz="1200" spc="-5">
                <a:latin typeface="DejaVu Sans"/>
                <a:cs typeface="DejaVu Sans"/>
              </a:rPr>
              <a:t>pl</a:t>
            </a:r>
            <a:r>
              <a:rPr sz="1200" spc="5">
                <a:latin typeface="DejaVu Sans"/>
                <a:cs typeface="DejaVu Sans"/>
              </a:rPr>
              <a:t>i</a:t>
            </a:r>
            <a:r>
              <a:rPr sz="1200" spc="-10">
                <a:latin typeface="DejaVu Sans"/>
                <a:cs typeface="DejaVu Sans"/>
              </a:rPr>
              <a:t>m</a:t>
            </a:r>
            <a:r>
              <a:rPr sz="1200">
                <a:latin typeface="DejaVu Sans"/>
                <a:cs typeface="DejaVu Sans"/>
              </a:rPr>
              <a:t>e</a:t>
            </a:r>
            <a:r>
              <a:rPr sz="1200" spc="-5">
                <a:latin typeface="DejaVu Sans"/>
                <a:cs typeface="DejaVu Sans"/>
              </a:rPr>
              <a:t>nt</a:t>
            </a:r>
            <a:r>
              <a:rPr sz="1200" spc="-10">
                <a:latin typeface="DejaVu Sans"/>
                <a:cs typeface="DejaVu Sans"/>
              </a:rPr>
              <a:t>a</a:t>
            </a:r>
            <a:r>
              <a:rPr sz="1200">
                <a:latin typeface="DejaVu Sans"/>
                <a:cs typeface="DejaVu Sans"/>
              </a:rPr>
              <a:t>ry</a:t>
            </a:r>
            <a:r>
              <a:rPr sz="1200" spc="-20">
                <a:latin typeface="DejaVu Sans"/>
                <a:cs typeface="DejaVu Sans"/>
              </a:rPr>
              <a:t> </a:t>
            </a:r>
            <a:r>
              <a:rPr sz="1200" spc="-15" dirty="0">
                <a:latin typeface="DejaVu Sans"/>
                <a:cs typeface="DejaVu Sans"/>
              </a:rPr>
              <a:t>keys</a:t>
            </a:r>
            <a:endParaRPr sz="1200">
              <a:latin typeface="DejaVu Sans"/>
              <a:cs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5786" y="598171"/>
            <a:ext cx="6311741" cy="4701287"/>
          </a:xfrm>
          <a:prstGeom prst="rect">
            <a:avLst/>
          </a:prstGeom>
        </p:spPr>
        <p:txBody>
          <a:bodyPr vert="horz" wrap="square" lIns="0" tIns="12700" rIns="0" bIns="0" rtlCol="0">
            <a:spAutoFit/>
          </a:bodyPr>
          <a:lstStyle/>
          <a:p>
            <a:pPr marL="12700" marR="23495">
              <a:lnSpc>
                <a:spcPct val="100000"/>
              </a:lnSpc>
              <a:spcBef>
                <a:spcPts val="100"/>
              </a:spcBef>
              <a:tabLst>
                <a:tab pos="7325995" algn="l"/>
              </a:tabLst>
            </a:pPr>
            <a:r>
              <a:rPr sz="2400" spc="-15" dirty="0">
                <a:solidFill>
                  <a:srgbClr val="3F3F3F"/>
                </a:solidFill>
                <a:latin typeface="DejaVu Sans"/>
                <a:cs typeface="DejaVu Sans"/>
              </a:rPr>
              <a:t>There are </a:t>
            </a:r>
            <a:r>
              <a:rPr sz="2400" spc="-5" dirty="0">
                <a:solidFill>
                  <a:srgbClr val="3F3F3F"/>
                </a:solidFill>
                <a:latin typeface="DejaVu Sans"/>
                <a:cs typeface="DejaVu Sans"/>
              </a:rPr>
              <a:t>two </a:t>
            </a:r>
            <a:r>
              <a:rPr sz="2400" spc="-15" dirty="0">
                <a:solidFill>
                  <a:srgbClr val="3F3F3F"/>
                </a:solidFill>
                <a:latin typeface="DejaVu Sans"/>
                <a:cs typeface="DejaVu Sans"/>
              </a:rPr>
              <a:t>keys, </a:t>
            </a:r>
            <a:r>
              <a:rPr sz="2400" spc="-10" dirty="0">
                <a:solidFill>
                  <a:srgbClr val="3F3F3F"/>
                </a:solidFill>
                <a:latin typeface="DejaVu Sans"/>
                <a:cs typeface="DejaVu Sans"/>
              </a:rPr>
              <a:t>together </a:t>
            </a:r>
            <a:r>
              <a:rPr sz="2400" spc="-5" dirty="0">
                <a:solidFill>
                  <a:srgbClr val="3F3F3F"/>
                </a:solidFill>
                <a:latin typeface="DejaVu Sans"/>
                <a:cs typeface="DejaVu Sans"/>
              </a:rPr>
              <a:t>they </a:t>
            </a:r>
            <a:r>
              <a:rPr sz="2400" spc="-15" dirty="0">
                <a:solidFill>
                  <a:srgbClr val="3F3F3F"/>
                </a:solidFill>
                <a:latin typeface="DejaVu Sans"/>
                <a:cs typeface="DejaVu Sans"/>
              </a:rPr>
              <a:t>form </a:t>
            </a:r>
            <a:r>
              <a:rPr sz="2400" spc="-5" dirty="0">
                <a:solidFill>
                  <a:srgbClr val="3F3F3F"/>
                </a:solidFill>
                <a:latin typeface="DejaVu Sans"/>
                <a:cs typeface="DejaVu Sans"/>
              </a:rPr>
              <a:t>the pair of</a:t>
            </a:r>
            <a:r>
              <a:rPr sz="2400" spc="114" dirty="0">
                <a:solidFill>
                  <a:srgbClr val="3F3F3F"/>
                </a:solidFill>
                <a:latin typeface="DejaVu Sans"/>
                <a:cs typeface="DejaVu Sans"/>
              </a:rPr>
              <a:t> </a:t>
            </a:r>
            <a:r>
              <a:rPr sz="2400" spc="-15" dirty="0">
                <a:solidFill>
                  <a:srgbClr val="3F3F3F"/>
                </a:solidFill>
                <a:latin typeface="DejaVu Sans"/>
                <a:cs typeface="DejaVu Sans"/>
              </a:rPr>
              <a:t>corresponding</a:t>
            </a:r>
            <a:r>
              <a:rPr sz="2400" spc="-10" dirty="0">
                <a:solidFill>
                  <a:srgbClr val="3F3F3F"/>
                </a:solidFill>
                <a:latin typeface="DejaVu Sans"/>
                <a:cs typeface="DejaVu Sans"/>
              </a:rPr>
              <a:t> </a:t>
            </a:r>
            <a:r>
              <a:rPr sz="2400" spc="-20" dirty="0">
                <a:solidFill>
                  <a:srgbClr val="3F3F3F"/>
                </a:solidFill>
                <a:latin typeface="DejaVu Sans"/>
                <a:cs typeface="DejaVu Sans"/>
              </a:rPr>
              <a:t>keys.	</a:t>
            </a:r>
            <a:r>
              <a:rPr sz="2400" spc="-5" dirty="0">
                <a:solidFill>
                  <a:srgbClr val="3F3F3F"/>
                </a:solidFill>
                <a:latin typeface="DejaVu Sans"/>
                <a:cs typeface="DejaVu Sans"/>
              </a:rPr>
              <a:t>One </a:t>
            </a:r>
            <a:r>
              <a:rPr sz="2400" spc="-25" dirty="0">
                <a:solidFill>
                  <a:srgbClr val="3F3F3F"/>
                </a:solidFill>
                <a:latin typeface="DejaVu Sans"/>
                <a:cs typeface="DejaVu Sans"/>
              </a:rPr>
              <a:t>key</a:t>
            </a:r>
            <a:r>
              <a:rPr sz="2400" spc="-105" dirty="0">
                <a:solidFill>
                  <a:srgbClr val="3F3F3F"/>
                </a:solidFill>
                <a:latin typeface="DejaVu Sans"/>
                <a:cs typeface="DejaVu Sans"/>
              </a:rPr>
              <a:t> </a:t>
            </a:r>
            <a:r>
              <a:rPr sz="2400" dirty="0">
                <a:solidFill>
                  <a:srgbClr val="3F3F3F"/>
                </a:solidFill>
                <a:latin typeface="DejaVu Sans"/>
                <a:cs typeface="DejaVu Sans"/>
              </a:rPr>
              <a:t>is  </a:t>
            </a:r>
            <a:r>
              <a:rPr sz="2400" spc="-5" dirty="0">
                <a:solidFill>
                  <a:srgbClr val="3F3F3F"/>
                </a:solidFill>
                <a:latin typeface="DejaVu Sans"/>
                <a:cs typeface="DejaVu Sans"/>
              </a:rPr>
              <a:t>used for encryption and the other for</a:t>
            </a:r>
            <a:r>
              <a:rPr sz="2400" spc="-60" dirty="0">
                <a:solidFill>
                  <a:srgbClr val="3F3F3F"/>
                </a:solidFill>
                <a:latin typeface="DejaVu Sans"/>
                <a:cs typeface="DejaVu Sans"/>
              </a:rPr>
              <a:t> </a:t>
            </a:r>
            <a:r>
              <a:rPr sz="2400" spc="-5" dirty="0">
                <a:solidFill>
                  <a:srgbClr val="3F3F3F"/>
                </a:solidFill>
                <a:latin typeface="DejaVu Sans"/>
                <a:cs typeface="DejaVu Sans"/>
              </a:rPr>
              <a:t>decryption.</a:t>
            </a:r>
            <a:endParaRPr sz="2400" dirty="0">
              <a:latin typeface="DejaVu Sans"/>
              <a:cs typeface="DejaVu Sans"/>
            </a:endParaRPr>
          </a:p>
          <a:p>
            <a:pPr marL="12700" marR="282575">
              <a:lnSpc>
                <a:spcPct val="100000"/>
              </a:lnSpc>
              <a:spcBef>
                <a:spcPts val="990"/>
              </a:spcBef>
            </a:pPr>
            <a:r>
              <a:rPr sz="2400" spc="-5" dirty="0">
                <a:solidFill>
                  <a:srgbClr val="3F3F3F"/>
                </a:solidFill>
                <a:latin typeface="DejaVu Sans"/>
                <a:cs typeface="DejaVu Sans"/>
              </a:rPr>
              <a:t>The trick to asymmetric </a:t>
            </a:r>
            <a:r>
              <a:rPr sz="2400" spc="-10" dirty="0">
                <a:solidFill>
                  <a:srgbClr val="3F3F3F"/>
                </a:solidFill>
                <a:latin typeface="DejaVu Sans"/>
                <a:cs typeface="DejaVu Sans"/>
              </a:rPr>
              <a:t>cryptography </a:t>
            </a:r>
            <a:r>
              <a:rPr sz="2400" spc="-5" dirty="0">
                <a:solidFill>
                  <a:srgbClr val="3F3F3F"/>
                </a:solidFill>
                <a:latin typeface="DejaVu Sans"/>
                <a:cs typeface="DejaVu Sans"/>
              </a:rPr>
              <a:t>is that you can never decrypt </a:t>
            </a:r>
            <a:r>
              <a:rPr sz="2400" spc="-10" dirty="0">
                <a:solidFill>
                  <a:srgbClr val="3F3F3F"/>
                </a:solidFill>
                <a:latin typeface="DejaVu Sans"/>
                <a:cs typeface="DejaVu Sans"/>
              </a:rPr>
              <a:t>cypher </a:t>
            </a:r>
            <a:r>
              <a:rPr sz="2400" spc="-15" dirty="0">
                <a:solidFill>
                  <a:srgbClr val="3F3F3F"/>
                </a:solidFill>
                <a:latin typeface="DejaVu Sans"/>
                <a:cs typeface="DejaVu Sans"/>
              </a:rPr>
              <a:t>text  </a:t>
            </a:r>
            <a:r>
              <a:rPr sz="2400" spc="-5" dirty="0">
                <a:solidFill>
                  <a:srgbClr val="3F3F3F"/>
                </a:solidFill>
                <a:latin typeface="DejaVu Sans"/>
                <a:cs typeface="DejaVu Sans"/>
              </a:rPr>
              <a:t>with the </a:t>
            </a:r>
            <a:r>
              <a:rPr sz="2400" spc="-25" dirty="0">
                <a:solidFill>
                  <a:srgbClr val="3F3F3F"/>
                </a:solidFill>
                <a:latin typeface="DejaVu Sans"/>
                <a:cs typeface="DejaVu Sans"/>
              </a:rPr>
              <a:t>key </a:t>
            </a:r>
            <a:r>
              <a:rPr sz="2400" spc="-5" dirty="0">
                <a:solidFill>
                  <a:srgbClr val="3F3F3F"/>
                </a:solidFill>
                <a:latin typeface="DejaVu Sans"/>
                <a:cs typeface="DejaVu Sans"/>
              </a:rPr>
              <a:t>that </a:t>
            </a:r>
            <a:r>
              <a:rPr sz="2400" dirty="0">
                <a:solidFill>
                  <a:srgbClr val="3F3F3F"/>
                </a:solidFill>
                <a:latin typeface="DejaVu Sans"/>
                <a:cs typeface="DejaVu Sans"/>
              </a:rPr>
              <a:t>was </a:t>
            </a:r>
            <a:r>
              <a:rPr sz="2400" spc="-5" dirty="0">
                <a:solidFill>
                  <a:srgbClr val="3F3F3F"/>
                </a:solidFill>
                <a:latin typeface="DejaVu Sans"/>
                <a:cs typeface="DejaVu Sans"/>
              </a:rPr>
              <a:t>used to </a:t>
            </a:r>
            <a:r>
              <a:rPr sz="2400" spc="-10" dirty="0">
                <a:solidFill>
                  <a:srgbClr val="3F3F3F"/>
                </a:solidFill>
                <a:latin typeface="DejaVu Sans"/>
                <a:cs typeface="DejaVu Sans"/>
              </a:rPr>
              <a:t>encrypt</a:t>
            </a:r>
            <a:r>
              <a:rPr sz="2400" spc="-50" dirty="0">
                <a:solidFill>
                  <a:srgbClr val="3F3F3F"/>
                </a:solidFill>
                <a:latin typeface="DejaVu Sans"/>
                <a:cs typeface="DejaVu Sans"/>
              </a:rPr>
              <a:t> </a:t>
            </a:r>
            <a:r>
              <a:rPr sz="2400" spc="-5" dirty="0">
                <a:solidFill>
                  <a:srgbClr val="3F3F3F"/>
                </a:solidFill>
                <a:latin typeface="DejaVu Sans"/>
                <a:cs typeface="DejaVu Sans"/>
              </a:rPr>
              <a:t>it.</a:t>
            </a:r>
            <a:endParaRPr sz="2400" dirty="0">
              <a:latin typeface="DejaVu Sans"/>
              <a:cs typeface="DejaVu Sans"/>
            </a:endParaRPr>
          </a:p>
          <a:p>
            <a:pPr marL="12700" marR="5080">
              <a:lnSpc>
                <a:spcPct val="100000"/>
              </a:lnSpc>
              <a:spcBef>
                <a:spcPts val="980"/>
              </a:spcBef>
            </a:pPr>
            <a:r>
              <a:rPr sz="2400" spc="-5" dirty="0">
                <a:solidFill>
                  <a:srgbClr val="3F3F3F"/>
                </a:solidFill>
                <a:latin typeface="DejaVu Sans"/>
                <a:cs typeface="DejaVu Sans"/>
              </a:rPr>
              <a:t>The two </a:t>
            </a:r>
            <a:r>
              <a:rPr sz="2400" spc="-20" dirty="0">
                <a:solidFill>
                  <a:srgbClr val="3F3F3F"/>
                </a:solidFill>
                <a:latin typeface="DejaVu Sans"/>
                <a:cs typeface="DejaVu Sans"/>
              </a:rPr>
              <a:t>keys </a:t>
            </a:r>
            <a:r>
              <a:rPr sz="2400" spc="-15" dirty="0">
                <a:solidFill>
                  <a:srgbClr val="3F3F3F"/>
                </a:solidFill>
                <a:latin typeface="DejaVu Sans"/>
                <a:cs typeface="DejaVu Sans"/>
              </a:rPr>
              <a:t>are </a:t>
            </a:r>
            <a:r>
              <a:rPr sz="2400" spc="-5" dirty="0">
                <a:solidFill>
                  <a:srgbClr val="3F3F3F"/>
                </a:solidFill>
                <a:latin typeface="DejaVu Sans"/>
                <a:cs typeface="DejaVu Sans"/>
              </a:rPr>
              <a:t>called </a:t>
            </a:r>
            <a:r>
              <a:rPr sz="2400" spc="-10" dirty="0">
                <a:solidFill>
                  <a:srgbClr val="3F3F3F"/>
                </a:solidFill>
                <a:latin typeface="DejaVu Sans"/>
                <a:cs typeface="DejaVu Sans"/>
              </a:rPr>
              <a:t>Private </a:t>
            </a:r>
            <a:r>
              <a:rPr sz="2400" spc="-5" dirty="0">
                <a:solidFill>
                  <a:srgbClr val="3F3F3F"/>
                </a:solidFill>
                <a:latin typeface="DejaVu Sans"/>
                <a:cs typeface="DejaVu Sans"/>
              </a:rPr>
              <a:t>and public </a:t>
            </a:r>
            <a:r>
              <a:rPr sz="2400" spc="-75" dirty="0">
                <a:solidFill>
                  <a:srgbClr val="3F3F3F"/>
                </a:solidFill>
                <a:latin typeface="DejaVu Sans"/>
                <a:cs typeface="DejaVu Sans"/>
              </a:rPr>
              <a:t>key. </a:t>
            </a:r>
            <a:endParaRPr sz="2400" dirty="0">
              <a:latin typeface="DejaVu Sans"/>
              <a:cs typeface="DejaVu Sans"/>
            </a:endParaRPr>
          </a:p>
        </p:txBody>
      </p:sp>
      <p:sp>
        <p:nvSpPr>
          <p:cNvPr id="3" name="object 3"/>
          <p:cNvSpPr txBox="1"/>
          <p:nvPr/>
        </p:nvSpPr>
        <p:spPr>
          <a:xfrm>
            <a:off x="566737" y="341884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7" name="object 7"/>
          <p:cNvSpPr txBox="1"/>
          <p:nvPr/>
        </p:nvSpPr>
        <p:spPr>
          <a:xfrm>
            <a:off x="566737" y="5285741"/>
            <a:ext cx="61913" cy="209032"/>
          </a:xfrm>
          <a:prstGeom prst="rect">
            <a:avLst/>
          </a:prstGeom>
        </p:spPr>
        <p:txBody>
          <a:bodyPr vert="horz" wrap="square" lIns="0" tIns="16510" rIns="0" bIns="0" rtlCol="0">
            <a:spAutoFit/>
          </a:bodyPr>
          <a:lstStyle/>
          <a:p>
            <a:pPr marL="12700">
              <a:lnSpc>
                <a:spcPct val="100000"/>
              </a:lnSpc>
              <a:spcBef>
                <a:spcPts val="130"/>
              </a:spcBef>
            </a:pPr>
            <a:r>
              <a:rPr sz="1250" spc="10" dirty="0">
                <a:solidFill>
                  <a:srgbClr val="8FC125"/>
                </a:solidFill>
                <a:latin typeface="Liberation Sans"/>
                <a:cs typeface="Liberation Sans"/>
              </a:rPr>
              <a:t>•</a:t>
            </a:r>
            <a:endParaRPr sz="1250">
              <a:latin typeface="Liberation Sans"/>
              <a:cs typeface="Liberation Sans"/>
            </a:endParaRPr>
          </a:p>
        </p:txBody>
      </p:sp>
      <p:sp>
        <p:nvSpPr>
          <p:cNvPr id="9" name="object 9"/>
          <p:cNvSpPr txBox="1"/>
          <p:nvPr/>
        </p:nvSpPr>
        <p:spPr>
          <a:xfrm>
            <a:off x="566737" y="5655310"/>
            <a:ext cx="61913" cy="209032"/>
          </a:xfrm>
          <a:prstGeom prst="rect">
            <a:avLst/>
          </a:prstGeom>
        </p:spPr>
        <p:txBody>
          <a:bodyPr vert="horz" wrap="square" lIns="0" tIns="16510" rIns="0" bIns="0" rtlCol="0">
            <a:spAutoFit/>
          </a:bodyPr>
          <a:lstStyle/>
          <a:p>
            <a:pPr marL="12700">
              <a:lnSpc>
                <a:spcPct val="100000"/>
              </a:lnSpc>
              <a:spcBef>
                <a:spcPts val="130"/>
              </a:spcBef>
            </a:pPr>
            <a:r>
              <a:rPr sz="1250" spc="10" dirty="0">
                <a:solidFill>
                  <a:srgbClr val="8FC125"/>
                </a:solidFill>
                <a:latin typeface="Liberation Sans"/>
                <a:cs typeface="Liberation Sans"/>
              </a:rPr>
              <a:t>•</a:t>
            </a:r>
            <a:endParaRPr sz="1250">
              <a:latin typeface="Liberation Sans"/>
              <a:cs typeface="Liberatio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5785" y="839470"/>
            <a:ext cx="140494" cy="223138"/>
          </a:xfrm>
          <a:prstGeom prst="rect">
            <a:avLst/>
          </a:prstGeom>
        </p:spPr>
        <p:txBody>
          <a:bodyPr vert="horz" wrap="square" lIns="0" tIns="15240" rIns="0" bIns="0" rtlCol="0">
            <a:spAutoFit/>
          </a:bodyPr>
          <a:lstStyle/>
          <a:p>
            <a:pPr marL="12700">
              <a:lnSpc>
                <a:spcPct val="100000"/>
              </a:lnSpc>
              <a:spcBef>
                <a:spcPts val="120"/>
              </a:spcBef>
            </a:pPr>
            <a:r>
              <a:rPr sz="1350" spc="2135" dirty="0">
                <a:solidFill>
                  <a:srgbClr val="8FC125"/>
                </a:solidFill>
                <a:latin typeface="OpenSymbol"/>
                <a:cs typeface="OpenSymbol"/>
              </a:rPr>
              <a:t></a:t>
            </a:r>
            <a:endParaRPr sz="1350">
              <a:latin typeface="OpenSymbol"/>
              <a:cs typeface="OpenSymbol"/>
            </a:endParaRPr>
          </a:p>
        </p:txBody>
      </p:sp>
      <p:sp>
        <p:nvSpPr>
          <p:cNvPr id="3" name="object 3"/>
          <p:cNvSpPr txBox="1"/>
          <p:nvPr/>
        </p:nvSpPr>
        <p:spPr>
          <a:xfrm>
            <a:off x="812483" y="842010"/>
            <a:ext cx="6045517" cy="278281"/>
          </a:xfrm>
          <a:prstGeom prst="rect">
            <a:avLst/>
          </a:prstGeom>
        </p:spPr>
        <p:txBody>
          <a:bodyPr vert="horz" wrap="square" lIns="0" tIns="16510" rIns="0" bIns="0" rtlCol="0">
            <a:spAutoFit/>
          </a:bodyPr>
          <a:lstStyle/>
          <a:p>
            <a:pPr marL="12700">
              <a:lnSpc>
                <a:spcPct val="100000"/>
              </a:lnSpc>
              <a:spcBef>
                <a:spcPts val="130"/>
              </a:spcBef>
              <a:tabLst>
                <a:tab pos="4749165" algn="l"/>
              </a:tabLst>
            </a:pPr>
            <a:r>
              <a:rPr sz="1700" b="1" u="sng" spc="15" dirty="0">
                <a:solidFill>
                  <a:srgbClr val="3F3F3F"/>
                </a:solidFill>
                <a:uFill>
                  <a:solidFill>
                    <a:srgbClr val="3F3F3F"/>
                  </a:solidFill>
                </a:uFill>
                <a:latin typeface="DejaVu Sans"/>
                <a:cs typeface="DejaVu Sans"/>
              </a:rPr>
              <a:t>Hashing, Hash </a:t>
            </a:r>
            <a:r>
              <a:rPr sz="1700" b="1" u="sng" spc="10" dirty="0">
                <a:solidFill>
                  <a:srgbClr val="3F3F3F"/>
                </a:solidFill>
                <a:uFill>
                  <a:solidFill>
                    <a:srgbClr val="3F3F3F"/>
                  </a:solidFill>
                </a:uFill>
                <a:latin typeface="DejaVu Sans"/>
                <a:cs typeface="DejaVu Sans"/>
              </a:rPr>
              <a:t>pointer </a:t>
            </a:r>
            <a:r>
              <a:rPr sz="1700" b="1" u="sng" spc="25">
                <a:solidFill>
                  <a:srgbClr val="3F3F3F"/>
                </a:solidFill>
                <a:uFill>
                  <a:solidFill>
                    <a:srgbClr val="3F3F3F"/>
                  </a:solidFill>
                </a:uFill>
                <a:latin typeface="DejaVu Sans"/>
                <a:cs typeface="DejaVu Sans"/>
              </a:rPr>
              <a:t>&amp; </a:t>
            </a:r>
            <a:r>
              <a:rPr sz="1700" b="1" u="sng" spc="15">
                <a:solidFill>
                  <a:srgbClr val="3F3F3F"/>
                </a:solidFill>
                <a:uFill>
                  <a:solidFill>
                    <a:srgbClr val="3F3F3F"/>
                  </a:solidFill>
                </a:uFill>
                <a:latin typeface="DejaVu Sans"/>
                <a:cs typeface="DejaVu Sans"/>
              </a:rPr>
              <a:t>Hash</a:t>
            </a:r>
            <a:r>
              <a:rPr lang="en-US" sz="1700" b="1" u="sng" spc="-15" dirty="0">
                <a:solidFill>
                  <a:srgbClr val="3F3F3F"/>
                </a:solidFill>
                <a:uFill>
                  <a:solidFill>
                    <a:srgbClr val="3F3F3F"/>
                  </a:solidFill>
                </a:uFill>
                <a:latin typeface="DejaVu Sans"/>
                <a:cs typeface="DejaVu Sans"/>
              </a:rPr>
              <a:t> </a:t>
            </a:r>
            <a:r>
              <a:rPr sz="1700" b="1" u="sng" spc="-5">
                <a:solidFill>
                  <a:srgbClr val="3F3F3F"/>
                </a:solidFill>
                <a:uFill>
                  <a:solidFill>
                    <a:srgbClr val="3F3F3F"/>
                  </a:solidFill>
                </a:uFill>
                <a:latin typeface="DejaVu Sans"/>
                <a:cs typeface="DejaVu Sans"/>
              </a:rPr>
              <a:t>Value</a:t>
            </a:r>
            <a:r>
              <a:rPr sz="1700" b="1" u="sng" spc="-5" dirty="0">
                <a:solidFill>
                  <a:srgbClr val="3F3F3F"/>
                </a:solidFill>
                <a:uFill>
                  <a:solidFill>
                    <a:srgbClr val="3F3F3F"/>
                  </a:solidFill>
                </a:uFill>
                <a:latin typeface="DejaVu Sans"/>
                <a:cs typeface="DejaVu Sans"/>
              </a:rPr>
              <a:t>:	</a:t>
            </a:r>
            <a:endParaRPr sz="1700">
              <a:latin typeface="DejaVu Sans"/>
              <a:cs typeface="DejaVu Sans"/>
            </a:endParaRPr>
          </a:p>
        </p:txBody>
      </p:sp>
      <p:sp>
        <p:nvSpPr>
          <p:cNvPr id="4" name="object 4"/>
          <p:cNvSpPr txBox="1"/>
          <p:nvPr/>
        </p:nvSpPr>
        <p:spPr>
          <a:xfrm>
            <a:off x="565786" y="1225549"/>
            <a:ext cx="6315551" cy="3157852"/>
          </a:xfrm>
          <a:prstGeom prst="rect">
            <a:avLst/>
          </a:prstGeom>
        </p:spPr>
        <p:txBody>
          <a:bodyPr vert="horz" wrap="square" lIns="0" tIns="12700" rIns="0" bIns="0" rtlCol="0">
            <a:spAutoFit/>
          </a:bodyPr>
          <a:lstStyle/>
          <a:p>
            <a:pPr marL="12700" marR="417830">
              <a:lnSpc>
                <a:spcPct val="101499"/>
              </a:lnSpc>
              <a:spcBef>
                <a:spcPts val="100"/>
              </a:spcBef>
            </a:pPr>
            <a:r>
              <a:rPr sz="1700" spc="10" dirty="0">
                <a:solidFill>
                  <a:srgbClr val="3F3F3F"/>
                </a:solidFill>
                <a:latin typeface="DejaVu Sans"/>
                <a:cs typeface="DejaVu Sans"/>
              </a:rPr>
              <a:t>Hashing </a:t>
            </a:r>
            <a:r>
              <a:rPr sz="1700" spc="5" dirty="0">
                <a:solidFill>
                  <a:srgbClr val="3F3F3F"/>
                </a:solidFill>
                <a:latin typeface="DejaVu Sans"/>
                <a:cs typeface="DejaVu Sans"/>
              </a:rPr>
              <a:t>refers </a:t>
            </a:r>
            <a:r>
              <a:rPr sz="1700" spc="10" dirty="0">
                <a:solidFill>
                  <a:srgbClr val="3F3F3F"/>
                </a:solidFill>
                <a:latin typeface="DejaVu Sans"/>
                <a:cs typeface="DejaVu Sans"/>
              </a:rPr>
              <a:t>to </a:t>
            </a:r>
            <a:r>
              <a:rPr sz="1700" spc="5" dirty="0">
                <a:solidFill>
                  <a:srgbClr val="3F3F3F"/>
                </a:solidFill>
                <a:latin typeface="DejaVu Sans"/>
                <a:cs typeface="DejaVu Sans"/>
              </a:rPr>
              <a:t>the transformation </a:t>
            </a:r>
            <a:r>
              <a:rPr sz="1700" spc="10" dirty="0">
                <a:solidFill>
                  <a:srgbClr val="3F3F3F"/>
                </a:solidFill>
                <a:latin typeface="DejaVu Sans"/>
                <a:cs typeface="DejaVu Sans"/>
              </a:rPr>
              <a:t>and generation of input data </a:t>
            </a:r>
            <a:r>
              <a:rPr sz="1700" spc="5" dirty="0">
                <a:solidFill>
                  <a:srgbClr val="3F3F3F"/>
                </a:solidFill>
                <a:latin typeface="DejaVu Sans"/>
                <a:cs typeface="DejaVu Sans"/>
              </a:rPr>
              <a:t>of </a:t>
            </a:r>
            <a:r>
              <a:rPr sz="1700" spc="15" dirty="0">
                <a:solidFill>
                  <a:srgbClr val="3F3F3F"/>
                </a:solidFill>
                <a:latin typeface="DejaVu Sans"/>
                <a:cs typeface="DejaVu Sans"/>
              </a:rPr>
              <a:t>any  </a:t>
            </a:r>
            <a:r>
              <a:rPr sz="1700" spc="10" dirty="0">
                <a:solidFill>
                  <a:srgbClr val="3F3F3F"/>
                </a:solidFill>
                <a:latin typeface="DejaVu Sans"/>
                <a:cs typeface="DejaVu Sans"/>
              </a:rPr>
              <a:t>length </a:t>
            </a:r>
            <a:r>
              <a:rPr sz="1700" spc="5" dirty="0">
                <a:solidFill>
                  <a:srgbClr val="3F3F3F"/>
                </a:solidFill>
                <a:latin typeface="DejaVu Sans"/>
                <a:cs typeface="DejaVu Sans"/>
              </a:rPr>
              <a:t>into </a:t>
            </a:r>
            <a:r>
              <a:rPr sz="1700" spc="15" dirty="0">
                <a:solidFill>
                  <a:srgbClr val="3F3F3F"/>
                </a:solidFill>
                <a:latin typeface="DejaVu Sans"/>
                <a:cs typeface="DejaVu Sans"/>
              </a:rPr>
              <a:t>a </a:t>
            </a:r>
            <a:r>
              <a:rPr sz="1700" spc="5" dirty="0">
                <a:solidFill>
                  <a:srgbClr val="3F3F3F"/>
                </a:solidFill>
                <a:latin typeface="DejaVu Sans"/>
                <a:cs typeface="DejaVu Sans"/>
              </a:rPr>
              <a:t>string of </a:t>
            </a:r>
            <a:r>
              <a:rPr sz="1700" spc="15" dirty="0">
                <a:solidFill>
                  <a:srgbClr val="3F3F3F"/>
                </a:solidFill>
                <a:latin typeface="DejaVu Sans"/>
                <a:cs typeface="DejaVu Sans"/>
              </a:rPr>
              <a:t>a </a:t>
            </a:r>
            <a:r>
              <a:rPr sz="1700" dirty="0">
                <a:solidFill>
                  <a:srgbClr val="3F3F3F"/>
                </a:solidFill>
                <a:latin typeface="DejaVu Sans"/>
                <a:cs typeface="DejaVu Sans"/>
              </a:rPr>
              <a:t>fixed</a:t>
            </a:r>
            <a:r>
              <a:rPr sz="1700" spc="-25" dirty="0">
                <a:solidFill>
                  <a:srgbClr val="3F3F3F"/>
                </a:solidFill>
                <a:latin typeface="DejaVu Sans"/>
                <a:cs typeface="DejaVu Sans"/>
              </a:rPr>
              <a:t> </a:t>
            </a:r>
            <a:r>
              <a:rPr sz="1700" spc="10" dirty="0">
                <a:solidFill>
                  <a:srgbClr val="3F3F3F"/>
                </a:solidFill>
                <a:latin typeface="DejaVu Sans"/>
                <a:cs typeface="DejaVu Sans"/>
              </a:rPr>
              <a:t>size.</a:t>
            </a:r>
            <a:endParaRPr sz="1700" dirty="0">
              <a:latin typeface="DejaVu Sans"/>
              <a:cs typeface="DejaVu Sans"/>
            </a:endParaRPr>
          </a:p>
          <a:p>
            <a:pPr marL="12700">
              <a:lnSpc>
                <a:spcPct val="100000"/>
              </a:lnSpc>
              <a:spcBef>
                <a:spcPts val="990"/>
              </a:spcBef>
            </a:pPr>
            <a:r>
              <a:rPr sz="1700" spc="10" dirty="0">
                <a:solidFill>
                  <a:srgbClr val="3F3F3F"/>
                </a:solidFill>
                <a:latin typeface="DejaVu Sans"/>
                <a:cs typeface="DejaVu Sans"/>
              </a:rPr>
              <a:t>In </a:t>
            </a:r>
            <a:r>
              <a:rPr sz="1700" spc="5" dirty="0">
                <a:solidFill>
                  <a:srgbClr val="3F3F3F"/>
                </a:solidFill>
                <a:latin typeface="DejaVu Sans"/>
                <a:cs typeface="DejaVu Sans"/>
              </a:rPr>
              <a:t>blockchain, </a:t>
            </a:r>
            <a:r>
              <a:rPr sz="1700" spc="15" dirty="0">
                <a:solidFill>
                  <a:srgbClr val="3F3F3F"/>
                </a:solidFill>
                <a:latin typeface="DejaVu Sans"/>
                <a:cs typeface="DejaVu Sans"/>
              </a:rPr>
              <a:t>every </a:t>
            </a:r>
            <a:r>
              <a:rPr sz="1700" spc="5" dirty="0">
                <a:solidFill>
                  <a:srgbClr val="3F3F3F"/>
                </a:solidFill>
                <a:latin typeface="DejaVu Sans"/>
                <a:cs typeface="DejaVu Sans"/>
              </a:rPr>
              <a:t>block is cryptographically </a:t>
            </a:r>
            <a:r>
              <a:rPr sz="1700" spc="10" dirty="0">
                <a:solidFill>
                  <a:srgbClr val="3F3F3F"/>
                </a:solidFill>
                <a:latin typeface="DejaVu Sans"/>
                <a:cs typeface="DejaVu Sans"/>
              </a:rPr>
              <a:t>tied to </a:t>
            </a:r>
            <a:r>
              <a:rPr sz="1700" spc="5" dirty="0">
                <a:solidFill>
                  <a:srgbClr val="3F3F3F"/>
                </a:solidFill>
                <a:latin typeface="DejaVu Sans"/>
                <a:cs typeface="DejaVu Sans"/>
              </a:rPr>
              <a:t>the next</a:t>
            </a:r>
            <a:r>
              <a:rPr sz="1700" dirty="0">
                <a:solidFill>
                  <a:srgbClr val="3F3F3F"/>
                </a:solidFill>
                <a:latin typeface="DejaVu Sans"/>
                <a:cs typeface="DejaVu Sans"/>
              </a:rPr>
              <a:t> </a:t>
            </a:r>
            <a:r>
              <a:rPr sz="1700" spc="5" dirty="0">
                <a:solidFill>
                  <a:srgbClr val="3F3F3F"/>
                </a:solidFill>
                <a:latin typeface="DejaVu Sans"/>
                <a:cs typeface="DejaVu Sans"/>
              </a:rPr>
              <a:t>block.</a:t>
            </a:r>
            <a:endParaRPr sz="1700" dirty="0">
              <a:latin typeface="DejaVu Sans"/>
              <a:cs typeface="DejaVu Sans"/>
            </a:endParaRPr>
          </a:p>
          <a:p>
            <a:pPr marL="12700" marR="5080" indent="69215">
              <a:lnSpc>
                <a:spcPct val="101499"/>
              </a:lnSpc>
            </a:pPr>
            <a:r>
              <a:rPr sz="1700" spc="20" dirty="0">
                <a:solidFill>
                  <a:srgbClr val="3F3F3F"/>
                </a:solidFill>
                <a:latin typeface="DejaVu Sans"/>
                <a:cs typeface="DejaVu Sans"/>
              </a:rPr>
              <a:t>A </a:t>
            </a:r>
            <a:r>
              <a:rPr sz="1700" b="1" spc="15" dirty="0">
                <a:solidFill>
                  <a:srgbClr val="3F3F3F"/>
                </a:solidFill>
                <a:latin typeface="DejaVu Sans"/>
                <a:cs typeface="DejaVu Sans"/>
              </a:rPr>
              <a:t>hash pointer </a:t>
            </a:r>
            <a:r>
              <a:rPr sz="1700" dirty="0">
                <a:solidFill>
                  <a:srgbClr val="3F3F3F"/>
                </a:solidFill>
                <a:latin typeface="DejaVu Sans"/>
                <a:cs typeface="DejaVu Sans"/>
              </a:rPr>
              <a:t>is </a:t>
            </a:r>
            <a:r>
              <a:rPr sz="1700" spc="5" dirty="0">
                <a:solidFill>
                  <a:srgbClr val="3F3F3F"/>
                </a:solidFill>
                <a:latin typeface="DejaVu Sans"/>
                <a:cs typeface="DejaVu Sans"/>
              </a:rPr>
              <a:t>similar </a:t>
            </a:r>
            <a:r>
              <a:rPr sz="1700" spc="10" dirty="0">
                <a:solidFill>
                  <a:srgbClr val="3F3F3F"/>
                </a:solidFill>
                <a:latin typeface="DejaVu Sans"/>
                <a:cs typeface="DejaVu Sans"/>
              </a:rPr>
              <a:t>to </a:t>
            </a:r>
            <a:r>
              <a:rPr sz="1700" spc="15" dirty="0">
                <a:solidFill>
                  <a:srgbClr val="3F3F3F"/>
                </a:solidFill>
                <a:latin typeface="DejaVu Sans"/>
                <a:cs typeface="DejaVu Sans"/>
              </a:rPr>
              <a:t>a </a:t>
            </a:r>
            <a:r>
              <a:rPr sz="1700" spc="5" dirty="0">
                <a:solidFill>
                  <a:srgbClr val="3F3F3F"/>
                </a:solidFill>
                <a:latin typeface="DejaVu Sans"/>
                <a:cs typeface="DejaVu Sans"/>
              </a:rPr>
              <a:t>pointer, </a:t>
            </a:r>
            <a:r>
              <a:rPr sz="1700" spc="10" dirty="0">
                <a:solidFill>
                  <a:srgbClr val="3F3F3F"/>
                </a:solidFill>
                <a:latin typeface="DejaVu Sans"/>
                <a:cs typeface="DejaVu Sans"/>
              </a:rPr>
              <a:t>but instead of </a:t>
            </a:r>
            <a:r>
              <a:rPr sz="1700" spc="5" dirty="0">
                <a:solidFill>
                  <a:srgbClr val="3F3F3F"/>
                </a:solidFill>
                <a:latin typeface="DejaVu Sans"/>
                <a:cs typeface="DejaVu Sans"/>
              </a:rPr>
              <a:t>just containing the  address </a:t>
            </a:r>
            <a:r>
              <a:rPr sz="1700" spc="10" dirty="0">
                <a:solidFill>
                  <a:srgbClr val="3F3F3F"/>
                </a:solidFill>
                <a:latin typeface="DejaVu Sans"/>
                <a:cs typeface="DejaVu Sans"/>
              </a:rPr>
              <a:t>of the </a:t>
            </a:r>
            <a:r>
              <a:rPr sz="1700" spc="5" dirty="0">
                <a:solidFill>
                  <a:srgbClr val="3F3F3F"/>
                </a:solidFill>
                <a:latin typeface="DejaVu Sans"/>
                <a:cs typeface="DejaVu Sans"/>
              </a:rPr>
              <a:t>previous block it </a:t>
            </a:r>
            <a:r>
              <a:rPr sz="1700" spc="10" dirty="0">
                <a:solidFill>
                  <a:srgbClr val="3F3F3F"/>
                </a:solidFill>
                <a:latin typeface="DejaVu Sans"/>
                <a:cs typeface="DejaVu Sans"/>
              </a:rPr>
              <a:t>also contains </a:t>
            </a:r>
            <a:r>
              <a:rPr sz="1700" spc="5" dirty="0">
                <a:solidFill>
                  <a:srgbClr val="3F3F3F"/>
                </a:solidFill>
                <a:latin typeface="DejaVu Sans"/>
                <a:cs typeface="DejaVu Sans"/>
              </a:rPr>
              <a:t>the </a:t>
            </a:r>
            <a:r>
              <a:rPr sz="1700" spc="10" dirty="0">
                <a:solidFill>
                  <a:srgbClr val="3F3F3F"/>
                </a:solidFill>
                <a:latin typeface="DejaVu Sans"/>
                <a:cs typeface="DejaVu Sans"/>
              </a:rPr>
              <a:t>hash </a:t>
            </a:r>
            <a:r>
              <a:rPr sz="1700" spc="5" dirty="0">
                <a:solidFill>
                  <a:srgbClr val="3F3F3F"/>
                </a:solidFill>
                <a:latin typeface="DejaVu Sans"/>
                <a:cs typeface="DejaVu Sans"/>
              </a:rPr>
              <a:t>of </a:t>
            </a:r>
            <a:r>
              <a:rPr sz="1700" spc="10" dirty="0">
                <a:solidFill>
                  <a:srgbClr val="3F3F3F"/>
                </a:solidFill>
                <a:latin typeface="DejaVu Sans"/>
                <a:cs typeface="DejaVu Sans"/>
              </a:rPr>
              <a:t>the data </a:t>
            </a:r>
            <a:r>
              <a:rPr sz="1700" spc="5" dirty="0">
                <a:solidFill>
                  <a:srgbClr val="3F3F3F"/>
                </a:solidFill>
                <a:latin typeface="DejaVu Sans"/>
                <a:cs typeface="DejaVu Sans"/>
              </a:rPr>
              <a:t>inside the  previous block. </a:t>
            </a:r>
            <a:r>
              <a:rPr sz="1700" spc="10" dirty="0">
                <a:solidFill>
                  <a:srgbClr val="3F3F3F"/>
                </a:solidFill>
                <a:latin typeface="DejaVu Sans"/>
                <a:cs typeface="DejaVu Sans"/>
              </a:rPr>
              <a:t>Hashing </a:t>
            </a:r>
            <a:r>
              <a:rPr sz="1700" spc="5" dirty="0">
                <a:solidFill>
                  <a:srgbClr val="3F3F3F"/>
                </a:solidFill>
                <a:latin typeface="DejaVu Sans"/>
                <a:cs typeface="DejaVu Sans"/>
              </a:rPr>
              <a:t>is </a:t>
            </a:r>
            <a:r>
              <a:rPr sz="1700" spc="10" dirty="0">
                <a:solidFill>
                  <a:srgbClr val="3F3F3F"/>
                </a:solidFill>
                <a:latin typeface="DejaVu Sans"/>
                <a:cs typeface="DejaVu Sans"/>
              </a:rPr>
              <a:t>used </a:t>
            </a:r>
            <a:r>
              <a:rPr sz="1700" spc="5" dirty="0">
                <a:solidFill>
                  <a:srgbClr val="3F3F3F"/>
                </a:solidFill>
                <a:latin typeface="DejaVu Sans"/>
                <a:cs typeface="DejaVu Sans"/>
              </a:rPr>
              <a:t>in </a:t>
            </a:r>
            <a:r>
              <a:rPr sz="1700" spc="10" dirty="0">
                <a:solidFill>
                  <a:srgbClr val="3F3F3F"/>
                </a:solidFill>
                <a:latin typeface="DejaVu Sans"/>
                <a:cs typeface="DejaVu Sans"/>
              </a:rPr>
              <a:t>blockchain to </a:t>
            </a:r>
            <a:r>
              <a:rPr sz="1700" spc="5" dirty="0">
                <a:solidFill>
                  <a:srgbClr val="3F3F3F"/>
                </a:solidFill>
                <a:latin typeface="DejaVu Sans"/>
                <a:cs typeface="DejaVu Sans"/>
              </a:rPr>
              <a:t>compare </a:t>
            </a:r>
            <a:r>
              <a:rPr sz="1700" spc="10" dirty="0">
                <a:solidFill>
                  <a:srgbClr val="3F3F3F"/>
                </a:solidFill>
                <a:latin typeface="DejaVu Sans"/>
                <a:cs typeface="DejaVu Sans"/>
              </a:rPr>
              <a:t>and </a:t>
            </a:r>
            <a:r>
              <a:rPr sz="1700" spc="5" dirty="0">
                <a:solidFill>
                  <a:srgbClr val="3F3F3F"/>
                </a:solidFill>
                <a:latin typeface="DejaVu Sans"/>
                <a:cs typeface="DejaVu Sans"/>
              </a:rPr>
              <a:t>validate </a:t>
            </a:r>
            <a:r>
              <a:rPr sz="1700" spc="10" dirty="0">
                <a:solidFill>
                  <a:srgbClr val="3F3F3F"/>
                </a:solidFill>
                <a:latin typeface="DejaVu Sans"/>
                <a:cs typeface="DejaVu Sans"/>
              </a:rPr>
              <a:t>data  </a:t>
            </a:r>
            <a:r>
              <a:rPr sz="1700" spc="-15" dirty="0">
                <a:solidFill>
                  <a:srgbClr val="3F3F3F"/>
                </a:solidFill>
                <a:latin typeface="DejaVu Sans"/>
                <a:cs typeface="DejaVu Sans"/>
              </a:rPr>
              <a:t>authenticity.</a:t>
            </a:r>
            <a:endParaRPr sz="1700" dirty="0">
              <a:latin typeface="DejaVu Sans"/>
              <a:cs typeface="DejaVu Sans"/>
            </a:endParaRPr>
          </a:p>
          <a:p>
            <a:pPr marL="12700" marR="337185">
              <a:lnSpc>
                <a:spcPct val="101499"/>
              </a:lnSpc>
              <a:spcBef>
                <a:spcPts val="944"/>
              </a:spcBef>
              <a:tabLst>
                <a:tab pos="974090" algn="l"/>
              </a:tabLst>
            </a:pPr>
            <a:r>
              <a:rPr sz="1700" spc="10" dirty="0">
                <a:solidFill>
                  <a:srgbClr val="3F3F3F"/>
                </a:solidFill>
                <a:latin typeface="DejaVu Sans"/>
                <a:cs typeface="DejaVu Sans"/>
              </a:rPr>
              <a:t>Hash value </a:t>
            </a:r>
            <a:r>
              <a:rPr sz="1700" dirty="0">
                <a:solidFill>
                  <a:srgbClr val="3F3F3F"/>
                </a:solidFill>
                <a:latin typeface="DejaVu Sans"/>
                <a:cs typeface="DejaVu Sans"/>
              </a:rPr>
              <a:t>is </a:t>
            </a:r>
            <a:r>
              <a:rPr sz="1700" spc="10" dirty="0">
                <a:solidFill>
                  <a:srgbClr val="3F3F3F"/>
                </a:solidFill>
                <a:latin typeface="DejaVu Sans"/>
                <a:cs typeface="DejaVu Sans"/>
              </a:rPr>
              <a:t>equivalent to </a:t>
            </a:r>
            <a:r>
              <a:rPr sz="1700" spc="15" dirty="0">
                <a:solidFill>
                  <a:srgbClr val="3F3F3F"/>
                </a:solidFill>
                <a:latin typeface="DejaVu Sans"/>
                <a:cs typeface="DejaVu Sans"/>
              </a:rPr>
              <a:t>a </a:t>
            </a:r>
            <a:r>
              <a:rPr sz="1700" spc="5" dirty="0">
                <a:solidFill>
                  <a:srgbClr val="3F3F3F"/>
                </a:solidFill>
                <a:latin typeface="DejaVu Sans"/>
                <a:cs typeface="DejaVu Sans"/>
              </a:rPr>
              <a:t>digital fingerprint . </a:t>
            </a:r>
            <a:endParaRPr sz="1700" dirty="0">
              <a:latin typeface="DejaVu Sans"/>
              <a:cs typeface="DejaVu Sans"/>
            </a:endParaRPr>
          </a:p>
        </p:txBody>
      </p:sp>
      <p:sp>
        <p:nvSpPr>
          <p:cNvPr id="5" name="object 5"/>
          <p:cNvSpPr txBox="1"/>
          <p:nvPr/>
        </p:nvSpPr>
        <p:spPr>
          <a:xfrm>
            <a:off x="565785" y="4339590"/>
            <a:ext cx="140494" cy="223138"/>
          </a:xfrm>
          <a:prstGeom prst="rect">
            <a:avLst/>
          </a:prstGeom>
        </p:spPr>
        <p:txBody>
          <a:bodyPr vert="horz" wrap="square" lIns="0" tIns="15240" rIns="0" bIns="0" rtlCol="0">
            <a:spAutoFit/>
          </a:bodyPr>
          <a:lstStyle/>
          <a:p>
            <a:pPr marL="12700">
              <a:lnSpc>
                <a:spcPct val="100000"/>
              </a:lnSpc>
              <a:spcBef>
                <a:spcPts val="120"/>
              </a:spcBef>
            </a:pPr>
            <a:r>
              <a:rPr sz="1350" spc="2135" dirty="0">
                <a:solidFill>
                  <a:srgbClr val="8FC125"/>
                </a:solidFill>
                <a:latin typeface="OpenSymbol"/>
                <a:cs typeface="OpenSymbol"/>
              </a:rPr>
              <a:t></a:t>
            </a:r>
            <a:endParaRPr sz="1350">
              <a:latin typeface="OpenSymbol"/>
              <a:cs typeface="OpenSymbol"/>
            </a:endParaRPr>
          </a:p>
        </p:txBody>
      </p:sp>
      <p:sp>
        <p:nvSpPr>
          <p:cNvPr id="6" name="object 6"/>
          <p:cNvSpPr txBox="1"/>
          <p:nvPr/>
        </p:nvSpPr>
        <p:spPr>
          <a:xfrm>
            <a:off x="812483" y="4340860"/>
            <a:ext cx="3607117" cy="278281"/>
          </a:xfrm>
          <a:prstGeom prst="rect">
            <a:avLst/>
          </a:prstGeom>
        </p:spPr>
        <p:txBody>
          <a:bodyPr vert="horz" wrap="square" lIns="0" tIns="16510" rIns="0" bIns="0" rtlCol="0">
            <a:spAutoFit/>
          </a:bodyPr>
          <a:lstStyle/>
          <a:p>
            <a:pPr marL="12700">
              <a:lnSpc>
                <a:spcPct val="100000"/>
              </a:lnSpc>
              <a:spcBef>
                <a:spcPts val="130"/>
              </a:spcBef>
            </a:pPr>
            <a:r>
              <a:rPr sz="1700" b="1" u="sng" spc="10" dirty="0">
                <a:solidFill>
                  <a:srgbClr val="3F3F3F"/>
                </a:solidFill>
                <a:uFill>
                  <a:solidFill>
                    <a:srgbClr val="3F3F3F"/>
                  </a:solidFill>
                </a:uFill>
                <a:latin typeface="DejaVu Sans"/>
                <a:cs typeface="DejaVu Sans"/>
              </a:rPr>
              <a:t>Blockchain </a:t>
            </a:r>
            <a:r>
              <a:rPr sz="1700" b="1" u="sng" spc="15" dirty="0">
                <a:solidFill>
                  <a:srgbClr val="3F3F3F"/>
                </a:solidFill>
                <a:uFill>
                  <a:solidFill>
                    <a:srgbClr val="3F3F3F"/>
                  </a:solidFill>
                </a:uFill>
                <a:latin typeface="DejaVu Sans"/>
                <a:cs typeface="DejaVu Sans"/>
              </a:rPr>
              <a:t>Data</a:t>
            </a:r>
            <a:r>
              <a:rPr sz="1700" b="1" u="sng" spc="5" dirty="0">
                <a:solidFill>
                  <a:srgbClr val="3F3F3F"/>
                </a:solidFill>
                <a:uFill>
                  <a:solidFill>
                    <a:srgbClr val="3F3F3F"/>
                  </a:solidFill>
                </a:uFill>
                <a:latin typeface="DejaVu Sans"/>
                <a:cs typeface="DejaVu Sans"/>
              </a:rPr>
              <a:t> </a:t>
            </a:r>
            <a:r>
              <a:rPr sz="1700" b="1" u="sng" spc="10" dirty="0">
                <a:solidFill>
                  <a:srgbClr val="3F3F3F"/>
                </a:solidFill>
                <a:uFill>
                  <a:solidFill>
                    <a:srgbClr val="3F3F3F"/>
                  </a:solidFill>
                </a:uFill>
                <a:latin typeface="DejaVu Sans"/>
                <a:cs typeface="DejaVu Sans"/>
              </a:rPr>
              <a:t>Structure:</a:t>
            </a:r>
            <a:endParaRPr sz="1700">
              <a:latin typeface="DejaVu Sans"/>
              <a:cs typeface="DejaVu Sans"/>
            </a:endParaRPr>
          </a:p>
        </p:txBody>
      </p:sp>
      <p:sp>
        <p:nvSpPr>
          <p:cNvPr id="7" name="object 7"/>
          <p:cNvSpPr txBox="1"/>
          <p:nvPr/>
        </p:nvSpPr>
        <p:spPr>
          <a:xfrm>
            <a:off x="565785" y="4725670"/>
            <a:ext cx="6274594" cy="1461770"/>
          </a:xfrm>
          <a:prstGeom prst="rect">
            <a:avLst/>
          </a:prstGeom>
        </p:spPr>
        <p:txBody>
          <a:bodyPr vert="horz" wrap="square" lIns="0" tIns="13335" rIns="0" bIns="0" rtlCol="0">
            <a:spAutoFit/>
          </a:bodyPr>
          <a:lstStyle/>
          <a:p>
            <a:pPr marL="12700" marR="121920">
              <a:lnSpc>
                <a:spcPct val="101200"/>
              </a:lnSpc>
              <a:spcBef>
                <a:spcPts val="105"/>
              </a:spcBef>
            </a:pPr>
            <a:r>
              <a:rPr sz="1700" spc="20" dirty="0">
                <a:solidFill>
                  <a:srgbClr val="3F3F3F"/>
                </a:solidFill>
                <a:latin typeface="DejaVu Sans"/>
                <a:cs typeface="DejaVu Sans"/>
              </a:rPr>
              <a:t>A </a:t>
            </a:r>
            <a:r>
              <a:rPr sz="1700" spc="10" dirty="0">
                <a:solidFill>
                  <a:srgbClr val="3F3F3F"/>
                </a:solidFill>
                <a:latin typeface="DejaVu Sans"/>
                <a:cs typeface="DejaVu Sans"/>
              </a:rPr>
              <a:t>block is </a:t>
            </a:r>
            <a:r>
              <a:rPr sz="1700" spc="5" dirty="0">
                <a:solidFill>
                  <a:srgbClr val="3F3F3F"/>
                </a:solidFill>
                <a:latin typeface="DejaVu Sans"/>
                <a:cs typeface="DejaVu Sans"/>
              </a:rPr>
              <a:t>considered </a:t>
            </a:r>
            <a:r>
              <a:rPr sz="1700" spc="10" dirty="0">
                <a:solidFill>
                  <a:srgbClr val="3F3F3F"/>
                </a:solidFill>
                <a:latin typeface="DejaVu Sans"/>
                <a:cs typeface="DejaVu Sans"/>
              </a:rPr>
              <a:t>to be </a:t>
            </a:r>
            <a:r>
              <a:rPr sz="1700" spc="5" dirty="0">
                <a:solidFill>
                  <a:srgbClr val="3F3F3F"/>
                </a:solidFill>
                <a:latin typeface="DejaVu Sans"/>
                <a:cs typeface="DejaVu Sans"/>
              </a:rPr>
              <a:t>the </a:t>
            </a:r>
            <a:r>
              <a:rPr sz="1700" spc="10" dirty="0">
                <a:solidFill>
                  <a:srgbClr val="3F3F3F"/>
                </a:solidFill>
                <a:latin typeface="DejaVu Sans"/>
                <a:cs typeface="DejaVu Sans"/>
              </a:rPr>
              <a:t>prime blockchain </a:t>
            </a:r>
            <a:r>
              <a:rPr sz="1700" spc="5" dirty="0">
                <a:solidFill>
                  <a:srgbClr val="3F3F3F"/>
                </a:solidFill>
                <a:latin typeface="DejaVu Sans"/>
                <a:cs typeface="DejaVu Sans"/>
              </a:rPr>
              <a:t>data </a:t>
            </a:r>
            <a:r>
              <a:rPr sz="1700" dirty="0">
                <a:solidFill>
                  <a:srgbClr val="3F3F3F"/>
                </a:solidFill>
                <a:latin typeface="DejaVu Sans"/>
                <a:cs typeface="DejaVu Sans"/>
              </a:rPr>
              <a:t>structure. </a:t>
            </a:r>
            <a:r>
              <a:rPr sz="1700" spc="15" dirty="0">
                <a:solidFill>
                  <a:srgbClr val="3F3F3F"/>
                </a:solidFill>
                <a:latin typeface="DejaVu Sans"/>
                <a:cs typeface="DejaVu Sans"/>
              </a:rPr>
              <a:t>The  </a:t>
            </a:r>
            <a:r>
              <a:rPr sz="1700" dirty="0">
                <a:solidFill>
                  <a:srgbClr val="3F3F3F"/>
                </a:solidFill>
                <a:latin typeface="DejaVu Sans"/>
                <a:cs typeface="DejaVu Sans"/>
              </a:rPr>
              <a:t>different </a:t>
            </a:r>
            <a:r>
              <a:rPr sz="1700" spc="10" dirty="0">
                <a:solidFill>
                  <a:srgbClr val="3F3F3F"/>
                </a:solidFill>
                <a:latin typeface="DejaVu Sans"/>
                <a:cs typeface="DejaVu Sans"/>
              </a:rPr>
              <a:t>blocks in </a:t>
            </a:r>
            <a:r>
              <a:rPr sz="1700" spc="15" dirty="0">
                <a:solidFill>
                  <a:srgbClr val="3F3F3F"/>
                </a:solidFill>
                <a:latin typeface="DejaVu Sans"/>
                <a:cs typeface="DejaVu Sans"/>
              </a:rPr>
              <a:t>a </a:t>
            </a:r>
            <a:r>
              <a:rPr sz="1700" spc="10" dirty="0">
                <a:solidFill>
                  <a:srgbClr val="3F3F3F"/>
                </a:solidFill>
                <a:latin typeface="DejaVu Sans"/>
                <a:cs typeface="DejaVu Sans"/>
              </a:rPr>
              <a:t>blockchain </a:t>
            </a:r>
            <a:r>
              <a:rPr sz="1700" spc="-5" dirty="0">
                <a:solidFill>
                  <a:srgbClr val="3F3F3F"/>
                </a:solidFill>
                <a:latin typeface="DejaVu Sans"/>
                <a:cs typeface="DejaVu Sans"/>
              </a:rPr>
              <a:t>are </a:t>
            </a:r>
            <a:r>
              <a:rPr sz="1700" spc="5" dirty="0">
                <a:solidFill>
                  <a:srgbClr val="3F3F3F"/>
                </a:solidFill>
                <a:latin typeface="DejaVu Sans"/>
                <a:cs typeface="DejaVu Sans"/>
              </a:rPr>
              <a:t>identified </a:t>
            </a:r>
            <a:r>
              <a:rPr sz="1700" spc="10" dirty="0">
                <a:solidFill>
                  <a:srgbClr val="3F3F3F"/>
                </a:solidFill>
                <a:latin typeface="DejaVu Sans"/>
                <a:cs typeface="DejaVu Sans"/>
              </a:rPr>
              <a:t>with the help </a:t>
            </a:r>
            <a:r>
              <a:rPr sz="1700" spc="5" dirty="0">
                <a:solidFill>
                  <a:srgbClr val="3F3F3F"/>
                </a:solidFill>
                <a:latin typeface="DejaVu Sans"/>
                <a:cs typeface="DejaVu Sans"/>
              </a:rPr>
              <a:t>of </a:t>
            </a:r>
            <a:r>
              <a:rPr sz="1700" spc="15" dirty="0">
                <a:solidFill>
                  <a:srgbClr val="3F3F3F"/>
                </a:solidFill>
                <a:latin typeface="DejaVu Sans"/>
                <a:cs typeface="DejaVu Sans"/>
              </a:rPr>
              <a:t>a </a:t>
            </a:r>
            <a:r>
              <a:rPr sz="1700" spc="10" dirty="0">
                <a:solidFill>
                  <a:srgbClr val="3F3F3F"/>
                </a:solidFill>
                <a:latin typeface="DejaVu Sans"/>
                <a:cs typeface="DejaVu Sans"/>
              </a:rPr>
              <a:t>hash in the  block</a:t>
            </a:r>
            <a:r>
              <a:rPr sz="1700" spc="-5" dirty="0">
                <a:solidFill>
                  <a:srgbClr val="3F3F3F"/>
                </a:solidFill>
                <a:latin typeface="DejaVu Sans"/>
                <a:cs typeface="DejaVu Sans"/>
              </a:rPr>
              <a:t> </a:t>
            </a:r>
            <a:r>
              <a:rPr sz="1700" spc="-15" dirty="0">
                <a:solidFill>
                  <a:srgbClr val="3F3F3F"/>
                </a:solidFill>
                <a:latin typeface="DejaVu Sans"/>
                <a:cs typeface="DejaVu Sans"/>
              </a:rPr>
              <a:t>header.</a:t>
            </a:r>
            <a:endParaRPr sz="1700" dirty="0">
              <a:latin typeface="DejaVu Sans"/>
              <a:cs typeface="DejaVu Sans"/>
            </a:endParaRPr>
          </a:p>
          <a:p>
            <a:pPr marL="12700" marR="5080">
              <a:lnSpc>
                <a:spcPct val="101499"/>
              </a:lnSpc>
              <a:spcBef>
                <a:spcPts val="960"/>
              </a:spcBef>
            </a:pPr>
            <a:r>
              <a:rPr sz="1700" b="1" spc="15" dirty="0">
                <a:solidFill>
                  <a:srgbClr val="3F3F3F"/>
                </a:solidFill>
                <a:latin typeface="DejaVu Sans"/>
                <a:cs typeface="DejaVu Sans"/>
              </a:rPr>
              <a:t>Data structures </a:t>
            </a:r>
            <a:r>
              <a:rPr sz="1700" spc="10" dirty="0">
                <a:solidFill>
                  <a:srgbClr val="3F3F3F"/>
                </a:solidFill>
                <a:latin typeface="DejaVu Sans"/>
                <a:cs typeface="DejaVu Sans"/>
              </a:rPr>
              <a:t>help in </a:t>
            </a:r>
            <a:r>
              <a:rPr sz="1700" spc="5" dirty="0">
                <a:solidFill>
                  <a:srgbClr val="3F3F3F"/>
                </a:solidFill>
                <a:latin typeface="DejaVu Sans"/>
                <a:cs typeface="DejaVu Sans"/>
              </a:rPr>
              <a:t>the organization </a:t>
            </a:r>
            <a:r>
              <a:rPr sz="1700" spc="10" dirty="0">
                <a:solidFill>
                  <a:srgbClr val="3F3F3F"/>
                </a:solidFill>
                <a:latin typeface="DejaVu Sans"/>
                <a:cs typeface="DejaVu Sans"/>
              </a:rPr>
              <a:t>and storage </a:t>
            </a:r>
            <a:r>
              <a:rPr sz="1700" spc="5" dirty="0">
                <a:solidFill>
                  <a:srgbClr val="3F3F3F"/>
                </a:solidFill>
                <a:latin typeface="DejaVu Sans"/>
                <a:cs typeface="DejaVu Sans"/>
              </a:rPr>
              <a:t>of </a:t>
            </a:r>
            <a:r>
              <a:rPr sz="1700" spc="10" dirty="0">
                <a:solidFill>
                  <a:srgbClr val="3F3F3F"/>
                </a:solidFill>
                <a:latin typeface="DejaVu Sans"/>
                <a:cs typeface="DejaVu Sans"/>
              </a:rPr>
              <a:t>data in </a:t>
            </a:r>
            <a:r>
              <a:rPr sz="1700" spc="15" dirty="0">
                <a:solidFill>
                  <a:srgbClr val="3F3F3F"/>
                </a:solidFill>
                <a:latin typeface="DejaVu Sans"/>
                <a:cs typeface="DejaVu Sans"/>
              </a:rPr>
              <a:t>a way </a:t>
            </a:r>
            <a:r>
              <a:rPr sz="1700" spc="10" dirty="0">
                <a:solidFill>
                  <a:srgbClr val="3F3F3F"/>
                </a:solidFill>
                <a:latin typeface="DejaVu Sans"/>
                <a:cs typeface="DejaVu Sans"/>
              </a:rPr>
              <a:t>that  they can </a:t>
            </a:r>
            <a:r>
              <a:rPr sz="1700" spc="15" dirty="0">
                <a:solidFill>
                  <a:srgbClr val="3F3F3F"/>
                </a:solidFill>
                <a:latin typeface="DejaVu Sans"/>
                <a:cs typeface="DejaVu Sans"/>
              </a:rPr>
              <a:t>be </a:t>
            </a:r>
            <a:r>
              <a:rPr sz="1700" spc="10" dirty="0">
                <a:solidFill>
                  <a:srgbClr val="3F3F3F"/>
                </a:solidFill>
                <a:latin typeface="DejaVu Sans"/>
                <a:cs typeface="DejaVu Sans"/>
              </a:rPr>
              <a:t>easily accessed and</a:t>
            </a:r>
            <a:r>
              <a:rPr sz="1700" spc="-55" dirty="0">
                <a:solidFill>
                  <a:srgbClr val="3F3F3F"/>
                </a:solidFill>
                <a:latin typeface="DejaVu Sans"/>
                <a:cs typeface="DejaVu Sans"/>
              </a:rPr>
              <a:t> </a:t>
            </a:r>
            <a:r>
              <a:rPr sz="1700" spc="10" dirty="0">
                <a:solidFill>
                  <a:srgbClr val="3F3F3F"/>
                </a:solidFill>
                <a:latin typeface="DejaVu Sans"/>
                <a:cs typeface="DejaVu Sans"/>
              </a:rPr>
              <a:t>modified.</a:t>
            </a:r>
            <a:endParaRPr sz="1700" dirty="0">
              <a:latin typeface="DejaVu Sans"/>
              <a:cs typeface="DejaVu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838" y="174117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3" name="object 3"/>
          <p:cNvSpPr txBox="1"/>
          <p:nvPr/>
        </p:nvSpPr>
        <p:spPr>
          <a:xfrm>
            <a:off x="862013" y="1744979"/>
            <a:ext cx="5878354" cy="4019049"/>
          </a:xfrm>
          <a:prstGeom prst="rect">
            <a:avLst/>
          </a:prstGeom>
        </p:spPr>
        <p:txBody>
          <a:bodyPr vert="horz" wrap="square" lIns="0" tIns="12700" rIns="0" bIns="0" rtlCol="0">
            <a:spAutoFit/>
          </a:bodyPr>
          <a:lstStyle/>
          <a:p>
            <a:pPr marL="12700" marR="5080">
              <a:lnSpc>
                <a:spcPct val="100000"/>
              </a:lnSpc>
              <a:spcBef>
                <a:spcPts val="100"/>
              </a:spcBef>
            </a:pPr>
            <a:r>
              <a:rPr sz="1800" spc="-20" dirty="0">
                <a:solidFill>
                  <a:srgbClr val="3F3F3F"/>
                </a:solidFill>
                <a:latin typeface="DejaVu Sans"/>
                <a:cs typeface="DejaVu Sans"/>
              </a:rPr>
              <a:t>Peer </a:t>
            </a:r>
            <a:r>
              <a:rPr sz="1800" dirty="0">
                <a:solidFill>
                  <a:srgbClr val="3F3F3F"/>
                </a:solidFill>
                <a:latin typeface="DejaVu Sans"/>
                <a:cs typeface="DejaVu Sans"/>
              </a:rPr>
              <a:t>to </a:t>
            </a:r>
            <a:r>
              <a:rPr sz="1800" spc="-10" dirty="0">
                <a:solidFill>
                  <a:srgbClr val="3F3F3F"/>
                </a:solidFill>
                <a:latin typeface="DejaVu Sans"/>
                <a:cs typeface="DejaVu Sans"/>
              </a:rPr>
              <a:t>peer </a:t>
            </a:r>
            <a:r>
              <a:rPr sz="1800" spc="-5" dirty="0">
                <a:solidFill>
                  <a:srgbClr val="3F3F3F"/>
                </a:solidFill>
                <a:latin typeface="DejaVu Sans"/>
                <a:cs typeface="DejaVu Sans"/>
              </a:rPr>
              <a:t>network, commonly known as </a:t>
            </a:r>
            <a:r>
              <a:rPr sz="1800" spc="-10" dirty="0">
                <a:solidFill>
                  <a:srgbClr val="3F3F3F"/>
                </a:solidFill>
                <a:latin typeface="DejaVu Sans"/>
                <a:cs typeface="DejaVu Sans"/>
              </a:rPr>
              <a:t>P2P </a:t>
            </a:r>
            <a:r>
              <a:rPr sz="1800" dirty="0">
                <a:solidFill>
                  <a:srgbClr val="3F3F3F"/>
                </a:solidFill>
                <a:latin typeface="DejaVu Sans"/>
                <a:cs typeface="DejaVu Sans"/>
              </a:rPr>
              <a:t>is a </a:t>
            </a:r>
            <a:r>
              <a:rPr sz="1800" spc="-5" dirty="0">
                <a:solidFill>
                  <a:srgbClr val="3F3F3F"/>
                </a:solidFill>
                <a:latin typeface="DejaVu Sans"/>
                <a:cs typeface="DejaVu Sans"/>
              </a:rPr>
              <a:t>decentralized  network communications model that consists of </a:t>
            </a:r>
            <a:r>
              <a:rPr sz="1800" dirty="0">
                <a:solidFill>
                  <a:srgbClr val="3F3F3F"/>
                </a:solidFill>
                <a:latin typeface="DejaVu Sans"/>
                <a:cs typeface="DejaVu Sans"/>
              </a:rPr>
              <a:t>a </a:t>
            </a:r>
            <a:r>
              <a:rPr sz="1800" spc="-15" dirty="0">
                <a:solidFill>
                  <a:srgbClr val="3F3F3F"/>
                </a:solidFill>
                <a:latin typeface="DejaVu Sans"/>
                <a:cs typeface="DejaVu Sans"/>
              </a:rPr>
              <a:t>group </a:t>
            </a:r>
            <a:r>
              <a:rPr sz="1800" spc="-5" dirty="0">
                <a:solidFill>
                  <a:srgbClr val="3F3F3F"/>
                </a:solidFill>
                <a:latin typeface="DejaVu Sans"/>
                <a:cs typeface="DejaVu Sans"/>
              </a:rPr>
              <a:t>of devices  (nodes) that collectively </a:t>
            </a:r>
            <a:r>
              <a:rPr sz="1800" spc="-15" dirty="0">
                <a:solidFill>
                  <a:srgbClr val="3F3F3F"/>
                </a:solidFill>
                <a:latin typeface="DejaVu Sans"/>
                <a:cs typeface="DejaVu Sans"/>
              </a:rPr>
              <a:t>store </a:t>
            </a:r>
            <a:r>
              <a:rPr sz="1800" dirty="0">
                <a:solidFill>
                  <a:srgbClr val="3F3F3F"/>
                </a:solidFill>
                <a:latin typeface="DejaVu Sans"/>
                <a:cs typeface="DejaVu Sans"/>
              </a:rPr>
              <a:t>and </a:t>
            </a:r>
            <a:r>
              <a:rPr sz="1800" spc="-10" dirty="0">
                <a:solidFill>
                  <a:srgbClr val="3F3F3F"/>
                </a:solidFill>
                <a:latin typeface="DejaVu Sans"/>
                <a:cs typeface="DejaVu Sans"/>
              </a:rPr>
              <a:t>share </a:t>
            </a:r>
            <a:r>
              <a:rPr sz="1800" spc="-5" dirty="0">
                <a:solidFill>
                  <a:srgbClr val="3F3F3F"/>
                </a:solidFill>
                <a:latin typeface="DejaVu Sans"/>
                <a:cs typeface="DejaVu Sans"/>
              </a:rPr>
              <a:t>files </a:t>
            </a:r>
            <a:r>
              <a:rPr sz="1800" spc="-15" dirty="0">
                <a:solidFill>
                  <a:srgbClr val="3F3F3F"/>
                </a:solidFill>
                <a:latin typeface="DejaVu Sans"/>
                <a:cs typeface="DejaVu Sans"/>
              </a:rPr>
              <a:t>where </a:t>
            </a:r>
            <a:r>
              <a:rPr sz="1800" spc="-5" dirty="0">
                <a:solidFill>
                  <a:srgbClr val="3F3F3F"/>
                </a:solidFill>
                <a:latin typeface="DejaVu Sans"/>
                <a:cs typeface="DejaVu Sans"/>
              </a:rPr>
              <a:t>each node acts  as an individual </a:t>
            </a:r>
            <a:r>
              <a:rPr sz="1800" spc="-40" dirty="0">
                <a:solidFill>
                  <a:srgbClr val="3F3F3F"/>
                </a:solidFill>
                <a:latin typeface="DejaVu Sans"/>
                <a:cs typeface="DejaVu Sans"/>
              </a:rPr>
              <a:t>peer. </a:t>
            </a:r>
            <a:r>
              <a:rPr sz="1800" spc="-10" dirty="0">
                <a:solidFill>
                  <a:srgbClr val="3F3F3F"/>
                </a:solidFill>
                <a:latin typeface="DejaVu Sans"/>
                <a:cs typeface="DejaVu Sans"/>
              </a:rPr>
              <a:t>In </a:t>
            </a:r>
            <a:r>
              <a:rPr sz="1800" spc="-5" dirty="0">
                <a:solidFill>
                  <a:srgbClr val="3F3F3F"/>
                </a:solidFill>
                <a:latin typeface="DejaVu Sans"/>
                <a:cs typeface="DejaVu Sans"/>
              </a:rPr>
              <a:t>this network, </a:t>
            </a:r>
            <a:r>
              <a:rPr sz="1800" spc="-10" dirty="0">
                <a:solidFill>
                  <a:srgbClr val="3F3F3F"/>
                </a:solidFill>
                <a:latin typeface="DejaVu Sans"/>
                <a:cs typeface="DejaVu Sans"/>
              </a:rPr>
              <a:t>P2P </a:t>
            </a:r>
            <a:r>
              <a:rPr sz="1800" spc="-5" dirty="0">
                <a:solidFill>
                  <a:srgbClr val="3F3F3F"/>
                </a:solidFill>
                <a:latin typeface="DejaVu Sans"/>
                <a:cs typeface="DejaVu Sans"/>
              </a:rPr>
              <a:t>communication is done  without any central administration or server, which means </a:t>
            </a:r>
            <a:r>
              <a:rPr sz="1800" dirty="0">
                <a:solidFill>
                  <a:srgbClr val="3F3F3F"/>
                </a:solidFill>
                <a:latin typeface="DejaVu Sans"/>
                <a:cs typeface="DejaVu Sans"/>
              </a:rPr>
              <a:t>all </a:t>
            </a:r>
            <a:r>
              <a:rPr sz="1800" spc="-5" dirty="0">
                <a:solidFill>
                  <a:srgbClr val="3F3F3F"/>
                </a:solidFill>
                <a:latin typeface="DejaVu Sans"/>
                <a:cs typeface="DejaVu Sans"/>
              </a:rPr>
              <a:t>nodes  have equal power </a:t>
            </a:r>
            <a:r>
              <a:rPr sz="1800" dirty="0">
                <a:solidFill>
                  <a:srgbClr val="3F3F3F"/>
                </a:solidFill>
                <a:latin typeface="DejaVu Sans"/>
                <a:cs typeface="DejaVu Sans"/>
              </a:rPr>
              <a:t>and </a:t>
            </a:r>
            <a:r>
              <a:rPr sz="1800" spc="-10" dirty="0">
                <a:solidFill>
                  <a:srgbClr val="3F3F3F"/>
                </a:solidFill>
                <a:latin typeface="DejaVu Sans"/>
                <a:cs typeface="DejaVu Sans"/>
              </a:rPr>
              <a:t>perform </a:t>
            </a:r>
            <a:r>
              <a:rPr sz="1800" spc="-5" dirty="0">
                <a:solidFill>
                  <a:srgbClr val="3F3F3F"/>
                </a:solidFill>
                <a:latin typeface="DejaVu Sans"/>
                <a:cs typeface="DejaVu Sans"/>
              </a:rPr>
              <a:t>the same</a:t>
            </a:r>
            <a:r>
              <a:rPr sz="1800" spc="15" dirty="0">
                <a:solidFill>
                  <a:srgbClr val="3F3F3F"/>
                </a:solidFill>
                <a:latin typeface="DejaVu Sans"/>
                <a:cs typeface="DejaVu Sans"/>
              </a:rPr>
              <a:t> </a:t>
            </a:r>
            <a:r>
              <a:rPr sz="1800" spc="-5" dirty="0">
                <a:solidFill>
                  <a:srgbClr val="3F3F3F"/>
                </a:solidFill>
                <a:latin typeface="DejaVu Sans"/>
                <a:cs typeface="DejaVu Sans"/>
              </a:rPr>
              <a:t>tasks.</a:t>
            </a:r>
            <a:endParaRPr sz="1800">
              <a:latin typeface="DejaVu Sans"/>
              <a:cs typeface="DejaVu Sans"/>
            </a:endParaRPr>
          </a:p>
          <a:p>
            <a:pPr marL="12700" marR="140970">
              <a:lnSpc>
                <a:spcPct val="100000"/>
              </a:lnSpc>
              <a:spcBef>
                <a:spcPts val="1000"/>
              </a:spcBef>
            </a:pPr>
            <a:r>
              <a:rPr sz="1800" dirty="0">
                <a:solidFill>
                  <a:srgbClr val="3F3F3F"/>
                </a:solidFill>
                <a:latin typeface="DejaVu Sans"/>
                <a:cs typeface="DejaVu Sans"/>
              </a:rPr>
              <a:t>The </a:t>
            </a:r>
            <a:r>
              <a:rPr sz="1800" spc="-10" dirty="0">
                <a:solidFill>
                  <a:srgbClr val="3F3F3F"/>
                </a:solidFill>
                <a:latin typeface="DejaVu Sans"/>
                <a:cs typeface="DejaVu Sans"/>
              </a:rPr>
              <a:t>P2P </a:t>
            </a:r>
            <a:r>
              <a:rPr sz="1800" spc="-5" dirty="0">
                <a:solidFill>
                  <a:srgbClr val="3F3F3F"/>
                </a:solidFill>
                <a:latin typeface="DejaVu Sans"/>
                <a:cs typeface="DejaVu Sans"/>
              </a:rPr>
              <a:t>technology </a:t>
            </a:r>
            <a:r>
              <a:rPr sz="1800" dirty="0">
                <a:solidFill>
                  <a:srgbClr val="3F3F3F"/>
                </a:solidFill>
                <a:latin typeface="DejaVu Sans"/>
                <a:cs typeface="DejaVu Sans"/>
              </a:rPr>
              <a:t>is </a:t>
            </a:r>
            <a:r>
              <a:rPr sz="1800" spc="-5" dirty="0">
                <a:solidFill>
                  <a:srgbClr val="3F3F3F"/>
                </a:solidFill>
                <a:latin typeface="DejaVu Sans"/>
                <a:cs typeface="DejaVu Sans"/>
              </a:rPr>
              <a:t>based on </a:t>
            </a:r>
            <a:r>
              <a:rPr sz="1800" dirty="0">
                <a:solidFill>
                  <a:srgbClr val="3F3F3F"/>
                </a:solidFill>
                <a:latin typeface="DejaVu Sans"/>
                <a:cs typeface="DejaVu Sans"/>
              </a:rPr>
              <a:t>a </a:t>
            </a:r>
            <a:r>
              <a:rPr sz="1800" spc="-5" dirty="0">
                <a:solidFill>
                  <a:srgbClr val="3F3F3F"/>
                </a:solidFill>
                <a:latin typeface="DejaVu Sans"/>
                <a:cs typeface="DejaVu Sans"/>
              </a:rPr>
              <a:t>very simple principle, and that is  the </a:t>
            </a:r>
            <a:r>
              <a:rPr sz="1800" spc="-10" dirty="0">
                <a:solidFill>
                  <a:srgbClr val="3F3F3F"/>
                </a:solidFill>
                <a:latin typeface="DejaVu Sans"/>
                <a:cs typeface="DejaVu Sans"/>
              </a:rPr>
              <a:t>concept </a:t>
            </a:r>
            <a:r>
              <a:rPr sz="1800" spc="-5" dirty="0">
                <a:solidFill>
                  <a:srgbClr val="3F3F3F"/>
                </a:solidFill>
                <a:latin typeface="DejaVu Sans"/>
                <a:cs typeface="DejaVu Sans"/>
              </a:rPr>
              <a:t>of decentralization. The </a:t>
            </a:r>
            <a:r>
              <a:rPr sz="1800" spc="-15" dirty="0">
                <a:solidFill>
                  <a:srgbClr val="3F3F3F"/>
                </a:solidFill>
                <a:latin typeface="DejaVu Sans"/>
                <a:cs typeface="DejaVu Sans"/>
              </a:rPr>
              <a:t>peer-to-peer architecture </a:t>
            </a:r>
            <a:r>
              <a:rPr sz="1800" spc="-5" dirty="0">
                <a:solidFill>
                  <a:srgbClr val="3F3F3F"/>
                </a:solidFill>
                <a:latin typeface="DejaVu Sans"/>
                <a:cs typeface="DejaVu Sans"/>
              </a:rPr>
              <a:t>of  blockchain </a:t>
            </a:r>
            <a:r>
              <a:rPr sz="1800" dirty="0">
                <a:solidFill>
                  <a:srgbClr val="3F3F3F"/>
                </a:solidFill>
                <a:latin typeface="DejaVu Sans"/>
                <a:cs typeface="DejaVu Sans"/>
              </a:rPr>
              <a:t>allows all </a:t>
            </a:r>
            <a:r>
              <a:rPr sz="1800" spc="-10" dirty="0">
                <a:solidFill>
                  <a:srgbClr val="3F3F3F"/>
                </a:solidFill>
                <a:latin typeface="DejaVu Sans"/>
                <a:cs typeface="DejaVu Sans"/>
              </a:rPr>
              <a:t>cryptocurrencies </a:t>
            </a:r>
            <a:r>
              <a:rPr sz="1800" dirty="0">
                <a:solidFill>
                  <a:srgbClr val="3F3F3F"/>
                </a:solidFill>
                <a:latin typeface="DejaVu Sans"/>
                <a:cs typeface="DejaVu Sans"/>
              </a:rPr>
              <a:t>to </a:t>
            </a:r>
            <a:r>
              <a:rPr sz="1800" spc="-5" dirty="0">
                <a:solidFill>
                  <a:srgbClr val="3F3F3F"/>
                </a:solidFill>
                <a:latin typeface="DejaVu Sans"/>
                <a:cs typeface="DejaVu Sans"/>
              </a:rPr>
              <a:t>be </a:t>
            </a:r>
            <a:r>
              <a:rPr sz="1800" spc="-10" dirty="0">
                <a:solidFill>
                  <a:srgbClr val="3F3F3F"/>
                </a:solidFill>
                <a:latin typeface="DejaVu Sans"/>
                <a:cs typeface="DejaVu Sans"/>
              </a:rPr>
              <a:t>transferred </a:t>
            </a:r>
            <a:r>
              <a:rPr sz="1800" spc="-5" dirty="0">
                <a:solidFill>
                  <a:srgbClr val="3F3F3F"/>
                </a:solidFill>
                <a:latin typeface="DejaVu Sans"/>
                <a:cs typeface="DejaVu Sans"/>
              </a:rPr>
              <a:t>worldwide,  without the </a:t>
            </a:r>
            <a:r>
              <a:rPr sz="1800" spc="-10" dirty="0">
                <a:solidFill>
                  <a:srgbClr val="3F3F3F"/>
                </a:solidFill>
                <a:latin typeface="DejaVu Sans"/>
                <a:cs typeface="DejaVu Sans"/>
              </a:rPr>
              <a:t>need </a:t>
            </a:r>
            <a:r>
              <a:rPr sz="1800" spc="-5" dirty="0">
                <a:solidFill>
                  <a:srgbClr val="3F3F3F"/>
                </a:solidFill>
                <a:latin typeface="DejaVu Sans"/>
                <a:cs typeface="DejaVu Sans"/>
              </a:rPr>
              <a:t>of </a:t>
            </a:r>
            <a:r>
              <a:rPr sz="1800" dirty="0">
                <a:solidFill>
                  <a:srgbClr val="3F3F3F"/>
                </a:solidFill>
                <a:latin typeface="DejaVu Sans"/>
                <a:cs typeface="DejaVu Sans"/>
              </a:rPr>
              <a:t>any </a:t>
            </a:r>
            <a:r>
              <a:rPr sz="1800" spc="-5" dirty="0">
                <a:solidFill>
                  <a:srgbClr val="3F3F3F"/>
                </a:solidFill>
                <a:latin typeface="DejaVu Sans"/>
                <a:cs typeface="DejaVu Sans"/>
              </a:rPr>
              <a:t>middle-man or intermediaries </a:t>
            </a:r>
            <a:r>
              <a:rPr sz="1800" dirty="0">
                <a:solidFill>
                  <a:srgbClr val="3F3F3F"/>
                </a:solidFill>
                <a:latin typeface="DejaVu Sans"/>
                <a:cs typeface="DejaVu Sans"/>
              </a:rPr>
              <a:t>or </a:t>
            </a:r>
            <a:r>
              <a:rPr sz="1800" spc="-5" dirty="0">
                <a:solidFill>
                  <a:srgbClr val="3F3F3F"/>
                </a:solidFill>
                <a:latin typeface="DejaVu Sans"/>
                <a:cs typeface="DejaVu Sans"/>
              </a:rPr>
              <a:t>central  server</a:t>
            </a:r>
            <a:endParaRPr sz="1800">
              <a:latin typeface="DejaVu Sans"/>
              <a:cs typeface="DejaVu Sans"/>
            </a:endParaRPr>
          </a:p>
        </p:txBody>
      </p:sp>
      <p:sp>
        <p:nvSpPr>
          <p:cNvPr id="4" name="object 4"/>
          <p:cNvSpPr txBox="1"/>
          <p:nvPr/>
        </p:nvSpPr>
        <p:spPr>
          <a:xfrm>
            <a:off x="604838" y="351409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5" name="object 5"/>
          <p:cNvSpPr txBox="1">
            <a:spLocks noGrp="1"/>
          </p:cNvSpPr>
          <p:nvPr>
            <p:ph type="title"/>
          </p:nvPr>
        </p:nvSpPr>
        <p:spPr>
          <a:xfrm>
            <a:off x="936308" y="666750"/>
            <a:ext cx="3446145" cy="936154"/>
          </a:xfrm>
          <a:prstGeom prst="rect">
            <a:avLst/>
          </a:prstGeom>
        </p:spPr>
        <p:txBody>
          <a:bodyPr vert="horz" wrap="square" lIns="0" tIns="12700" rIns="0" bIns="0" rtlCol="0">
            <a:spAutoFit/>
          </a:bodyPr>
          <a:lstStyle/>
          <a:p>
            <a:pPr marL="12700">
              <a:lnSpc>
                <a:spcPct val="100000"/>
              </a:lnSpc>
              <a:spcBef>
                <a:spcPts val="100"/>
              </a:spcBef>
            </a:pPr>
            <a:r>
              <a:rPr sz="3000" b="1" spc="-5" dirty="0">
                <a:latin typeface="DejaVu Sans"/>
                <a:cs typeface="DejaVu Sans"/>
              </a:rPr>
              <a:t>Peer </a:t>
            </a:r>
            <a:r>
              <a:rPr sz="3000" b="1" dirty="0">
                <a:latin typeface="DejaVu Sans"/>
                <a:cs typeface="DejaVu Sans"/>
              </a:rPr>
              <a:t>to peer</a:t>
            </a:r>
            <a:r>
              <a:rPr sz="3000" b="1" spc="-85" dirty="0">
                <a:latin typeface="DejaVu Sans"/>
                <a:cs typeface="DejaVu Sans"/>
              </a:rPr>
              <a:t> </a:t>
            </a:r>
            <a:r>
              <a:rPr sz="3000" b="1" spc="-5" dirty="0">
                <a:latin typeface="DejaVu Sans"/>
                <a:cs typeface="DejaVu Sans"/>
              </a:rPr>
              <a:t>network</a:t>
            </a:r>
            <a:endParaRPr sz="3000">
              <a:latin typeface="DejaVu Sans"/>
              <a:cs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5" y="641350"/>
            <a:ext cx="5149215" cy="628377"/>
          </a:xfrm>
          <a:prstGeom prst="rect">
            <a:avLst/>
          </a:prstGeom>
        </p:spPr>
        <p:txBody>
          <a:bodyPr vert="horz" wrap="square" lIns="0" tIns="12700" rIns="0" bIns="0" rtlCol="0">
            <a:spAutoFit/>
          </a:bodyPr>
          <a:lstStyle/>
          <a:p>
            <a:pPr marL="12700">
              <a:lnSpc>
                <a:spcPct val="100000"/>
              </a:lnSpc>
              <a:spcBef>
                <a:spcPts val="100"/>
              </a:spcBef>
            </a:pPr>
            <a:r>
              <a:rPr spc="-5" dirty="0"/>
              <a:t>Distributed</a:t>
            </a:r>
            <a:r>
              <a:rPr spc="-100" dirty="0"/>
              <a:t> </a:t>
            </a:r>
            <a:r>
              <a:rPr spc="-5" dirty="0"/>
              <a:t>System</a:t>
            </a:r>
          </a:p>
        </p:txBody>
      </p:sp>
      <p:sp>
        <p:nvSpPr>
          <p:cNvPr id="3" name="object 3"/>
          <p:cNvSpPr txBox="1"/>
          <p:nvPr/>
        </p:nvSpPr>
        <p:spPr>
          <a:xfrm>
            <a:off x="557213" y="1518920"/>
            <a:ext cx="6286500" cy="4444807"/>
          </a:xfrm>
          <a:prstGeom prst="rect">
            <a:avLst/>
          </a:prstGeom>
        </p:spPr>
        <p:txBody>
          <a:bodyPr vert="horz" wrap="square" lIns="0" tIns="12700" rIns="0" bIns="0" rtlCol="0">
            <a:spAutoFit/>
          </a:bodyPr>
          <a:lstStyle/>
          <a:p>
            <a:pPr marL="367030" marR="17780" indent="-341630">
              <a:lnSpc>
                <a:spcPct val="100000"/>
              </a:lnSpc>
              <a:spcBef>
                <a:spcPts val="100"/>
              </a:spcBef>
            </a:pPr>
            <a:r>
              <a:rPr sz="2850" spc="4470" baseline="14619" dirty="0">
                <a:solidFill>
                  <a:srgbClr val="8FC125"/>
                </a:solidFill>
                <a:latin typeface="OpenSymbol"/>
                <a:cs typeface="OpenSymbol"/>
              </a:rPr>
              <a:t> </a:t>
            </a:r>
            <a:r>
              <a:rPr sz="2400" spc="-5" dirty="0">
                <a:solidFill>
                  <a:srgbClr val="3F3F3F"/>
                </a:solidFill>
                <a:latin typeface="DejaVu Sans"/>
                <a:cs typeface="DejaVu Sans"/>
              </a:rPr>
              <a:t>Distributed </a:t>
            </a:r>
            <a:r>
              <a:rPr sz="2400" spc="-10" dirty="0">
                <a:solidFill>
                  <a:srgbClr val="3F3F3F"/>
                </a:solidFill>
                <a:latin typeface="DejaVu Sans"/>
                <a:cs typeface="DejaVu Sans"/>
              </a:rPr>
              <a:t>systems </a:t>
            </a:r>
            <a:r>
              <a:rPr sz="2400" spc="-20" dirty="0">
                <a:solidFill>
                  <a:srgbClr val="3F3F3F"/>
                </a:solidFill>
                <a:latin typeface="DejaVu Sans"/>
                <a:cs typeface="DejaVu Sans"/>
              </a:rPr>
              <a:t>are </a:t>
            </a:r>
            <a:r>
              <a:rPr sz="2400" dirty="0">
                <a:solidFill>
                  <a:srgbClr val="3F3F3F"/>
                </a:solidFill>
                <a:latin typeface="DejaVu Sans"/>
                <a:cs typeface="DejaVu Sans"/>
              </a:rPr>
              <a:t>a </a:t>
            </a:r>
            <a:r>
              <a:rPr sz="2400" spc="-5" dirty="0">
                <a:solidFill>
                  <a:srgbClr val="3F3F3F"/>
                </a:solidFill>
                <a:latin typeface="DejaVu Sans"/>
                <a:cs typeface="DejaVu Sans"/>
              </a:rPr>
              <a:t>computing paradigm  </a:t>
            </a:r>
            <a:r>
              <a:rPr sz="2400" spc="-10" dirty="0">
                <a:solidFill>
                  <a:srgbClr val="3F3F3F"/>
                </a:solidFill>
                <a:latin typeface="DejaVu Sans"/>
                <a:cs typeface="DejaVu Sans"/>
              </a:rPr>
              <a:t>whereby </a:t>
            </a:r>
            <a:r>
              <a:rPr sz="2400" dirty="0">
                <a:solidFill>
                  <a:srgbClr val="3F3F3F"/>
                </a:solidFill>
                <a:latin typeface="DejaVu Sans"/>
                <a:cs typeface="DejaVu Sans"/>
              </a:rPr>
              <a:t>two </a:t>
            </a:r>
            <a:r>
              <a:rPr sz="2400" spc="-5" dirty="0">
                <a:solidFill>
                  <a:srgbClr val="3F3F3F"/>
                </a:solidFill>
                <a:latin typeface="DejaVu Sans"/>
                <a:cs typeface="DejaVu Sans"/>
              </a:rPr>
              <a:t>or </a:t>
            </a:r>
            <a:r>
              <a:rPr sz="2400" spc="-20" dirty="0">
                <a:solidFill>
                  <a:srgbClr val="3F3F3F"/>
                </a:solidFill>
                <a:latin typeface="DejaVu Sans"/>
                <a:cs typeface="DejaVu Sans"/>
              </a:rPr>
              <a:t>more </a:t>
            </a:r>
            <a:r>
              <a:rPr sz="2400" spc="-5" dirty="0">
                <a:solidFill>
                  <a:srgbClr val="3F3F3F"/>
                </a:solidFill>
                <a:latin typeface="DejaVu Sans"/>
                <a:cs typeface="DejaVu Sans"/>
              </a:rPr>
              <a:t>nodes work </a:t>
            </a:r>
            <a:r>
              <a:rPr sz="2400" dirty="0">
                <a:solidFill>
                  <a:srgbClr val="3F3F3F"/>
                </a:solidFill>
                <a:latin typeface="DejaVu Sans"/>
                <a:cs typeface="DejaVu Sans"/>
              </a:rPr>
              <a:t>with </a:t>
            </a:r>
            <a:r>
              <a:rPr sz="2400" spc="-5" dirty="0">
                <a:solidFill>
                  <a:srgbClr val="3F3F3F"/>
                </a:solidFill>
                <a:latin typeface="DejaVu Sans"/>
                <a:cs typeface="DejaVu Sans"/>
              </a:rPr>
              <a:t>each other </a:t>
            </a:r>
            <a:r>
              <a:rPr sz="2400" dirty="0">
                <a:solidFill>
                  <a:srgbClr val="3F3F3F"/>
                </a:solidFill>
                <a:latin typeface="DejaVu Sans"/>
                <a:cs typeface="DejaVu Sans"/>
              </a:rPr>
              <a:t>in  a </a:t>
            </a:r>
            <a:r>
              <a:rPr sz="2400" spc="-10" dirty="0">
                <a:solidFill>
                  <a:srgbClr val="3F3F3F"/>
                </a:solidFill>
                <a:latin typeface="DejaVu Sans"/>
                <a:cs typeface="DejaVu Sans"/>
              </a:rPr>
              <a:t>coordinated </a:t>
            </a:r>
            <a:r>
              <a:rPr sz="2400" spc="-5" dirty="0">
                <a:solidFill>
                  <a:srgbClr val="3F3F3F"/>
                </a:solidFill>
                <a:latin typeface="DejaVu Sans"/>
                <a:cs typeface="DejaVu Sans"/>
              </a:rPr>
              <a:t>fashion </a:t>
            </a:r>
            <a:r>
              <a:rPr sz="2400" dirty="0">
                <a:solidFill>
                  <a:srgbClr val="3F3F3F"/>
                </a:solidFill>
                <a:latin typeface="DejaVu Sans"/>
                <a:cs typeface="DejaVu Sans"/>
              </a:rPr>
              <a:t>in </a:t>
            </a:r>
            <a:r>
              <a:rPr sz="2400" spc="-15" dirty="0">
                <a:solidFill>
                  <a:srgbClr val="3F3F3F"/>
                </a:solidFill>
                <a:latin typeface="DejaVu Sans"/>
                <a:cs typeface="DejaVu Sans"/>
              </a:rPr>
              <a:t>order </a:t>
            </a:r>
            <a:r>
              <a:rPr sz="2400" spc="-10" dirty="0">
                <a:solidFill>
                  <a:srgbClr val="3F3F3F"/>
                </a:solidFill>
                <a:latin typeface="DejaVu Sans"/>
                <a:cs typeface="DejaVu Sans"/>
              </a:rPr>
              <a:t>to </a:t>
            </a:r>
            <a:r>
              <a:rPr sz="2400" spc="-5" dirty="0">
                <a:solidFill>
                  <a:srgbClr val="3F3F3F"/>
                </a:solidFill>
                <a:latin typeface="DejaVu Sans"/>
                <a:cs typeface="DejaVu Sans"/>
              </a:rPr>
              <a:t>achieve </a:t>
            </a:r>
            <a:r>
              <a:rPr sz="2400" dirty="0">
                <a:solidFill>
                  <a:srgbClr val="3F3F3F"/>
                </a:solidFill>
                <a:latin typeface="DejaVu Sans"/>
                <a:cs typeface="DejaVu Sans"/>
              </a:rPr>
              <a:t>a </a:t>
            </a:r>
            <a:r>
              <a:rPr sz="2400" spc="-5" dirty="0">
                <a:solidFill>
                  <a:srgbClr val="3F3F3F"/>
                </a:solidFill>
                <a:latin typeface="DejaVu Sans"/>
                <a:cs typeface="DejaVu Sans"/>
              </a:rPr>
              <a:t>common  outcome </a:t>
            </a:r>
            <a:r>
              <a:rPr sz="2400" dirty="0">
                <a:solidFill>
                  <a:srgbClr val="3F3F3F"/>
                </a:solidFill>
                <a:latin typeface="DejaVu Sans"/>
                <a:cs typeface="DejaVu Sans"/>
              </a:rPr>
              <a:t>and </a:t>
            </a:r>
            <a:r>
              <a:rPr sz="2400" spc="-5" dirty="0">
                <a:solidFill>
                  <a:srgbClr val="3F3F3F"/>
                </a:solidFill>
                <a:latin typeface="DejaVu Sans"/>
                <a:cs typeface="DejaVu Sans"/>
              </a:rPr>
              <a:t>it's modeled </a:t>
            </a:r>
            <a:r>
              <a:rPr sz="2400" dirty="0">
                <a:solidFill>
                  <a:srgbClr val="3F3F3F"/>
                </a:solidFill>
                <a:latin typeface="DejaVu Sans"/>
                <a:cs typeface="DejaVu Sans"/>
              </a:rPr>
              <a:t>in </a:t>
            </a:r>
            <a:r>
              <a:rPr sz="2400" spc="-5" dirty="0">
                <a:solidFill>
                  <a:srgbClr val="3F3F3F"/>
                </a:solidFill>
                <a:latin typeface="DejaVu Sans"/>
                <a:cs typeface="DejaVu Sans"/>
              </a:rPr>
              <a:t>such </a:t>
            </a:r>
            <a:r>
              <a:rPr sz="2400" dirty="0">
                <a:solidFill>
                  <a:srgbClr val="3F3F3F"/>
                </a:solidFill>
                <a:latin typeface="DejaVu Sans"/>
                <a:cs typeface="DejaVu Sans"/>
              </a:rPr>
              <a:t>a way </a:t>
            </a:r>
            <a:r>
              <a:rPr sz="2400" spc="-5" dirty="0">
                <a:solidFill>
                  <a:srgbClr val="3F3F3F"/>
                </a:solidFill>
                <a:latin typeface="DejaVu Sans"/>
                <a:cs typeface="DejaVu Sans"/>
              </a:rPr>
              <a:t>that end  users see </a:t>
            </a:r>
            <a:r>
              <a:rPr sz="2400" dirty="0">
                <a:solidFill>
                  <a:srgbClr val="3F3F3F"/>
                </a:solidFill>
                <a:latin typeface="DejaVu Sans"/>
                <a:cs typeface="DejaVu Sans"/>
              </a:rPr>
              <a:t>it </a:t>
            </a:r>
            <a:r>
              <a:rPr sz="2400" spc="-5" dirty="0">
                <a:solidFill>
                  <a:srgbClr val="3F3F3F"/>
                </a:solidFill>
                <a:latin typeface="DejaVu Sans"/>
                <a:cs typeface="DejaVu Sans"/>
              </a:rPr>
              <a:t>as </a:t>
            </a:r>
            <a:r>
              <a:rPr sz="2400" dirty="0">
                <a:solidFill>
                  <a:srgbClr val="3F3F3F"/>
                </a:solidFill>
                <a:latin typeface="DejaVu Sans"/>
                <a:cs typeface="DejaVu Sans"/>
              </a:rPr>
              <a:t>a </a:t>
            </a:r>
            <a:r>
              <a:rPr sz="2400" spc="-5" dirty="0">
                <a:solidFill>
                  <a:srgbClr val="3F3F3F"/>
                </a:solidFill>
                <a:latin typeface="DejaVu Sans"/>
                <a:cs typeface="DejaVu Sans"/>
              </a:rPr>
              <a:t>single logical </a:t>
            </a:r>
            <a:r>
              <a:rPr sz="2400" spc="-10" dirty="0">
                <a:solidFill>
                  <a:srgbClr val="3F3F3F"/>
                </a:solidFill>
                <a:latin typeface="DejaVu Sans"/>
                <a:cs typeface="DejaVu Sans"/>
              </a:rPr>
              <a:t>platform. </a:t>
            </a:r>
            <a:r>
              <a:rPr sz="2400" spc="-5" dirty="0">
                <a:solidFill>
                  <a:srgbClr val="3F3F3F"/>
                </a:solidFill>
                <a:latin typeface="DejaVu Sans"/>
                <a:cs typeface="DejaVu Sans"/>
              </a:rPr>
              <a:t>Conversely,  </a:t>
            </a:r>
            <a:r>
              <a:rPr sz="2400" dirty="0">
                <a:solidFill>
                  <a:srgbClr val="3F3F3F"/>
                </a:solidFill>
                <a:latin typeface="DejaVu Sans"/>
                <a:cs typeface="DejaVu Sans"/>
              </a:rPr>
              <a:t>a </a:t>
            </a:r>
            <a:r>
              <a:rPr sz="2400" spc="-5" dirty="0">
                <a:solidFill>
                  <a:srgbClr val="3F3F3F"/>
                </a:solidFill>
                <a:latin typeface="DejaVu Sans"/>
                <a:cs typeface="DejaVu Sans"/>
              </a:rPr>
              <a:t>blockchain </a:t>
            </a:r>
            <a:r>
              <a:rPr sz="2400" dirty="0">
                <a:solidFill>
                  <a:srgbClr val="3F3F3F"/>
                </a:solidFill>
                <a:latin typeface="DejaVu Sans"/>
                <a:cs typeface="DejaVu Sans"/>
              </a:rPr>
              <a:t>can be </a:t>
            </a:r>
            <a:r>
              <a:rPr sz="2400" spc="-5" dirty="0">
                <a:solidFill>
                  <a:srgbClr val="3F3F3F"/>
                </a:solidFill>
                <a:latin typeface="DejaVu Sans"/>
                <a:cs typeface="DejaVu Sans"/>
              </a:rPr>
              <a:t>described as </a:t>
            </a:r>
            <a:r>
              <a:rPr sz="2400" dirty="0">
                <a:solidFill>
                  <a:srgbClr val="3F3F3F"/>
                </a:solidFill>
                <a:latin typeface="DejaVu Sans"/>
                <a:cs typeface="DejaVu Sans"/>
              </a:rPr>
              <a:t>a </a:t>
            </a:r>
            <a:r>
              <a:rPr sz="2400" spc="-5" dirty="0">
                <a:solidFill>
                  <a:srgbClr val="3F3F3F"/>
                </a:solidFill>
                <a:latin typeface="DejaVu Sans"/>
                <a:cs typeface="DejaVu Sans"/>
              </a:rPr>
              <a:t>continuously  </a:t>
            </a:r>
            <a:r>
              <a:rPr sz="2400" spc="-10" dirty="0">
                <a:solidFill>
                  <a:srgbClr val="3F3F3F"/>
                </a:solidFill>
                <a:latin typeface="DejaVu Sans"/>
                <a:cs typeface="DejaVu Sans"/>
              </a:rPr>
              <a:t>growing </a:t>
            </a:r>
            <a:r>
              <a:rPr sz="2400" spc="-5" dirty="0">
                <a:solidFill>
                  <a:srgbClr val="3F3F3F"/>
                </a:solidFill>
                <a:latin typeface="DejaVu Sans"/>
                <a:cs typeface="DejaVu Sans"/>
              </a:rPr>
              <a:t>distributed </a:t>
            </a:r>
            <a:r>
              <a:rPr sz="2400" dirty="0">
                <a:solidFill>
                  <a:srgbClr val="3F3F3F"/>
                </a:solidFill>
                <a:latin typeface="DejaVu Sans"/>
                <a:cs typeface="DejaVu Sans"/>
              </a:rPr>
              <a:t>ledger </a:t>
            </a:r>
            <a:r>
              <a:rPr sz="2400" spc="-5" dirty="0">
                <a:solidFill>
                  <a:srgbClr val="3F3F3F"/>
                </a:solidFill>
                <a:latin typeface="DejaVu Sans"/>
                <a:cs typeface="DejaVu Sans"/>
              </a:rPr>
              <a:t>jointly maintained by  multiple parties. Blockchain </a:t>
            </a:r>
            <a:r>
              <a:rPr sz="2400" spc="-15" dirty="0">
                <a:solidFill>
                  <a:srgbClr val="3F3F3F"/>
                </a:solidFill>
                <a:latin typeface="DejaVu Sans"/>
                <a:cs typeface="DejaVu Sans"/>
              </a:rPr>
              <a:t>therefore </a:t>
            </a:r>
            <a:r>
              <a:rPr sz="2400" spc="-5" dirty="0">
                <a:solidFill>
                  <a:srgbClr val="3F3F3F"/>
                </a:solidFill>
                <a:latin typeface="DejaVu Sans"/>
                <a:cs typeface="DejaVu Sans"/>
              </a:rPr>
              <a:t>heavily uses  </a:t>
            </a:r>
            <a:r>
              <a:rPr sz="2400" dirty="0">
                <a:solidFill>
                  <a:srgbClr val="3F3F3F"/>
                </a:solidFill>
                <a:latin typeface="DejaVu Sans"/>
                <a:cs typeface="DejaVu Sans"/>
              </a:rPr>
              <a:t>the </a:t>
            </a:r>
            <a:r>
              <a:rPr sz="2400" spc="-5" dirty="0">
                <a:solidFill>
                  <a:srgbClr val="3F3F3F"/>
                </a:solidFill>
                <a:latin typeface="DejaVu Sans"/>
                <a:cs typeface="DejaVu Sans"/>
              </a:rPr>
              <a:t>concepts </a:t>
            </a:r>
            <a:r>
              <a:rPr sz="2400" dirty="0">
                <a:solidFill>
                  <a:srgbClr val="3F3F3F"/>
                </a:solidFill>
                <a:latin typeface="DejaVu Sans"/>
                <a:cs typeface="DejaVu Sans"/>
              </a:rPr>
              <a:t>and </a:t>
            </a:r>
            <a:r>
              <a:rPr sz="2400" spc="-5" dirty="0">
                <a:solidFill>
                  <a:srgbClr val="3F3F3F"/>
                </a:solidFill>
                <a:latin typeface="DejaVu Sans"/>
                <a:cs typeface="DejaVu Sans"/>
              </a:rPr>
              <a:t>elements of Distributed</a:t>
            </a:r>
            <a:r>
              <a:rPr sz="2400" spc="-10" dirty="0">
                <a:solidFill>
                  <a:srgbClr val="3F3F3F"/>
                </a:solidFill>
                <a:latin typeface="DejaVu Sans"/>
                <a:cs typeface="DejaVu Sans"/>
              </a:rPr>
              <a:t> Systems.</a:t>
            </a:r>
            <a:endParaRPr sz="2400">
              <a:latin typeface="DejaVu Sans"/>
              <a:cs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3898" y="842010"/>
            <a:ext cx="6328410" cy="536829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63910"/>
            <a:ext cx="8229600" cy="1143000"/>
          </a:xfrm>
        </p:spPr>
        <p:txBody>
          <a:bodyPr>
            <a:normAutofit fontScale="90000"/>
          </a:bodyPr>
          <a:lstStyle/>
          <a:p>
            <a:pPr lvl="0">
              <a:spcBef>
                <a:spcPct val="20000"/>
              </a:spcBef>
            </a:pPr>
            <a:br>
              <a:rPr lang="en-US" dirty="0"/>
            </a:br>
            <a:r>
              <a:rPr lang="en-US" dirty="0"/>
              <a:t>About Me</a:t>
            </a:r>
            <a:br>
              <a:rPr lang="en-US" dirty="0"/>
            </a:br>
            <a:r>
              <a:rPr lang="en-US" sz="3200" dirty="0" err="1">
                <a:solidFill>
                  <a:prstClr val="black">
                    <a:tint val="75000"/>
                  </a:prstClr>
                </a:solidFill>
                <a:ea typeface="+mn-ea"/>
                <a:cs typeface="+mn-cs"/>
              </a:rPr>
              <a:t>Om.lalchandani</a:t>
            </a:r>
            <a:br>
              <a:rPr lang="en-IN" sz="3200" dirty="0">
                <a:solidFill>
                  <a:prstClr val="black">
                    <a:tint val="75000"/>
                  </a:prstClr>
                </a:solidFill>
                <a:ea typeface="+mn-ea"/>
                <a:cs typeface="+mn-cs"/>
              </a:rPr>
            </a:br>
            <a:endParaRPr lang="en-IN" dirty="0"/>
          </a:p>
        </p:txBody>
      </p:sp>
      <p:sp>
        <p:nvSpPr>
          <p:cNvPr id="3" name="Content Placeholder 2"/>
          <p:cNvSpPr>
            <a:spLocks noGrp="1"/>
          </p:cNvSpPr>
          <p:nvPr>
            <p:ph sz="quarter" idx="1"/>
          </p:nvPr>
        </p:nvSpPr>
        <p:spPr>
          <a:xfrm>
            <a:off x="457200" y="2132856"/>
            <a:ext cx="8229600" cy="3993307"/>
          </a:xfrm>
        </p:spPr>
        <p:txBody>
          <a:bodyPr>
            <a:normAutofit fontScale="92500" lnSpcReduction="20000"/>
          </a:bodyPr>
          <a:lstStyle/>
          <a:p>
            <a:r>
              <a:rPr lang="en-US" dirty="0" err="1"/>
              <a:t>B.Tech</a:t>
            </a:r>
            <a:r>
              <a:rPr lang="en-US" dirty="0"/>
              <a:t> (CS) – 1990</a:t>
            </a:r>
            <a:r>
              <a:rPr lang="en-IN" dirty="0"/>
              <a:t> </a:t>
            </a:r>
            <a:r>
              <a:rPr lang="en-IN" b="1" i="1" u="sng" dirty="0">
                <a:solidFill>
                  <a:schemeClr val="accent2">
                    <a:lumMod val="60000"/>
                    <a:lumOff val="40000"/>
                  </a:schemeClr>
                </a:solidFill>
              </a:rPr>
              <a:t>Gold Medallist </a:t>
            </a:r>
            <a:r>
              <a:rPr lang="en-IN" dirty="0"/>
              <a:t>LLB (1997), PMP, PhD (robotics)</a:t>
            </a:r>
          </a:p>
          <a:p>
            <a:r>
              <a:rPr lang="en-US" dirty="0"/>
              <a:t>Currently working as Director Operations </a:t>
            </a:r>
          </a:p>
          <a:p>
            <a:r>
              <a:rPr lang="en-US" dirty="0"/>
              <a:t>Development of Covid-19 Robots</a:t>
            </a:r>
          </a:p>
          <a:p>
            <a:r>
              <a:rPr lang="en-US" dirty="0"/>
              <a:t>Worked for brands like IBM, </a:t>
            </a:r>
            <a:r>
              <a:rPr lang="en-US" dirty="0" err="1"/>
              <a:t>Mphasis</a:t>
            </a:r>
            <a:r>
              <a:rPr lang="en-US" dirty="0"/>
              <a:t>, </a:t>
            </a:r>
            <a:r>
              <a:rPr lang="en-US" dirty="0" err="1"/>
              <a:t>StanChart</a:t>
            </a:r>
            <a:r>
              <a:rPr lang="en-US" dirty="0"/>
              <a:t>, </a:t>
            </a:r>
            <a:r>
              <a:rPr lang="en-US" dirty="0" err="1"/>
              <a:t>InfoSys</a:t>
            </a:r>
            <a:r>
              <a:rPr lang="en-US" dirty="0"/>
              <a:t>, Symbiosis</a:t>
            </a:r>
          </a:p>
          <a:p>
            <a:r>
              <a:rPr lang="en-US" dirty="0"/>
              <a:t>Undertake Regular Corporate as well as Academic Trainings for Top brands</a:t>
            </a:r>
          </a:p>
          <a:p>
            <a:r>
              <a:rPr lang="en-US" dirty="0"/>
              <a:t>Regular Live sessions at National TV Channels and Radio</a:t>
            </a:r>
          </a:p>
          <a:p>
            <a:r>
              <a:rPr lang="en-US" dirty="0"/>
              <a:t>Patent: 202121044919</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398" y="605357"/>
            <a:ext cx="482724" cy="51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118655"/>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3" name="object 3"/>
          <p:cNvSpPr txBox="1">
            <a:spLocks noGrp="1"/>
          </p:cNvSpPr>
          <p:nvPr>
            <p:ph type="title"/>
          </p:nvPr>
        </p:nvSpPr>
        <p:spPr>
          <a:xfrm>
            <a:off x="822960" y="2193290"/>
            <a:ext cx="6032659" cy="1674817"/>
          </a:xfrm>
          <a:prstGeom prst="rect">
            <a:avLst/>
          </a:prstGeom>
        </p:spPr>
        <p:txBody>
          <a:bodyPr vert="horz" wrap="square" lIns="0" tIns="12700" rIns="0" bIns="0" rtlCol="0">
            <a:spAutoFit/>
          </a:bodyPr>
          <a:lstStyle/>
          <a:p>
            <a:pPr marL="12700" marR="5080">
              <a:lnSpc>
                <a:spcPct val="100000"/>
              </a:lnSpc>
              <a:spcBef>
                <a:spcPts val="100"/>
              </a:spcBef>
            </a:pPr>
            <a:r>
              <a:rPr sz="1800" spc="-15" dirty="0">
                <a:solidFill>
                  <a:srgbClr val="3F3F3F"/>
                </a:solidFill>
              </a:rPr>
              <a:t>Here there are </a:t>
            </a:r>
            <a:r>
              <a:rPr sz="1800" dirty="0">
                <a:solidFill>
                  <a:srgbClr val="3F3F3F"/>
                </a:solidFill>
              </a:rPr>
              <a:t>4 </a:t>
            </a:r>
            <a:r>
              <a:rPr sz="1800" spc="-5" dirty="0">
                <a:solidFill>
                  <a:srgbClr val="3F3F3F"/>
                </a:solidFill>
              </a:rPr>
              <a:t>transactions L1, L2, </a:t>
            </a:r>
            <a:r>
              <a:rPr sz="1800" dirty="0">
                <a:solidFill>
                  <a:srgbClr val="3F3F3F"/>
                </a:solidFill>
              </a:rPr>
              <a:t>L3 and L4 </a:t>
            </a:r>
            <a:r>
              <a:rPr sz="1800" spc="-5" dirty="0">
                <a:solidFill>
                  <a:srgbClr val="3F3F3F"/>
                </a:solidFill>
              </a:rPr>
              <a:t>in the block. </a:t>
            </a:r>
            <a:r>
              <a:rPr sz="1800" dirty="0">
                <a:solidFill>
                  <a:srgbClr val="3F3F3F"/>
                </a:solidFill>
              </a:rPr>
              <a:t>All </a:t>
            </a:r>
            <a:r>
              <a:rPr sz="1800" spc="-5" dirty="0">
                <a:solidFill>
                  <a:srgbClr val="3F3F3F"/>
                </a:solidFill>
              </a:rPr>
              <a:t>the  transactions, </a:t>
            </a:r>
            <a:r>
              <a:rPr sz="1800" dirty="0">
                <a:solidFill>
                  <a:srgbClr val="3F3F3F"/>
                </a:solidFill>
              </a:rPr>
              <a:t>as </a:t>
            </a:r>
            <a:r>
              <a:rPr sz="1800" spc="-5" dirty="0">
                <a:solidFill>
                  <a:srgbClr val="3F3F3F"/>
                </a:solidFill>
              </a:rPr>
              <a:t>can </a:t>
            </a:r>
            <a:r>
              <a:rPr sz="1800" spc="-10" dirty="0">
                <a:solidFill>
                  <a:srgbClr val="3F3F3F"/>
                </a:solidFill>
              </a:rPr>
              <a:t>be </a:t>
            </a:r>
            <a:r>
              <a:rPr sz="1800" spc="-5" dirty="0">
                <a:solidFill>
                  <a:srgbClr val="3F3F3F"/>
                </a:solidFill>
              </a:rPr>
              <a:t>seen, </a:t>
            </a:r>
            <a:r>
              <a:rPr sz="1800" spc="-20" dirty="0">
                <a:solidFill>
                  <a:srgbClr val="3F3F3F"/>
                </a:solidFill>
              </a:rPr>
              <a:t>are </a:t>
            </a:r>
            <a:r>
              <a:rPr sz="1800" spc="-5" dirty="0">
                <a:solidFill>
                  <a:srgbClr val="3F3F3F"/>
                </a:solidFill>
              </a:rPr>
              <a:t>individually hashed. </a:t>
            </a:r>
            <a:r>
              <a:rPr sz="1800" spc="5" dirty="0">
                <a:solidFill>
                  <a:srgbClr val="3F3F3F"/>
                </a:solidFill>
              </a:rPr>
              <a:t>Eg </a:t>
            </a:r>
            <a:r>
              <a:rPr sz="1800" dirty="0">
                <a:solidFill>
                  <a:srgbClr val="3F3F3F"/>
                </a:solidFill>
              </a:rPr>
              <a:t>L1 is </a:t>
            </a:r>
            <a:r>
              <a:rPr sz="1800" spc="-5" dirty="0">
                <a:solidFill>
                  <a:srgbClr val="3F3F3F"/>
                </a:solidFill>
              </a:rPr>
              <a:t>hashed  </a:t>
            </a:r>
            <a:r>
              <a:rPr sz="1800" dirty="0">
                <a:solidFill>
                  <a:srgbClr val="3F3F3F"/>
                </a:solidFill>
              </a:rPr>
              <a:t>to </a:t>
            </a:r>
            <a:r>
              <a:rPr sz="1800" spc="-5" dirty="0">
                <a:solidFill>
                  <a:srgbClr val="3F3F3F"/>
                </a:solidFill>
              </a:rPr>
              <a:t>hash </a:t>
            </a:r>
            <a:r>
              <a:rPr sz="1800" spc="-10" dirty="0">
                <a:solidFill>
                  <a:srgbClr val="3F3F3F"/>
                </a:solidFill>
              </a:rPr>
              <a:t>0–0. </a:t>
            </a:r>
            <a:r>
              <a:rPr sz="1800" spc="-5" dirty="0">
                <a:solidFill>
                  <a:srgbClr val="3F3F3F"/>
                </a:solidFill>
              </a:rPr>
              <a:t>Then the combination of hash 0–0 and hash 0–1 is  hashed and </a:t>
            </a:r>
            <a:r>
              <a:rPr sz="1800" spc="-10" dirty="0">
                <a:solidFill>
                  <a:srgbClr val="3F3F3F"/>
                </a:solidFill>
              </a:rPr>
              <a:t>stored </a:t>
            </a:r>
            <a:r>
              <a:rPr sz="1800" spc="-5" dirty="0">
                <a:solidFill>
                  <a:srgbClr val="3F3F3F"/>
                </a:solidFill>
              </a:rPr>
              <a:t>into </a:t>
            </a:r>
            <a:r>
              <a:rPr sz="1800" dirty="0">
                <a:solidFill>
                  <a:srgbClr val="3F3F3F"/>
                </a:solidFill>
              </a:rPr>
              <a:t>a </a:t>
            </a:r>
            <a:r>
              <a:rPr sz="1800" spc="-15" dirty="0">
                <a:solidFill>
                  <a:srgbClr val="3F3F3F"/>
                </a:solidFill>
              </a:rPr>
              <a:t>parent </a:t>
            </a:r>
            <a:r>
              <a:rPr sz="1800" spc="-5" dirty="0">
                <a:solidFill>
                  <a:srgbClr val="3F3F3F"/>
                </a:solidFill>
              </a:rPr>
              <a:t>node, hash 0. Same goes </a:t>
            </a:r>
            <a:r>
              <a:rPr sz="1800" dirty="0">
                <a:solidFill>
                  <a:srgbClr val="3F3F3F"/>
                </a:solidFill>
              </a:rPr>
              <a:t>for </a:t>
            </a:r>
            <a:r>
              <a:rPr sz="1800" spc="-5" dirty="0">
                <a:solidFill>
                  <a:srgbClr val="3F3F3F"/>
                </a:solidFill>
              </a:rPr>
              <a:t>the  other </a:t>
            </a:r>
            <a:r>
              <a:rPr sz="1800" spc="-15" dirty="0">
                <a:solidFill>
                  <a:srgbClr val="3F3F3F"/>
                </a:solidFill>
              </a:rPr>
              <a:t>three</a:t>
            </a:r>
            <a:r>
              <a:rPr sz="1800" spc="10" dirty="0">
                <a:solidFill>
                  <a:srgbClr val="3F3F3F"/>
                </a:solidFill>
              </a:rPr>
              <a:t> </a:t>
            </a:r>
            <a:r>
              <a:rPr sz="1800" spc="-5" dirty="0">
                <a:solidFill>
                  <a:srgbClr val="3F3F3F"/>
                </a:solidFill>
              </a:rPr>
              <a:t>transactions.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5785" y="641350"/>
            <a:ext cx="2741295" cy="1120820"/>
          </a:xfrm>
          <a:prstGeom prst="rect">
            <a:avLst/>
          </a:prstGeom>
        </p:spPr>
        <p:txBody>
          <a:bodyPr vert="horz" wrap="square" lIns="0" tIns="12700" rIns="0" bIns="0" rtlCol="0">
            <a:spAutoFit/>
          </a:bodyPr>
          <a:lstStyle/>
          <a:p>
            <a:pPr marL="469900" indent="-457200">
              <a:lnSpc>
                <a:spcPct val="100000"/>
              </a:lnSpc>
              <a:spcBef>
                <a:spcPts val="100"/>
              </a:spcBef>
              <a:buClr>
                <a:srgbClr val="8FC125"/>
              </a:buClr>
              <a:buFont typeface="DejaVu Sans"/>
              <a:buChar char="•"/>
              <a:tabLst>
                <a:tab pos="469900" algn="l"/>
              </a:tabLst>
            </a:pPr>
            <a:r>
              <a:rPr sz="3600" spc="-5" dirty="0">
                <a:solidFill>
                  <a:srgbClr val="8FC125"/>
                </a:solidFill>
                <a:latin typeface="DejaVu Sans"/>
                <a:cs typeface="DejaVu Sans"/>
              </a:rPr>
              <a:t>Data</a:t>
            </a:r>
            <a:r>
              <a:rPr sz="3600" spc="-55" dirty="0">
                <a:solidFill>
                  <a:srgbClr val="8FC125"/>
                </a:solidFill>
                <a:latin typeface="DejaVu Sans"/>
                <a:cs typeface="DejaVu Sans"/>
              </a:rPr>
              <a:t> </a:t>
            </a:r>
            <a:r>
              <a:rPr sz="3600" spc="-10" dirty="0">
                <a:solidFill>
                  <a:srgbClr val="8FC125"/>
                </a:solidFill>
                <a:latin typeface="DejaVu Sans"/>
                <a:cs typeface="DejaVu Sans"/>
              </a:rPr>
              <a:t>Integrity</a:t>
            </a:r>
            <a:endParaRPr sz="3600">
              <a:latin typeface="DejaVu Sans"/>
              <a:cs typeface="DejaVu Sans"/>
            </a:endParaRPr>
          </a:p>
        </p:txBody>
      </p:sp>
      <p:sp>
        <p:nvSpPr>
          <p:cNvPr id="3" name="object 3"/>
          <p:cNvSpPr txBox="1"/>
          <p:nvPr/>
        </p:nvSpPr>
        <p:spPr>
          <a:xfrm>
            <a:off x="565785" y="2193290"/>
            <a:ext cx="2558415" cy="289823"/>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3F3F3F"/>
                </a:solidFill>
                <a:latin typeface="DejaVu Sans"/>
                <a:cs typeface="DejaVu Sans"/>
              </a:rPr>
              <a:t>Proof-of-work</a:t>
            </a:r>
            <a:endParaRPr sz="1800">
              <a:latin typeface="DejaVu Sans"/>
              <a:cs typeface="DejaVu Sans"/>
            </a:endParaRPr>
          </a:p>
        </p:txBody>
      </p:sp>
      <p:sp>
        <p:nvSpPr>
          <p:cNvPr id="4" name="object 4"/>
          <p:cNvSpPr txBox="1"/>
          <p:nvPr/>
        </p:nvSpPr>
        <p:spPr>
          <a:xfrm>
            <a:off x="566738" y="259207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5" name="object 5"/>
          <p:cNvSpPr txBox="1"/>
          <p:nvPr/>
        </p:nvSpPr>
        <p:spPr>
          <a:xfrm>
            <a:off x="822960" y="2594609"/>
            <a:ext cx="5994559" cy="1674817"/>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3F3F3F"/>
                </a:solidFill>
                <a:latin typeface="DejaVu Sans"/>
                <a:cs typeface="DejaVu Sans"/>
              </a:rPr>
              <a:t>a </a:t>
            </a:r>
            <a:r>
              <a:rPr sz="1800" spc="-5" dirty="0">
                <a:solidFill>
                  <a:srgbClr val="3F3F3F"/>
                </a:solidFill>
                <a:latin typeface="DejaVu Sans"/>
                <a:cs typeface="DejaVu Sans"/>
              </a:rPr>
              <a:t>function </a:t>
            </a:r>
            <a:r>
              <a:rPr sz="1800" dirty="0">
                <a:solidFill>
                  <a:srgbClr val="3F3F3F"/>
                </a:solidFill>
                <a:latin typeface="DejaVu Sans"/>
                <a:cs typeface="DejaVu Sans"/>
              </a:rPr>
              <a:t>to </a:t>
            </a:r>
            <a:r>
              <a:rPr sz="1800" spc="-5" dirty="0">
                <a:solidFill>
                  <a:srgbClr val="3F3F3F"/>
                </a:solidFill>
                <a:latin typeface="DejaVu Sans"/>
                <a:cs typeface="DejaVu Sans"/>
              </a:rPr>
              <a:t>deter denial of service attacks and other potential spam  on </a:t>
            </a:r>
            <a:r>
              <a:rPr sz="1800" dirty="0">
                <a:solidFill>
                  <a:srgbClr val="3F3F3F"/>
                </a:solidFill>
                <a:latin typeface="DejaVu Sans"/>
                <a:cs typeface="DejaVu Sans"/>
              </a:rPr>
              <a:t>a </a:t>
            </a:r>
            <a:r>
              <a:rPr sz="1800" spc="-5" dirty="0">
                <a:solidFill>
                  <a:srgbClr val="3F3F3F"/>
                </a:solidFill>
                <a:latin typeface="DejaVu Sans"/>
                <a:cs typeface="DejaVu Sans"/>
              </a:rPr>
              <a:t>network by </a:t>
            </a:r>
            <a:r>
              <a:rPr sz="1800" spc="-10" dirty="0">
                <a:solidFill>
                  <a:srgbClr val="3F3F3F"/>
                </a:solidFill>
                <a:latin typeface="DejaVu Sans"/>
                <a:cs typeface="DejaVu Sans"/>
              </a:rPr>
              <a:t>requiring </a:t>
            </a:r>
            <a:r>
              <a:rPr sz="1800" spc="-5" dirty="0">
                <a:solidFill>
                  <a:srgbClr val="3F3F3F"/>
                </a:solidFill>
                <a:latin typeface="DejaVu Sans"/>
                <a:cs typeface="DejaVu Sans"/>
              </a:rPr>
              <a:t>some level of work </a:t>
            </a:r>
            <a:r>
              <a:rPr sz="1800" dirty="0">
                <a:solidFill>
                  <a:srgbClr val="3F3F3F"/>
                </a:solidFill>
                <a:latin typeface="DejaVu Sans"/>
                <a:cs typeface="DejaVu Sans"/>
              </a:rPr>
              <a:t>that </a:t>
            </a:r>
            <a:r>
              <a:rPr sz="1800" spc="-5" dirty="0">
                <a:solidFill>
                  <a:srgbClr val="3F3F3F"/>
                </a:solidFill>
                <a:latin typeface="DejaVu Sans"/>
                <a:cs typeface="DejaVu Sans"/>
              </a:rPr>
              <a:t>is usually costly  </a:t>
            </a:r>
            <a:r>
              <a:rPr sz="1800" dirty="0">
                <a:solidFill>
                  <a:srgbClr val="3F3F3F"/>
                </a:solidFill>
                <a:latin typeface="DejaVu Sans"/>
                <a:cs typeface="DejaVu Sans"/>
              </a:rPr>
              <a:t>and </a:t>
            </a:r>
            <a:r>
              <a:rPr sz="1800" spc="-5" dirty="0">
                <a:solidFill>
                  <a:srgbClr val="3F3F3F"/>
                </a:solidFill>
                <a:latin typeface="DejaVu Sans"/>
                <a:cs typeface="DejaVu Sans"/>
              </a:rPr>
              <a:t>timeconsuming. In the Bitcoin network, miners must complete </a:t>
            </a:r>
            <a:r>
              <a:rPr sz="1800" dirty="0">
                <a:solidFill>
                  <a:srgbClr val="3F3F3F"/>
                </a:solidFill>
                <a:latin typeface="DejaVu Sans"/>
                <a:cs typeface="DejaVu Sans"/>
              </a:rPr>
              <a:t>a  </a:t>
            </a:r>
            <a:r>
              <a:rPr sz="1800" spc="-20" dirty="0">
                <a:solidFill>
                  <a:srgbClr val="3F3F3F"/>
                </a:solidFill>
                <a:latin typeface="DejaVu Sans"/>
                <a:cs typeface="DejaVu Sans"/>
              </a:rPr>
              <a:t>proof-of-work </a:t>
            </a:r>
            <a:r>
              <a:rPr sz="1800" spc="-5" dirty="0">
                <a:solidFill>
                  <a:srgbClr val="3F3F3F"/>
                </a:solidFill>
                <a:latin typeface="DejaVu Sans"/>
                <a:cs typeface="DejaVu Sans"/>
              </a:rPr>
              <a:t>in </a:t>
            </a:r>
            <a:r>
              <a:rPr sz="1800" spc="-15" dirty="0">
                <a:solidFill>
                  <a:srgbClr val="3F3F3F"/>
                </a:solidFill>
                <a:latin typeface="DejaVu Sans"/>
                <a:cs typeface="DejaVu Sans"/>
              </a:rPr>
              <a:t>order </a:t>
            </a:r>
            <a:r>
              <a:rPr sz="1800" dirty="0">
                <a:solidFill>
                  <a:srgbClr val="3F3F3F"/>
                </a:solidFill>
                <a:latin typeface="DejaVu Sans"/>
                <a:cs typeface="DejaVu Sans"/>
              </a:rPr>
              <a:t>to </a:t>
            </a:r>
            <a:r>
              <a:rPr sz="1800" spc="-10" dirty="0">
                <a:solidFill>
                  <a:srgbClr val="3F3F3F"/>
                </a:solidFill>
                <a:latin typeface="DejaVu Sans"/>
                <a:cs typeface="DejaVu Sans"/>
              </a:rPr>
              <a:t>regulate </a:t>
            </a:r>
            <a:r>
              <a:rPr sz="1800" spc="-5" dirty="0">
                <a:solidFill>
                  <a:srgbClr val="3F3F3F"/>
                </a:solidFill>
                <a:latin typeface="DejaVu Sans"/>
                <a:cs typeface="DejaVu Sans"/>
              </a:rPr>
              <a:t>the </a:t>
            </a:r>
            <a:r>
              <a:rPr sz="1800" dirty="0">
                <a:solidFill>
                  <a:srgbClr val="3F3F3F"/>
                </a:solidFill>
                <a:latin typeface="DejaVu Sans"/>
                <a:cs typeface="DejaVu Sans"/>
              </a:rPr>
              <a:t>rate </a:t>
            </a:r>
            <a:r>
              <a:rPr sz="1800" spc="-5" dirty="0">
                <a:solidFill>
                  <a:srgbClr val="3F3F3F"/>
                </a:solidFill>
                <a:latin typeface="DejaVu Sans"/>
                <a:cs typeface="DejaVu Sans"/>
              </a:rPr>
              <a:t>at which new blocks </a:t>
            </a:r>
            <a:r>
              <a:rPr sz="1800" spc="-20" dirty="0">
                <a:solidFill>
                  <a:srgbClr val="3F3F3F"/>
                </a:solidFill>
                <a:latin typeface="DejaVu Sans"/>
                <a:cs typeface="DejaVu Sans"/>
              </a:rPr>
              <a:t>are  </a:t>
            </a:r>
            <a:r>
              <a:rPr sz="1800" spc="-5" dirty="0">
                <a:solidFill>
                  <a:srgbClr val="3F3F3F"/>
                </a:solidFill>
                <a:latin typeface="DejaVu Sans"/>
                <a:cs typeface="DejaVu Sans"/>
              </a:rPr>
              <a:t>generated.</a:t>
            </a:r>
            <a:endParaRPr sz="1800" dirty="0">
              <a:latin typeface="DejaVu Sans"/>
              <a:cs typeface="DejaVu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5785" y="641350"/>
            <a:ext cx="4170045" cy="1120820"/>
          </a:xfrm>
          <a:prstGeom prst="rect">
            <a:avLst/>
          </a:prstGeom>
        </p:spPr>
        <p:txBody>
          <a:bodyPr vert="horz" wrap="square" lIns="0" tIns="12700" rIns="0" bIns="0" rtlCol="0">
            <a:spAutoFit/>
          </a:bodyPr>
          <a:lstStyle/>
          <a:p>
            <a:pPr marL="469900" indent="-457200">
              <a:lnSpc>
                <a:spcPct val="100000"/>
              </a:lnSpc>
              <a:spcBef>
                <a:spcPts val="100"/>
              </a:spcBef>
              <a:buClr>
                <a:srgbClr val="8FC125"/>
              </a:buClr>
              <a:buFont typeface="DejaVu Sans"/>
              <a:buChar char="•"/>
              <a:tabLst>
                <a:tab pos="469900" algn="l"/>
              </a:tabLst>
            </a:pPr>
            <a:r>
              <a:rPr sz="3600" spc="-5" dirty="0">
                <a:solidFill>
                  <a:srgbClr val="8FC125"/>
                </a:solidFill>
                <a:latin typeface="DejaVu Sans"/>
                <a:cs typeface="DejaVu Sans"/>
              </a:rPr>
              <a:t>Distributed</a:t>
            </a:r>
            <a:r>
              <a:rPr sz="3600" spc="-100" dirty="0">
                <a:solidFill>
                  <a:srgbClr val="8FC125"/>
                </a:solidFill>
                <a:latin typeface="DejaVu Sans"/>
                <a:cs typeface="DejaVu Sans"/>
              </a:rPr>
              <a:t> </a:t>
            </a:r>
            <a:r>
              <a:rPr sz="3600" spc="-5" dirty="0">
                <a:solidFill>
                  <a:srgbClr val="8FC125"/>
                </a:solidFill>
                <a:latin typeface="DejaVu Sans"/>
                <a:cs typeface="DejaVu Sans"/>
              </a:rPr>
              <a:t>consensus</a:t>
            </a:r>
            <a:endParaRPr sz="3600">
              <a:latin typeface="DejaVu Sans"/>
              <a:cs typeface="DejaVu Sans"/>
            </a:endParaRP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1" y="2193290"/>
            <a:ext cx="6060281" cy="3336811"/>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3F3F3F"/>
                </a:solidFill>
                <a:latin typeface="DejaVu Sans"/>
                <a:cs typeface="DejaVu Sans"/>
              </a:rPr>
              <a:t>A </a:t>
            </a:r>
            <a:r>
              <a:rPr sz="1800" spc="-5" dirty="0">
                <a:solidFill>
                  <a:srgbClr val="3F3F3F"/>
                </a:solidFill>
                <a:latin typeface="DejaVu Sans"/>
                <a:cs typeface="DejaVu Sans"/>
              </a:rPr>
              <a:t>distributed consensus </a:t>
            </a:r>
            <a:r>
              <a:rPr sz="1800" spc="-10" dirty="0">
                <a:solidFill>
                  <a:srgbClr val="3F3F3F"/>
                </a:solidFill>
                <a:latin typeface="DejaVu Sans"/>
                <a:cs typeface="DejaVu Sans"/>
              </a:rPr>
              <a:t>ensures </a:t>
            </a:r>
            <a:r>
              <a:rPr sz="1800" dirty="0">
                <a:solidFill>
                  <a:srgbClr val="3F3F3F"/>
                </a:solidFill>
                <a:latin typeface="DejaVu Sans"/>
                <a:cs typeface="DejaVu Sans"/>
              </a:rPr>
              <a:t>a </a:t>
            </a:r>
            <a:r>
              <a:rPr sz="1800" spc="-5" dirty="0">
                <a:solidFill>
                  <a:srgbClr val="3F3F3F"/>
                </a:solidFill>
                <a:latin typeface="DejaVu Sans"/>
                <a:cs typeface="DejaVu Sans"/>
              </a:rPr>
              <a:t>consensus </a:t>
            </a:r>
            <a:r>
              <a:rPr sz="1800" dirty="0">
                <a:solidFill>
                  <a:srgbClr val="3F3F3F"/>
                </a:solidFill>
                <a:latin typeface="DejaVu Sans"/>
                <a:cs typeface="DejaVu Sans"/>
              </a:rPr>
              <a:t>of </a:t>
            </a:r>
            <a:r>
              <a:rPr sz="1800" spc="-5" dirty="0">
                <a:solidFill>
                  <a:srgbClr val="3F3F3F"/>
                </a:solidFill>
                <a:latin typeface="DejaVu Sans"/>
                <a:cs typeface="DejaVu Sans"/>
              </a:rPr>
              <a:t>data among nodes </a:t>
            </a:r>
            <a:r>
              <a:rPr sz="1800" dirty="0">
                <a:solidFill>
                  <a:srgbClr val="3F3F3F"/>
                </a:solidFill>
                <a:latin typeface="DejaVu Sans"/>
                <a:cs typeface="DejaVu Sans"/>
              </a:rPr>
              <a:t>in  a </a:t>
            </a:r>
            <a:r>
              <a:rPr sz="1800" spc="-5" dirty="0">
                <a:solidFill>
                  <a:srgbClr val="3F3F3F"/>
                </a:solidFill>
                <a:latin typeface="DejaVu Sans"/>
                <a:cs typeface="DejaVu Sans"/>
              </a:rPr>
              <a:t>distributed system </a:t>
            </a:r>
            <a:r>
              <a:rPr sz="1800" dirty="0">
                <a:solidFill>
                  <a:srgbClr val="3F3F3F"/>
                </a:solidFill>
                <a:latin typeface="DejaVu Sans"/>
                <a:cs typeface="DejaVu Sans"/>
              </a:rPr>
              <a:t>or </a:t>
            </a:r>
            <a:r>
              <a:rPr sz="1800" spc="-15" dirty="0">
                <a:solidFill>
                  <a:srgbClr val="3F3F3F"/>
                </a:solidFill>
                <a:latin typeface="DejaVu Sans"/>
                <a:cs typeface="DejaVu Sans"/>
              </a:rPr>
              <a:t>reaches </a:t>
            </a:r>
            <a:r>
              <a:rPr sz="1800" dirty="0">
                <a:solidFill>
                  <a:srgbClr val="3F3F3F"/>
                </a:solidFill>
                <a:latin typeface="DejaVu Sans"/>
                <a:cs typeface="DejaVu Sans"/>
              </a:rPr>
              <a:t>an </a:t>
            </a:r>
            <a:r>
              <a:rPr sz="1800" spc="-10" dirty="0">
                <a:solidFill>
                  <a:srgbClr val="3F3F3F"/>
                </a:solidFill>
                <a:latin typeface="DejaVu Sans"/>
                <a:cs typeface="DejaVu Sans"/>
              </a:rPr>
              <a:t>agreement </a:t>
            </a:r>
            <a:r>
              <a:rPr sz="1800" dirty="0">
                <a:solidFill>
                  <a:srgbClr val="3F3F3F"/>
                </a:solidFill>
                <a:latin typeface="DejaVu Sans"/>
                <a:cs typeface="DejaVu Sans"/>
              </a:rPr>
              <a:t>on a </a:t>
            </a:r>
            <a:r>
              <a:rPr sz="1800" spc="-10" dirty="0">
                <a:solidFill>
                  <a:srgbClr val="3F3F3F"/>
                </a:solidFill>
                <a:latin typeface="DejaVu Sans"/>
                <a:cs typeface="DejaVu Sans"/>
              </a:rPr>
              <a:t>proposal. </a:t>
            </a:r>
            <a:r>
              <a:rPr sz="1800" dirty="0">
                <a:solidFill>
                  <a:srgbClr val="3F3F3F"/>
                </a:solidFill>
                <a:latin typeface="DejaVu Sans"/>
                <a:cs typeface="DejaVu Sans"/>
              </a:rPr>
              <a:t>A  </a:t>
            </a:r>
            <a:r>
              <a:rPr sz="1800" spc="-5" dirty="0">
                <a:solidFill>
                  <a:srgbClr val="3F3F3F"/>
                </a:solidFill>
                <a:latin typeface="DejaVu Sans"/>
                <a:cs typeface="DejaVu Sans"/>
              </a:rPr>
              <a:t>consensus algorithm </a:t>
            </a:r>
            <a:r>
              <a:rPr sz="1800" dirty="0">
                <a:solidFill>
                  <a:srgbClr val="3F3F3F"/>
                </a:solidFill>
                <a:latin typeface="DejaVu Sans"/>
                <a:cs typeface="DejaVu Sans"/>
              </a:rPr>
              <a:t>may </a:t>
            </a:r>
            <a:r>
              <a:rPr sz="1800" spc="-5" dirty="0">
                <a:solidFill>
                  <a:srgbClr val="3F3F3F"/>
                </a:solidFill>
                <a:latin typeface="DejaVu Sans"/>
                <a:cs typeface="DejaVu Sans"/>
              </a:rPr>
              <a:t>be defined as the mechanism </a:t>
            </a:r>
            <a:r>
              <a:rPr sz="1800" spc="-10" dirty="0">
                <a:solidFill>
                  <a:srgbClr val="3F3F3F"/>
                </a:solidFill>
                <a:latin typeface="DejaVu Sans"/>
                <a:cs typeface="DejaVu Sans"/>
              </a:rPr>
              <a:t>through  </a:t>
            </a:r>
            <a:r>
              <a:rPr sz="1800" spc="-5" dirty="0">
                <a:solidFill>
                  <a:srgbClr val="3F3F3F"/>
                </a:solidFill>
                <a:latin typeface="DejaVu Sans"/>
                <a:cs typeface="DejaVu Sans"/>
              </a:rPr>
              <a:t>which </a:t>
            </a:r>
            <a:r>
              <a:rPr sz="1800" dirty="0">
                <a:solidFill>
                  <a:srgbClr val="3F3F3F"/>
                </a:solidFill>
                <a:latin typeface="DejaVu Sans"/>
                <a:cs typeface="DejaVu Sans"/>
              </a:rPr>
              <a:t>a </a:t>
            </a:r>
            <a:r>
              <a:rPr sz="1800" spc="-5" dirty="0">
                <a:solidFill>
                  <a:srgbClr val="3F3F3F"/>
                </a:solidFill>
                <a:latin typeface="DejaVu Sans"/>
                <a:cs typeface="DejaVu Sans"/>
              </a:rPr>
              <a:t>blockchain network </a:t>
            </a:r>
            <a:r>
              <a:rPr sz="1800" spc="-15" dirty="0">
                <a:solidFill>
                  <a:srgbClr val="3F3F3F"/>
                </a:solidFill>
                <a:latin typeface="DejaVu Sans"/>
                <a:cs typeface="DejaVu Sans"/>
              </a:rPr>
              <a:t>reach </a:t>
            </a:r>
            <a:r>
              <a:rPr sz="1800" spc="-5" dirty="0">
                <a:solidFill>
                  <a:srgbClr val="3F3F3F"/>
                </a:solidFill>
                <a:latin typeface="DejaVu Sans"/>
                <a:cs typeface="DejaVu Sans"/>
              </a:rPr>
              <a:t>consensus. </a:t>
            </a:r>
            <a:r>
              <a:rPr sz="1800" spc="-10" dirty="0">
                <a:solidFill>
                  <a:srgbClr val="3F3F3F"/>
                </a:solidFill>
                <a:latin typeface="DejaVu Sans"/>
                <a:cs typeface="DejaVu Sans"/>
              </a:rPr>
              <a:t>Public </a:t>
            </a:r>
            <a:r>
              <a:rPr sz="1800" spc="-5" dirty="0">
                <a:solidFill>
                  <a:srgbClr val="3F3F3F"/>
                </a:solidFill>
                <a:latin typeface="DejaVu Sans"/>
                <a:cs typeface="DejaVu Sans"/>
              </a:rPr>
              <a:t>(decentralized)  blockchains </a:t>
            </a:r>
            <a:r>
              <a:rPr sz="1800" spc="-15" dirty="0">
                <a:solidFill>
                  <a:srgbClr val="3F3F3F"/>
                </a:solidFill>
                <a:latin typeface="DejaVu Sans"/>
                <a:cs typeface="DejaVu Sans"/>
              </a:rPr>
              <a:t>are </a:t>
            </a:r>
            <a:r>
              <a:rPr sz="1800" spc="-5" dirty="0">
                <a:solidFill>
                  <a:srgbClr val="3F3F3F"/>
                </a:solidFill>
                <a:latin typeface="DejaVu Sans"/>
                <a:cs typeface="DejaVu Sans"/>
              </a:rPr>
              <a:t>built as distributed systems and, since they do not  </a:t>
            </a:r>
            <a:r>
              <a:rPr sz="1800" spc="-15" dirty="0">
                <a:solidFill>
                  <a:srgbClr val="3F3F3F"/>
                </a:solidFill>
                <a:latin typeface="DejaVu Sans"/>
                <a:cs typeface="DejaVu Sans"/>
              </a:rPr>
              <a:t>rely </a:t>
            </a:r>
            <a:r>
              <a:rPr sz="1800" spc="-5" dirty="0">
                <a:solidFill>
                  <a:srgbClr val="3F3F3F"/>
                </a:solidFill>
                <a:latin typeface="DejaVu Sans"/>
                <a:cs typeface="DejaVu Sans"/>
              </a:rPr>
              <a:t>on </a:t>
            </a:r>
            <a:r>
              <a:rPr sz="1800" dirty="0">
                <a:solidFill>
                  <a:srgbClr val="3F3F3F"/>
                </a:solidFill>
                <a:latin typeface="DejaVu Sans"/>
                <a:cs typeface="DejaVu Sans"/>
              </a:rPr>
              <a:t>a </a:t>
            </a:r>
            <a:r>
              <a:rPr sz="1800" spc="-5" dirty="0">
                <a:solidFill>
                  <a:srgbClr val="3F3F3F"/>
                </a:solidFill>
                <a:latin typeface="DejaVu Sans"/>
                <a:cs typeface="DejaVu Sans"/>
              </a:rPr>
              <a:t>central authority, the distributed nodes </a:t>
            </a:r>
            <a:r>
              <a:rPr sz="1800" spc="-10" dirty="0">
                <a:solidFill>
                  <a:srgbClr val="3F3F3F"/>
                </a:solidFill>
                <a:latin typeface="DejaVu Sans"/>
                <a:cs typeface="DejaVu Sans"/>
              </a:rPr>
              <a:t>need </a:t>
            </a:r>
            <a:r>
              <a:rPr sz="1800" dirty="0">
                <a:solidFill>
                  <a:srgbClr val="3F3F3F"/>
                </a:solidFill>
                <a:latin typeface="DejaVu Sans"/>
                <a:cs typeface="DejaVu Sans"/>
              </a:rPr>
              <a:t>to </a:t>
            </a:r>
            <a:r>
              <a:rPr sz="1800" spc="-15" dirty="0">
                <a:solidFill>
                  <a:srgbClr val="3F3F3F"/>
                </a:solidFill>
                <a:latin typeface="DejaVu Sans"/>
                <a:cs typeface="DejaVu Sans"/>
              </a:rPr>
              <a:t>agree </a:t>
            </a:r>
            <a:r>
              <a:rPr sz="1800" spc="-5" dirty="0">
                <a:solidFill>
                  <a:srgbClr val="3F3F3F"/>
                </a:solidFill>
                <a:latin typeface="DejaVu Sans"/>
                <a:cs typeface="DejaVu Sans"/>
              </a:rPr>
              <a:t>on the  validity of transactions. This is </a:t>
            </a:r>
            <a:r>
              <a:rPr sz="1800" spc="-10" dirty="0">
                <a:solidFill>
                  <a:srgbClr val="3F3F3F"/>
                </a:solidFill>
                <a:latin typeface="DejaVu Sans"/>
                <a:cs typeface="DejaVu Sans"/>
              </a:rPr>
              <a:t>where </a:t>
            </a:r>
            <a:r>
              <a:rPr sz="1800" spc="-5" dirty="0">
                <a:solidFill>
                  <a:srgbClr val="3F3F3F"/>
                </a:solidFill>
                <a:latin typeface="DejaVu Sans"/>
                <a:cs typeface="DejaVu Sans"/>
              </a:rPr>
              <a:t>consensus algorithms come into  </a:t>
            </a:r>
            <a:r>
              <a:rPr sz="1800" spc="-55" dirty="0">
                <a:solidFill>
                  <a:srgbClr val="3F3F3F"/>
                </a:solidFill>
                <a:latin typeface="DejaVu Sans"/>
                <a:cs typeface="DejaVu Sans"/>
              </a:rPr>
              <a:t>play. </a:t>
            </a:r>
            <a:r>
              <a:rPr sz="1800" dirty="0">
                <a:solidFill>
                  <a:srgbClr val="3F3F3F"/>
                </a:solidFill>
                <a:latin typeface="DejaVu Sans"/>
                <a:cs typeface="DejaVu Sans"/>
              </a:rPr>
              <a:t>They </a:t>
            </a:r>
            <a:r>
              <a:rPr sz="1800" spc="-15" dirty="0">
                <a:solidFill>
                  <a:srgbClr val="3F3F3F"/>
                </a:solidFill>
                <a:latin typeface="DejaVu Sans"/>
                <a:cs typeface="DejaVu Sans"/>
              </a:rPr>
              <a:t>assure </a:t>
            </a:r>
            <a:r>
              <a:rPr sz="1800" spc="-5" dirty="0">
                <a:solidFill>
                  <a:srgbClr val="3F3F3F"/>
                </a:solidFill>
                <a:latin typeface="DejaVu Sans"/>
                <a:cs typeface="DejaVu Sans"/>
              </a:rPr>
              <a:t>that the </a:t>
            </a:r>
            <a:r>
              <a:rPr sz="1800" spc="-10" dirty="0">
                <a:solidFill>
                  <a:srgbClr val="3F3F3F"/>
                </a:solidFill>
                <a:latin typeface="DejaVu Sans"/>
                <a:cs typeface="DejaVu Sans"/>
              </a:rPr>
              <a:t>protocol </a:t>
            </a:r>
            <a:r>
              <a:rPr sz="1800" spc="-5" dirty="0">
                <a:solidFill>
                  <a:srgbClr val="3F3F3F"/>
                </a:solidFill>
                <a:latin typeface="DejaVu Sans"/>
                <a:cs typeface="DejaVu Sans"/>
              </a:rPr>
              <a:t>rules </a:t>
            </a:r>
            <a:r>
              <a:rPr sz="1800" spc="-15" dirty="0">
                <a:solidFill>
                  <a:srgbClr val="3F3F3F"/>
                </a:solidFill>
                <a:latin typeface="DejaVu Sans"/>
                <a:cs typeface="DejaVu Sans"/>
              </a:rPr>
              <a:t>are </a:t>
            </a:r>
            <a:r>
              <a:rPr sz="1800" spc="-5" dirty="0">
                <a:solidFill>
                  <a:srgbClr val="3F3F3F"/>
                </a:solidFill>
                <a:latin typeface="DejaVu Sans"/>
                <a:cs typeface="DejaVu Sans"/>
              </a:rPr>
              <a:t>being followed and  guarantee that </a:t>
            </a:r>
            <a:r>
              <a:rPr sz="1800" dirty="0">
                <a:solidFill>
                  <a:srgbClr val="3F3F3F"/>
                </a:solidFill>
                <a:latin typeface="DejaVu Sans"/>
                <a:cs typeface="DejaVu Sans"/>
              </a:rPr>
              <a:t>all </a:t>
            </a:r>
            <a:r>
              <a:rPr sz="1800" spc="-5" dirty="0">
                <a:solidFill>
                  <a:srgbClr val="3F3F3F"/>
                </a:solidFill>
                <a:latin typeface="DejaVu Sans"/>
                <a:cs typeface="DejaVu Sans"/>
              </a:rPr>
              <a:t>transactions </a:t>
            </a:r>
            <a:r>
              <a:rPr sz="1800" spc="-10" dirty="0">
                <a:solidFill>
                  <a:srgbClr val="3F3F3F"/>
                </a:solidFill>
                <a:latin typeface="DejaVu Sans"/>
                <a:cs typeface="DejaVu Sans"/>
              </a:rPr>
              <a:t>occur </a:t>
            </a:r>
            <a:r>
              <a:rPr sz="1800" spc="-5" dirty="0">
                <a:solidFill>
                  <a:srgbClr val="3F3F3F"/>
                </a:solidFill>
                <a:latin typeface="DejaVu Sans"/>
                <a:cs typeface="DejaVu Sans"/>
              </a:rPr>
              <a:t>in </a:t>
            </a:r>
            <a:r>
              <a:rPr sz="1800" dirty="0">
                <a:solidFill>
                  <a:srgbClr val="3F3F3F"/>
                </a:solidFill>
                <a:latin typeface="DejaVu Sans"/>
                <a:cs typeface="DejaVu Sans"/>
              </a:rPr>
              <a:t>a </a:t>
            </a:r>
            <a:r>
              <a:rPr sz="1800" spc="-5" dirty="0">
                <a:solidFill>
                  <a:srgbClr val="3F3F3F"/>
                </a:solidFill>
                <a:latin typeface="DejaVu Sans"/>
                <a:cs typeface="DejaVu Sans"/>
              </a:rPr>
              <a:t>trustless </a:t>
            </a:r>
            <a:r>
              <a:rPr sz="1800" dirty="0">
                <a:solidFill>
                  <a:srgbClr val="3F3F3F"/>
                </a:solidFill>
                <a:latin typeface="DejaVu Sans"/>
                <a:cs typeface="DejaVu Sans"/>
              </a:rPr>
              <a:t>way, so </a:t>
            </a:r>
            <a:r>
              <a:rPr sz="1800" spc="-5" dirty="0">
                <a:solidFill>
                  <a:srgbClr val="3F3F3F"/>
                </a:solidFill>
                <a:latin typeface="DejaVu Sans"/>
                <a:cs typeface="DejaVu Sans"/>
              </a:rPr>
              <a:t>the coins  </a:t>
            </a:r>
            <a:r>
              <a:rPr sz="1800" spc="-15" dirty="0">
                <a:solidFill>
                  <a:srgbClr val="3F3F3F"/>
                </a:solidFill>
                <a:latin typeface="DejaVu Sans"/>
                <a:cs typeface="DejaVu Sans"/>
              </a:rPr>
              <a:t>are </a:t>
            </a:r>
            <a:r>
              <a:rPr sz="1800" spc="-5" dirty="0">
                <a:solidFill>
                  <a:srgbClr val="3F3F3F"/>
                </a:solidFill>
                <a:latin typeface="DejaVu Sans"/>
                <a:cs typeface="DejaVu Sans"/>
              </a:rPr>
              <a:t>only able </a:t>
            </a:r>
            <a:r>
              <a:rPr sz="1800" dirty="0">
                <a:solidFill>
                  <a:srgbClr val="3F3F3F"/>
                </a:solidFill>
                <a:latin typeface="DejaVu Sans"/>
                <a:cs typeface="DejaVu Sans"/>
              </a:rPr>
              <a:t>to </a:t>
            </a:r>
            <a:r>
              <a:rPr sz="1800" spc="-5" dirty="0">
                <a:solidFill>
                  <a:srgbClr val="3F3F3F"/>
                </a:solidFill>
                <a:latin typeface="DejaVu Sans"/>
                <a:cs typeface="DejaVu Sans"/>
              </a:rPr>
              <a:t>be spent</a:t>
            </a:r>
            <a:r>
              <a:rPr sz="1800" spc="5" dirty="0">
                <a:solidFill>
                  <a:srgbClr val="3F3F3F"/>
                </a:solidFill>
                <a:latin typeface="DejaVu Sans"/>
                <a:cs typeface="DejaVu Sans"/>
              </a:rPr>
              <a:t> </a:t>
            </a:r>
            <a:r>
              <a:rPr sz="1800" spc="-5" dirty="0">
                <a:solidFill>
                  <a:srgbClr val="3F3F3F"/>
                </a:solidFill>
                <a:latin typeface="DejaVu Sans"/>
                <a:cs typeface="DejaVu Sans"/>
              </a:rPr>
              <a:t>once.</a:t>
            </a:r>
            <a:endParaRPr sz="1800">
              <a:latin typeface="DejaVu Sans"/>
              <a:cs typeface="DejaVu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5" y="641350"/>
            <a:ext cx="3827145" cy="1367041"/>
          </a:xfrm>
          <a:prstGeom prst="rect">
            <a:avLst/>
          </a:prstGeom>
        </p:spPr>
        <p:txBody>
          <a:bodyPr vert="horz" wrap="square" lIns="0" tIns="12700" rIns="0" bIns="0" rtlCol="0">
            <a:spAutoFit/>
          </a:bodyPr>
          <a:lstStyle/>
          <a:p>
            <a:pPr marL="12700">
              <a:lnSpc>
                <a:spcPct val="100000"/>
              </a:lnSpc>
              <a:spcBef>
                <a:spcPts val="100"/>
              </a:spcBef>
            </a:pPr>
            <a:r>
              <a:rPr spc="-5" dirty="0"/>
              <a:t>Distributed</a:t>
            </a:r>
            <a:r>
              <a:rPr spc="-100" dirty="0"/>
              <a:t> </a:t>
            </a:r>
            <a:r>
              <a:rPr spc="-5" dirty="0"/>
              <a:t>consensus</a:t>
            </a:r>
          </a:p>
        </p:txBody>
      </p:sp>
      <p:sp>
        <p:nvSpPr>
          <p:cNvPr id="3" name="object 3"/>
          <p:cNvSpPr/>
          <p:nvPr/>
        </p:nvSpPr>
        <p:spPr>
          <a:xfrm>
            <a:off x="1620203" y="2160270"/>
            <a:ext cx="4223385" cy="38798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4" y="641350"/>
            <a:ext cx="8121015" cy="1243930"/>
          </a:xfrm>
          <a:prstGeom prst="rect">
            <a:avLst/>
          </a:prstGeom>
        </p:spPr>
        <p:txBody>
          <a:bodyPr vert="horz" wrap="square" lIns="0" tIns="12700" rIns="0" bIns="0" rtlCol="0">
            <a:spAutoFit/>
          </a:bodyPr>
          <a:lstStyle/>
          <a:p>
            <a:pPr marL="12700" marR="5080">
              <a:lnSpc>
                <a:spcPct val="100000"/>
              </a:lnSpc>
              <a:spcBef>
                <a:spcPts val="100"/>
              </a:spcBef>
            </a:pPr>
            <a:r>
              <a:rPr spc="-20" dirty="0"/>
              <a:t>Software architecture </a:t>
            </a:r>
            <a:r>
              <a:rPr spc="-5" dirty="0"/>
              <a:t>and </a:t>
            </a:r>
            <a:r>
              <a:rPr spc="-10" dirty="0"/>
              <a:t>it’s  </a:t>
            </a:r>
            <a:r>
              <a:rPr spc="-15" dirty="0"/>
              <a:t>relation </a:t>
            </a:r>
            <a:r>
              <a:rPr dirty="0"/>
              <a:t>to </a:t>
            </a:r>
            <a:r>
              <a:rPr spc="-5" dirty="0"/>
              <a:t>the</a:t>
            </a:r>
            <a:r>
              <a:rPr spc="-25" dirty="0"/>
              <a:t> </a:t>
            </a:r>
            <a:r>
              <a:rPr spc="-5" dirty="0"/>
              <a:t>Blockchain</a:t>
            </a: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0" y="2066290"/>
            <a:ext cx="2069783" cy="2890535"/>
          </a:xfrm>
          <a:prstGeom prst="rect">
            <a:avLst/>
          </a:prstGeom>
        </p:spPr>
        <p:txBody>
          <a:bodyPr vert="horz" wrap="square" lIns="0" tIns="139700" rIns="0" bIns="0" rtlCol="0">
            <a:spAutoFit/>
          </a:bodyPr>
          <a:lstStyle/>
          <a:p>
            <a:pPr marL="12700">
              <a:lnSpc>
                <a:spcPct val="100000"/>
              </a:lnSpc>
              <a:spcBef>
                <a:spcPts val="1100"/>
              </a:spcBef>
            </a:pPr>
            <a:r>
              <a:rPr sz="1800" spc="-5" dirty="0">
                <a:solidFill>
                  <a:srgbClr val="3F3F3F"/>
                </a:solidFill>
                <a:latin typeface="DejaVu Sans"/>
                <a:cs typeface="DejaVu Sans"/>
              </a:rPr>
              <a:t>Centralized</a:t>
            </a:r>
            <a:r>
              <a:rPr sz="1800" spc="-10" dirty="0">
                <a:solidFill>
                  <a:srgbClr val="3F3F3F"/>
                </a:solidFill>
                <a:latin typeface="DejaVu Sans"/>
                <a:cs typeface="DejaVu Sans"/>
              </a:rPr>
              <a:t> </a:t>
            </a:r>
            <a:r>
              <a:rPr sz="1800" spc="-5" dirty="0">
                <a:solidFill>
                  <a:srgbClr val="3F3F3F"/>
                </a:solidFill>
                <a:latin typeface="DejaVu Sans"/>
                <a:cs typeface="DejaVu Sans"/>
              </a:rPr>
              <a:t>Systems</a:t>
            </a:r>
            <a:endParaRPr sz="1800">
              <a:latin typeface="DejaVu Sans"/>
              <a:cs typeface="DejaVu Sans"/>
            </a:endParaRPr>
          </a:p>
          <a:p>
            <a:pPr marL="12700" marR="425450">
              <a:lnSpc>
                <a:spcPct val="100000"/>
              </a:lnSpc>
              <a:spcBef>
                <a:spcPts val="1000"/>
              </a:spcBef>
            </a:pPr>
            <a:r>
              <a:rPr sz="1800" spc="-5" dirty="0">
                <a:solidFill>
                  <a:srgbClr val="3F3F3F"/>
                </a:solidFill>
                <a:latin typeface="DejaVu Sans"/>
                <a:cs typeface="DejaVu Sans"/>
              </a:rPr>
              <a:t>Distributed</a:t>
            </a:r>
            <a:r>
              <a:rPr sz="1800" spc="-60" dirty="0">
                <a:solidFill>
                  <a:srgbClr val="3F3F3F"/>
                </a:solidFill>
                <a:latin typeface="DejaVu Sans"/>
                <a:cs typeface="DejaVu Sans"/>
              </a:rPr>
              <a:t> </a:t>
            </a:r>
            <a:r>
              <a:rPr sz="1800" spc="-5" dirty="0">
                <a:solidFill>
                  <a:srgbClr val="3F3F3F"/>
                </a:solidFill>
                <a:latin typeface="DejaVu Sans"/>
                <a:cs typeface="DejaVu Sans"/>
              </a:rPr>
              <a:t>Systems  (Advantages </a:t>
            </a:r>
            <a:r>
              <a:rPr sz="1800" dirty="0">
                <a:solidFill>
                  <a:srgbClr val="3F3F3F"/>
                </a:solidFill>
                <a:latin typeface="DejaVu Sans"/>
                <a:cs typeface="DejaVu Sans"/>
              </a:rPr>
              <a:t>and  </a:t>
            </a:r>
            <a:r>
              <a:rPr sz="1800" spc="-5" dirty="0">
                <a:solidFill>
                  <a:srgbClr val="3F3F3F"/>
                </a:solidFill>
                <a:latin typeface="DejaVu Sans"/>
                <a:cs typeface="DejaVu Sans"/>
              </a:rPr>
              <a:t>Disadvantages)</a:t>
            </a:r>
            <a:endParaRPr sz="1800">
              <a:latin typeface="DejaVu Sans"/>
              <a:cs typeface="DejaVu Sans"/>
            </a:endParaRPr>
          </a:p>
          <a:p>
            <a:pPr marL="12700" marR="5080">
              <a:lnSpc>
                <a:spcPct val="100000"/>
              </a:lnSpc>
              <a:spcBef>
                <a:spcPts val="1000"/>
              </a:spcBef>
            </a:pPr>
            <a:r>
              <a:rPr sz="1800" spc="-5" dirty="0">
                <a:solidFill>
                  <a:srgbClr val="3F3F3F"/>
                </a:solidFill>
                <a:latin typeface="DejaVu Sans"/>
                <a:cs typeface="DejaVu Sans"/>
              </a:rPr>
              <a:t>Distributed </a:t>
            </a:r>
            <a:r>
              <a:rPr sz="1800" spc="-25" dirty="0">
                <a:solidFill>
                  <a:srgbClr val="3F3F3F"/>
                </a:solidFill>
                <a:latin typeface="DejaVu Sans"/>
                <a:cs typeface="DejaVu Sans"/>
              </a:rPr>
              <a:t>Peer-to-Peer  </a:t>
            </a:r>
            <a:r>
              <a:rPr sz="1800" spc="-5" dirty="0">
                <a:solidFill>
                  <a:srgbClr val="3F3F3F"/>
                </a:solidFill>
                <a:latin typeface="DejaVu Sans"/>
                <a:cs typeface="DejaVu Sans"/>
              </a:rPr>
              <a:t>Systems</a:t>
            </a:r>
            <a:endParaRPr sz="1800">
              <a:latin typeface="DejaVu Sans"/>
              <a:cs typeface="DejaVu Sans"/>
            </a:endParaRPr>
          </a:p>
        </p:txBody>
      </p:sp>
      <p:sp>
        <p:nvSpPr>
          <p:cNvPr id="5" name="object 5"/>
          <p:cNvSpPr txBox="1"/>
          <p:nvPr/>
        </p:nvSpPr>
        <p:spPr>
          <a:xfrm>
            <a:off x="566738" y="259207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6" name="object 6"/>
          <p:cNvSpPr txBox="1"/>
          <p:nvPr/>
        </p:nvSpPr>
        <p:spPr>
          <a:xfrm>
            <a:off x="566738" y="354202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7" name="object 7"/>
          <p:cNvSpPr/>
          <p:nvPr/>
        </p:nvSpPr>
        <p:spPr>
          <a:xfrm>
            <a:off x="3124200" y="3048000"/>
            <a:ext cx="4675823" cy="24536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5" y="641350"/>
            <a:ext cx="3957638" cy="1367041"/>
          </a:xfrm>
          <a:prstGeom prst="rect">
            <a:avLst/>
          </a:prstGeom>
        </p:spPr>
        <p:txBody>
          <a:bodyPr vert="horz" wrap="square" lIns="0" tIns="12700" rIns="0" bIns="0" rtlCol="0">
            <a:spAutoFit/>
          </a:bodyPr>
          <a:lstStyle/>
          <a:p>
            <a:pPr marL="12700">
              <a:lnSpc>
                <a:spcPct val="100000"/>
              </a:lnSpc>
              <a:spcBef>
                <a:spcPts val="100"/>
              </a:spcBef>
            </a:pPr>
            <a:r>
              <a:rPr spc="-5" dirty="0"/>
              <a:t>Decentralized</a:t>
            </a:r>
            <a:r>
              <a:rPr spc="-90" dirty="0"/>
              <a:t> </a:t>
            </a:r>
            <a:r>
              <a:rPr spc="-5" dirty="0"/>
              <a:t>Systems</a:t>
            </a: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0" y="2193290"/>
            <a:ext cx="6040755" cy="35712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3F3F3F"/>
                </a:solidFill>
                <a:latin typeface="DejaVu Sans"/>
                <a:cs typeface="DejaVu Sans"/>
              </a:rPr>
              <a:t>A </a:t>
            </a:r>
            <a:r>
              <a:rPr sz="1800" spc="-5" dirty="0">
                <a:solidFill>
                  <a:srgbClr val="3F3F3F"/>
                </a:solidFill>
                <a:latin typeface="DejaVu Sans"/>
                <a:cs typeface="DejaVu Sans"/>
              </a:rPr>
              <a:t>blockchain can be either centralized </a:t>
            </a:r>
            <a:r>
              <a:rPr sz="1800" dirty="0">
                <a:solidFill>
                  <a:srgbClr val="3F3F3F"/>
                </a:solidFill>
                <a:latin typeface="DejaVu Sans"/>
                <a:cs typeface="DejaVu Sans"/>
              </a:rPr>
              <a:t>or </a:t>
            </a:r>
            <a:r>
              <a:rPr sz="1800" spc="-5" dirty="0">
                <a:solidFill>
                  <a:srgbClr val="3F3F3F"/>
                </a:solidFill>
                <a:latin typeface="DejaVu Sans"/>
                <a:cs typeface="DejaVu Sans"/>
              </a:rPr>
              <a:t>decentralized. </a:t>
            </a:r>
            <a:r>
              <a:rPr sz="1800" spc="-10" dirty="0">
                <a:solidFill>
                  <a:srgbClr val="3F3F3F"/>
                </a:solidFill>
                <a:latin typeface="DejaVu Sans"/>
                <a:cs typeface="DejaVu Sans"/>
              </a:rPr>
              <a:t>It </a:t>
            </a:r>
            <a:r>
              <a:rPr sz="1800" spc="-5" dirty="0">
                <a:solidFill>
                  <a:srgbClr val="3F3F3F"/>
                </a:solidFill>
                <a:latin typeface="DejaVu Sans"/>
                <a:cs typeface="DejaVu Sans"/>
              </a:rPr>
              <a:t>is  important, however, that decentralized not be confused </a:t>
            </a:r>
            <a:r>
              <a:rPr sz="1800" dirty="0">
                <a:solidFill>
                  <a:srgbClr val="3F3F3F"/>
                </a:solidFill>
                <a:latin typeface="DejaVu Sans"/>
                <a:cs typeface="DejaVu Sans"/>
              </a:rPr>
              <a:t>with  </a:t>
            </a:r>
            <a:r>
              <a:rPr sz="1800" spc="-5" dirty="0">
                <a:solidFill>
                  <a:srgbClr val="3F3F3F"/>
                </a:solidFill>
                <a:latin typeface="DejaVu Sans"/>
                <a:cs typeface="DejaVu Sans"/>
              </a:rPr>
              <a:t>distributed. While </a:t>
            </a:r>
            <a:r>
              <a:rPr sz="1800" dirty="0">
                <a:solidFill>
                  <a:srgbClr val="3F3F3F"/>
                </a:solidFill>
                <a:latin typeface="DejaVu Sans"/>
                <a:cs typeface="DejaVu Sans"/>
              </a:rPr>
              <a:t>a </a:t>
            </a:r>
            <a:r>
              <a:rPr sz="1800" spc="-5" dirty="0">
                <a:solidFill>
                  <a:srgbClr val="3F3F3F"/>
                </a:solidFill>
                <a:latin typeface="DejaVu Sans"/>
                <a:cs typeface="DejaVu Sans"/>
              </a:rPr>
              <a:t>blockchain </a:t>
            </a:r>
            <a:r>
              <a:rPr sz="1800" dirty="0">
                <a:solidFill>
                  <a:srgbClr val="3F3F3F"/>
                </a:solidFill>
                <a:latin typeface="DejaVu Sans"/>
                <a:cs typeface="DejaVu Sans"/>
              </a:rPr>
              <a:t>is </a:t>
            </a:r>
            <a:r>
              <a:rPr sz="1800" spc="-10" dirty="0">
                <a:solidFill>
                  <a:srgbClr val="3F3F3F"/>
                </a:solidFill>
                <a:latin typeface="DejaVu Sans"/>
                <a:cs typeface="DejaVu Sans"/>
              </a:rPr>
              <a:t>inherently </a:t>
            </a:r>
            <a:r>
              <a:rPr sz="1800" spc="-5" dirty="0">
                <a:solidFill>
                  <a:srgbClr val="3F3F3F"/>
                </a:solidFill>
                <a:latin typeface="DejaVu Sans"/>
                <a:cs typeface="DejaVu Sans"/>
              </a:rPr>
              <a:t>distributed (meaning that  many parties hold copies of the ledger), </a:t>
            </a:r>
            <a:r>
              <a:rPr sz="1800" dirty="0">
                <a:solidFill>
                  <a:srgbClr val="3F3F3F"/>
                </a:solidFill>
                <a:latin typeface="DejaVu Sans"/>
                <a:cs typeface="DejaVu Sans"/>
              </a:rPr>
              <a:t>it </a:t>
            </a:r>
            <a:r>
              <a:rPr sz="1800" spc="-5" dirty="0">
                <a:solidFill>
                  <a:srgbClr val="3F3F3F"/>
                </a:solidFill>
                <a:latin typeface="DejaVu Sans"/>
                <a:cs typeface="DejaVu Sans"/>
              </a:rPr>
              <a:t>is </a:t>
            </a:r>
            <a:r>
              <a:rPr sz="1800" dirty="0">
                <a:solidFill>
                  <a:srgbClr val="3F3F3F"/>
                </a:solidFill>
                <a:latin typeface="DejaVu Sans"/>
                <a:cs typeface="DejaVu Sans"/>
              </a:rPr>
              <a:t>not </a:t>
            </a:r>
            <a:r>
              <a:rPr sz="1800" spc="-10" dirty="0">
                <a:solidFill>
                  <a:srgbClr val="3F3F3F"/>
                </a:solidFill>
                <a:latin typeface="DejaVu Sans"/>
                <a:cs typeface="DejaVu Sans"/>
              </a:rPr>
              <a:t>inherently  </a:t>
            </a:r>
            <a:r>
              <a:rPr sz="1800" spc="-5" dirty="0">
                <a:solidFill>
                  <a:srgbClr val="3F3F3F"/>
                </a:solidFill>
                <a:latin typeface="DejaVu Sans"/>
                <a:cs typeface="DejaVu Sans"/>
              </a:rPr>
              <a:t>decentralized.</a:t>
            </a:r>
            <a:endParaRPr sz="1800">
              <a:latin typeface="DejaVu Sans"/>
              <a:cs typeface="DejaVu Sans"/>
            </a:endParaRPr>
          </a:p>
          <a:p>
            <a:pPr marL="12700" marR="76835">
              <a:lnSpc>
                <a:spcPct val="100000"/>
              </a:lnSpc>
              <a:spcBef>
                <a:spcPts val="1000"/>
              </a:spcBef>
            </a:pPr>
            <a:r>
              <a:rPr sz="1800" spc="-5" dirty="0">
                <a:solidFill>
                  <a:srgbClr val="3F3F3F"/>
                </a:solidFill>
                <a:latin typeface="DejaVu Sans"/>
                <a:cs typeface="DejaVu Sans"/>
              </a:rPr>
              <a:t>Whether </a:t>
            </a:r>
            <a:r>
              <a:rPr sz="1800" dirty="0">
                <a:solidFill>
                  <a:srgbClr val="3F3F3F"/>
                </a:solidFill>
                <a:latin typeface="DejaVu Sans"/>
                <a:cs typeface="DejaVu Sans"/>
              </a:rPr>
              <a:t>a </a:t>
            </a:r>
            <a:r>
              <a:rPr sz="1800" spc="-5" dirty="0">
                <a:solidFill>
                  <a:srgbClr val="3F3F3F"/>
                </a:solidFill>
                <a:latin typeface="DejaVu Sans"/>
                <a:cs typeface="DejaVu Sans"/>
              </a:rPr>
              <a:t>blockchain is centralized </a:t>
            </a:r>
            <a:r>
              <a:rPr sz="1800" dirty="0">
                <a:solidFill>
                  <a:srgbClr val="3F3F3F"/>
                </a:solidFill>
                <a:latin typeface="DejaVu Sans"/>
                <a:cs typeface="DejaVu Sans"/>
              </a:rPr>
              <a:t>or </a:t>
            </a:r>
            <a:r>
              <a:rPr sz="1800" spc="-5" dirty="0">
                <a:solidFill>
                  <a:srgbClr val="3F3F3F"/>
                </a:solidFill>
                <a:latin typeface="DejaVu Sans"/>
                <a:cs typeface="DejaVu Sans"/>
              </a:rPr>
              <a:t>decentralized simply </a:t>
            </a:r>
            <a:r>
              <a:rPr sz="1800" spc="-10" dirty="0">
                <a:solidFill>
                  <a:srgbClr val="3F3F3F"/>
                </a:solidFill>
                <a:latin typeface="DejaVu Sans"/>
                <a:cs typeface="DejaVu Sans"/>
              </a:rPr>
              <a:t>refers </a:t>
            </a:r>
            <a:r>
              <a:rPr sz="1800" dirty="0">
                <a:solidFill>
                  <a:srgbClr val="3F3F3F"/>
                </a:solidFill>
                <a:latin typeface="DejaVu Sans"/>
                <a:cs typeface="DejaVu Sans"/>
              </a:rPr>
              <a:t>to  </a:t>
            </a:r>
            <a:r>
              <a:rPr sz="1800" spc="-5" dirty="0">
                <a:solidFill>
                  <a:srgbClr val="3F3F3F"/>
                </a:solidFill>
                <a:latin typeface="DejaVu Sans"/>
                <a:cs typeface="DejaVu Sans"/>
              </a:rPr>
              <a:t>the rights of participants on the ledger, </a:t>
            </a:r>
            <a:r>
              <a:rPr sz="1800" dirty="0">
                <a:solidFill>
                  <a:srgbClr val="3F3F3F"/>
                </a:solidFill>
                <a:latin typeface="DejaVu Sans"/>
                <a:cs typeface="DejaVu Sans"/>
              </a:rPr>
              <a:t>and is </a:t>
            </a:r>
            <a:r>
              <a:rPr sz="1800" spc="-15" dirty="0">
                <a:solidFill>
                  <a:srgbClr val="3F3F3F"/>
                </a:solidFill>
                <a:latin typeface="DejaVu Sans"/>
                <a:cs typeface="DejaVu Sans"/>
              </a:rPr>
              <a:t>therefore </a:t>
            </a:r>
            <a:r>
              <a:rPr sz="1800" dirty="0">
                <a:solidFill>
                  <a:srgbClr val="3F3F3F"/>
                </a:solidFill>
                <a:latin typeface="DejaVu Sans"/>
                <a:cs typeface="DejaVu Sans"/>
              </a:rPr>
              <a:t>a </a:t>
            </a:r>
            <a:r>
              <a:rPr sz="1800" spc="-5" dirty="0">
                <a:solidFill>
                  <a:srgbClr val="3F3F3F"/>
                </a:solidFill>
                <a:latin typeface="DejaVu Sans"/>
                <a:cs typeface="DejaVu Sans"/>
              </a:rPr>
              <a:t>question of  design.</a:t>
            </a:r>
            <a:endParaRPr sz="1800">
              <a:latin typeface="DejaVu Sans"/>
              <a:cs typeface="DejaVu Sans"/>
            </a:endParaRPr>
          </a:p>
          <a:p>
            <a:pPr marL="12700" marR="25400">
              <a:lnSpc>
                <a:spcPct val="100000"/>
              </a:lnSpc>
              <a:spcBef>
                <a:spcPts val="1000"/>
              </a:spcBef>
            </a:pPr>
            <a:r>
              <a:rPr sz="1800" spc="-5" dirty="0">
                <a:solidFill>
                  <a:srgbClr val="3F3F3F"/>
                </a:solidFill>
                <a:latin typeface="DejaVu Sans"/>
                <a:cs typeface="DejaVu Sans"/>
              </a:rPr>
              <a:t>In </a:t>
            </a:r>
            <a:r>
              <a:rPr sz="1800" dirty="0">
                <a:solidFill>
                  <a:srgbClr val="3F3F3F"/>
                </a:solidFill>
                <a:latin typeface="DejaVu Sans"/>
                <a:cs typeface="DejaVu Sans"/>
              </a:rPr>
              <a:t>a </a:t>
            </a:r>
            <a:r>
              <a:rPr sz="1800" spc="-5" dirty="0">
                <a:solidFill>
                  <a:srgbClr val="3F3F3F"/>
                </a:solidFill>
                <a:latin typeface="DejaVu Sans"/>
                <a:cs typeface="DejaVu Sans"/>
              </a:rPr>
              <a:t>decentralized network, anyone can participate </a:t>
            </a:r>
            <a:r>
              <a:rPr sz="1800" dirty="0">
                <a:solidFill>
                  <a:srgbClr val="3F3F3F"/>
                </a:solidFill>
                <a:latin typeface="DejaVu Sans"/>
                <a:cs typeface="DejaVu Sans"/>
              </a:rPr>
              <a:t>and </a:t>
            </a:r>
            <a:r>
              <a:rPr sz="1800" spc="-5" dirty="0">
                <a:solidFill>
                  <a:srgbClr val="3F3F3F"/>
                </a:solidFill>
                <a:latin typeface="DejaVu Sans"/>
                <a:cs typeface="DejaVu Sans"/>
              </a:rPr>
              <a:t>transact on  the </a:t>
            </a:r>
            <a:r>
              <a:rPr sz="1800" spc="-30" dirty="0">
                <a:solidFill>
                  <a:srgbClr val="3F3F3F"/>
                </a:solidFill>
                <a:latin typeface="DejaVu Sans"/>
                <a:cs typeface="DejaVu Sans"/>
              </a:rPr>
              <a:t>ledger. </a:t>
            </a:r>
            <a:r>
              <a:rPr sz="1800" dirty="0">
                <a:solidFill>
                  <a:srgbClr val="3F3F3F"/>
                </a:solidFill>
                <a:latin typeface="DejaVu Sans"/>
                <a:cs typeface="DejaVu Sans"/>
              </a:rPr>
              <a:t>As a </a:t>
            </a:r>
            <a:r>
              <a:rPr sz="1800" spc="-10" dirty="0">
                <a:solidFill>
                  <a:srgbClr val="3F3F3F"/>
                </a:solidFill>
                <a:latin typeface="DejaVu Sans"/>
                <a:cs typeface="DejaVu Sans"/>
              </a:rPr>
              <a:t>result, </a:t>
            </a:r>
            <a:r>
              <a:rPr sz="1800" spc="-5" dirty="0">
                <a:solidFill>
                  <a:srgbClr val="3F3F3F"/>
                </a:solidFill>
                <a:latin typeface="DejaVu Sans"/>
                <a:cs typeface="DejaVu Sans"/>
              </a:rPr>
              <a:t>mechanisms must </a:t>
            </a:r>
            <a:r>
              <a:rPr sz="1800" spc="-10" dirty="0">
                <a:solidFill>
                  <a:srgbClr val="3F3F3F"/>
                </a:solidFill>
                <a:latin typeface="DejaVu Sans"/>
                <a:cs typeface="DejaVu Sans"/>
              </a:rPr>
              <a:t>exist </a:t>
            </a:r>
            <a:r>
              <a:rPr sz="1800" dirty="0">
                <a:solidFill>
                  <a:srgbClr val="3F3F3F"/>
                </a:solidFill>
                <a:latin typeface="DejaVu Sans"/>
                <a:cs typeface="DejaVu Sans"/>
              </a:rPr>
              <a:t>in </a:t>
            </a:r>
            <a:r>
              <a:rPr sz="1800" spc="-10" dirty="0">
                <a:solidFill>
                  <a:srgbClr val="3F3F3F"/>
                </a:solidFill>
                <a:latin typeface="DejaVu Sans"/>
                <a:cs typeface="DejaVu Sans"/>
              </a:rPr>
              <a:t>order </a:t>
            </a:r>
            <a:r>
              <a:rPr sz="1800" dirty="0">
                <a:solidFill>
                  <a:srgbClr val="3F3F3F"/>
                </a:solidFill>
                <a:latin typeface="DejaVu Sans"/>
                <a:cs typeface="DejaVu Sans"/>
              </a:rPr>
              <a:t>to </a:t>
            </a:r>
            <a:r>
              <a:rPr sz="1800" spc="-5" dirty="0">
                <a:solidFill>
                  <a:srgbClr val="3F3F3F"/>
                </a:solidFill>
                <a:latin typeface="DejaVu Sans"/>
                <a:cs typeface="DejaVu Sans"/>
              </a:rPr>
              <a:t>combat the  vulnerabilities that arise </a:t>
            </a:r>
            <a:r>
              <a:rPr sz="1800" spc="-15" dirty="0">
                <a:solidFill>
                  <a:srgbClr val="3F3F3F"/>
                </a:solidFill>
                <a:latin typeface="DejaVu Sans"/>
                <a:cs typeface="DejaVu Sans"/>
              </a:rPr>
              <a:t>from </a:t>
            </a:r>
            <a:r>
              <a:rPr sz="1800" dirty="0">
                <a:solidFill>
                  <a:srgbClr val="3F3F3F"/>
                </a:solidFill>
                <a:latin typeface="DejaVu Sans"/>
                <a:cs typeface="DejaVu Sans"/>
              </a:rPr>
              <a:t>this </a:t>
            </a:r>
            <a:r>
              <a:rPr sz="1800" spc="-5" dirty="0">
                <a:solidFill>
                  <a:srgbClr val="3F3F3F"/>
                </a:solidFill>
                <a:latin typeface="DejaVu Sans"/>
                <a:cs typeface="DejaVu Sans"/>
              </a:rPr>
              <a:t>design and </a:t>
            </a:r>
            <a:r>
              <a:rPr sz="1800" dirty="0">
                <a:solidFill>
                  <a:srgbClr val="3F3F3F"/>
                </a:solidFill>
                <a:latin typeface="DejaVu Sans"/>
                <a:cs typeface="DejaVu Sans"/>
              </a:rPr>
              <a:t>to </a:t>
            </a:r>
            <a:r>
              <a:rPr sz="1800" spc="-15" dirty="0">
                <a:solidFill>
                  <a:srgbClr val="3F3F3F"/>
                </a:solidFill>
                <a:latin typeface="DejaVu Sans"/>
                <a:cs typeface="DejaVu Sans"/>
              </a:rPr>
              <a:t>ensure </a:t>
            </a:r>
            <a:r>
              <a:rPr sz="1800" spc="-5" dirty="0">
                <a:solidFill>
                  <a:srgbClr val="3F3F3F"/>
                </a:solidFill>
                <a:latin typeface="DejaVu Sans"/>
                <a:cs typeface="DejaVu Sans"/>
              </a:rPr>
              <a:t>that  transactions </a:t>
            </a:r>
            <a:r>
              <a:rPr sz="1800" spc="-15" dirty="0">
                <a:solidFill>
                  <a:srgbClr val="3F3F3F"/>
                </a:solidFill>
                <a:latin typeface="DejaVu Sans"/>
                <a:cs typeface="DejaVu Sans"/>
              </a:rPr>
              <a:t>are</a:t>
            </a:r>
            <a:r>
              <a:rPr sz="1800" spc="-10" dirty="0">
                <a:solidFill>
                  <a:srgbClr val="3F3F3F"/>
                </a:solidFill>
                <a:latin typeface="DejaVu Sans"/>
                <a:cs typeface="DejaVu Sans"/>
              </a:rPr>
              <a:t> </a:t>
            </a:r>
            <a:r>
              <a:rPr sz="1800" spc="-20" dirty="0">
                <a:solidFill>
                  <a:srgbClr val="3F3F3F"/>
                </a:solidFill>
                <a:latin typeface="DejaVu Sans"/>
                <a:cs typeface="DejaVu Sans"/>
              </a:rPr>
              <a:t>correct</a:t>
            </a:r>
            <a:endParaRPr sz="1800">
              <a:latin typeface="DejaVu Sans"/>
              <a:cs typeface="DejaVu Sans"/>
            </a:endParaRPr>
          </a:p>
        </p:txBody>
      </p:sp>
      <p:sp>
        <p:nvSpPr>
          <p:cNvPr id="5" name="object 5"/>
          <p:cNvSpPr txBox="1"/>
          <p:nvPr/>
        </p:nvSpPr>
        <p:spPr>
          <a:xfrm>
            <a:off x="566738" y="36893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6" name="object 6"/>
          <p:cNvSpPr txBox="1"/>
          <p:nvPr/>
        </p:nvSpPr>
        <p:spPr>
          <a:xfrm>
            <a:off x="566738" y="463930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4" y="1010683"/>
            <a:ext cx="8273415" cy="628377"/>
          </a:xfrm>
          <a:prstGeom prst="rect">
            <a:avLst/>
          </a:prstGeom>
        </p:spPr>
        <p:txBody>
          <a:bodyPr vert="horz" wrap="square" lIns="0" tIns="12700" rIns="0" bIns="0" rtlCol="0">
            <a:spAutoFit/>
          </a:bodyPr>
          <a:lstStyle/>
          <a:p>
            <a:pPr marL="12700">
              <a:lnSpc>
                <a:spcPct val="100000"/>
              </a:lnSpc>
              <a:spcBef>
                <a:spcPts val="100"/>
              </a:spcBef>
            </a:pPr>
            <a:r>
              <a:rPr lang="en-IN" spc="-5" dirty="0"/>
              <a:t>Distributed Ledger Technology (DLT)</a:t>
            </a:r>
            <a:endParaRPr spc="-5" dirty="0"/>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dirty="0">
              <a:latin typeface="OpenSymbol"/>
              <a:cs typeface="OpenSymbol"/>
            </a:endParaRPr>
          </a:p>
        </p:txBody>
      </p:sp>
      <p:sp>
        <p:nvSpPr>
          <p:cNvPr id="5" name="object 5"/>
          <p:cNvSpPr txBox="1"/>
          <p:nvPr/>
        </p:nvSpPr>
        <p:spPr>
          <a:xfrm>
            <a:off x="566738" y="36893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6" name="object 6"/>
          <p:cNvSpPr txBox="1"/>
          <p:nvPr/>
        </p:nvSpPr>
        <p:spPr>
          <a:xfrm>
            <a:off x="566738" y="463930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8" name="TextBox 7">
            <a:extLst>
              <a:ext uri="{FF2B5EF4-FFF2-40B4-BE49-F238E27FC236}">
                <a16:creationId xmlns:a16="http://schemas.microsoft.com/office/drawing/2014/main" id="{B7E54479-D809-F3A5-62DD-953C3EDDCE8B}"/>
              </a:ext>
            </a:extLst>
          </p:cNvPr>
          <p:cNvSpPr txBox="1"/>
          <p:nvPr/>
        </p:nvSpPr>
        <p:spPr>
          <a:xfrm>
            <a:off x="713423" y="3108191"/>
            <a:ext cx="7135177" cy="369332"/>
          </a:xfrm>
          <a:prstGeom prst="rect">
            <a:avLst/>
          </a:prstGeom>
          <a:noFill/>
        </p:spPr>
        <p:txBody>
          <a:bodyPr wrap="square">
            <a:spAutoFit/>
          </a:bodyPr>
          <a:lstStyle/>
          <a:p>
            <a:r>
              <a:rPr lang="en-IN" dirty="0"/>
              <a:t>https://www.bosch.com/stories/distributed-ledger-technology/</a:t>
            </a:r>
          </a:p>
        </p:txBody>
      </p:sp>
    </p:spTree>
    <p:extLst>
      <p:ext uri="{BB962C8B-B14F-4D97-AF65-F5344CB8AC3E}">
        <p14:creationId xmlns:p14="http://schemas.microsoft.com/office/powerpoint/2010/main" val="106575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5" y="641350"/>
            <a:ext cx="3507105" cy="1367041"/>
          </a:xfrm>
          <a:prstGeom prst="rect">
            <a:avLst/>
          </a:prstGeom>
        </p:spPr>
        <p:txBody>
          <a:bodyPr vert="horz" wrap="square" lIns="0" tIns="12700" rIns="0" bIns="0" rtlCol="0">
            <a:spAutoFit/>
          </a:bodyPr>
          <a:lstStyle/>
          <a:p>
            <a:pPr marL="12700">
              <a:lnSpc>
                <a:spcPct val="100000"/>
              </a:lnSpc>
              <a:spcBef>
                <a:spcPts val="100"/>
              </a:spcBef>
            </a:pPr>
            <a:r>
              <a:rPr spc="-10" dirty="0"/>
              <a:t>Centralized</a:t>
            </a:r>
            <a:r>
              <a:rPr spc="-50" dirty="0"/>
              <a:t> </a:t>
            </a:r>
            <a:r>
              <a:rPr spc="-5" dirty="0"/>
              <a:t>Network</a:t>
            </a: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0" y="2193290"/>
            <a:ext cx="6040755" cy="3870290"/>
          </a:xfrm>
          <a:prstGeom prst="rect">
            <a:avLst/>
          </a:prstGeom>
        </p:spPr>
        <p:txBody>
          <a:bodyPr vert="horz" wrap="square" lIns="0" tIns="12700" rIns="0" bIns="0" rtlCol="0">
            <a:spAutoFit/>
          </a:bodyPr>
          <a:lstStyle/>
          <a:p>
            <a:pPr marL="12700" marR="78740">
              <a:lnSpc>
                <a:spcPct val="100000"/>
              </a:lnSpc>
              <a:spcBef>
                <a:spcPts val="100"/>
              </a:spcBef>
            </a:pPr>
            <a:r>
              <a:rPr sz="1800" dirty="0">
                <a:solidFill>
                  <a:srgbClr val="3F3F3F"/>
                </a:solidFill>
                <a:latin typeface="DejaVu Sans"/>
                <a:cs typeface="DejaVu Sans"/>
              </a:rPr>
              <a:t>A </a:t>
            </a:r>
            <a:r>
              <a:rPr sz="1800" spc="-5" dirty="0">
                <a:solidFill>
                  <a:srgbClr val="3F3F3F"/>
                </a:solidFill>
                <a:latin typeface="DejaVu Sans"/>
                <a:cs typeface="DejaVu Sans"/>
              </a:rPr>
              <a:t>centralized network, on the other hand, is made up </a:t>
            </a:r>
            <a:r>
              <a:rPr sz="1800" dirty="0">
                <a:solidFill>
                  <a:srgbClr val="3F3F3F"/>
                </a:solidFill>
                <a:latin typeface="DejaVu Sans"/>
                <a:cs typeface="DejaVu Sans"/>
              </a:rPr>
              <a:t>of </a:t>
            </a:r>
            <a:r>
              <a:rPr sz="1800" spc="-5" dirty="0">
                <a:solidFill>
                  <a:srgbClr val="3F3F3F"/>
                </a:solidFill>
                <a:latin typeface="DejaVu Sans"/>
                <a:cs typeface="DejaVu Sans"/>
              </a:rPr>
              <a:t>parties  whose identities </a:t>
            </a:r>
            <a:r>
              <a:rPr sz="1800" spc="-15" dirty="0">
                <a:solidFill>
                  <a:srgbClr val="3F3F3F"/>
                </a:solidFill>
                <a:latin typeface="DejaVu Sans"/>
                <a:cs typeface="DejaVu Sans"/>
              </a:rPr>
              <a:t>are </a:t>
            </a:r>
            <a:r>
              <a:rPr sz="1800" spc="-5" dirty="0">
                <a:solidFill>
                  <a:srgbClr val="3F3F3F"/>
                </a:solidFill>
                <a:latin typeface="DejaVu Sans"/>
                <a:cs typeface="DejaVu Sans"/>
              </a:rPr>
              <a:t>known. Thus, the system </a:t>
            </a:r>
            <a:r>
              <a:rPr sz="1800" dirty="0">
                <a:solidFill>
                  <a:srgbClr val="3F3F3F"/>
                </a:solidFill>
                <a:latin typeface="DejaVu Sans"/>
                <a:cs typeface="DejaVu Sans"/>
              </a:rPr>
              <a:t>is </a:t>
            </a:r>
            <a:r>
              <a:rPr sz="1800" spc="-5" dirty="0">
                <a:solidFill>
                  <a:srgbClr val="3F3F3F"/>
                </a:solidFill>
                <a:latin typeface="DejaVu Sans"/>
                <a:cs typeface="DejaVu Sans"/>
              </a:rPr>
              <a:t>valid because only  </a:t>
            </a:r>
            <a:r>
              <a:rPr sz="1800" spc="-10" dirty="0">
                <a:solidFill>
                  <a:srgbClr val="3F3F3F"/>
                </a:solidFill>
                <a:latin typeface="DejaVu Sans"/>
                <a:cs typeface="DejaVu Sans"/>
              </a:rPr>
              <a:t>credible </a:t>
            </a:r>
            <a:r>
              <a:rPr sz="1800" dirty="0">
                <a:solidFill>
                  <a:srgbClr val="3F3F3F"/>
                </a:solidFill>
                <a:latin typeface="DejaVu Sans"/>
                <a:cs typeface="DejaVu Sans"/>
              </a:rPr>
              <a:t>and </a:t>
            </a:r>
            <a:r>
              <a:rPr sz="1800" spc="-10" dirty="0">
                <a:solidFill>
                  <a:srgbClr val="3F3F3F"/>
                </a:solidFill>
                <a:latin typeface="DejaVu Sans"/>
                <a:cs typeface="DejaVu Sans"/>
              </a:rPr>
              <a:t>reputable </a:t>
            </a:r>
            <a:r>
              <a:rPr sz="1800" spc="-5" dirty="0">
                <a:solidFill>
                  <a:srgbClr val="3F3F3F"/>
                </a:solidFill>
                <a:latin typeface="DejaVu Sans"/>
                <a:cs typeface="DejaVu Sans"/>
              </a:rPr>
              <a:t>participants can </a:t>
            </a:r>
            <a:r>
              <a:rPr sz="1800" dirty="0">
                <a:solidFill>
                  <a:srgbClr val="3F3F3F"/>
                </a:solidFill>
                <a:latin typeface="DejaVu Sans"/>
                <a:cs typeface="DejaVu Sans"/>
              </a:rPr>
              <a:t>post to </a:t>
            </a:r>
            <a:r>
              <a:rPr sz="1800" spc="-5" dirty="0">
                <a:solidFill>
                  <a:srgbClr val="3F3F3F"/>
                </a:solidFill>
                <a:latin typeface="DejaVu Sans"/>
                <a:cs typeface="DejaVu Sans"/>
              </a:rPr>
              <a:t>the </a:t>
            </a:r>
            <a:r>
              <a:rPr sz="1800" spc="-30" dirty="0">
                <a:solidFill>
                  <a:srgbClr val="3F3F3F"/>
                </a:solidFill>
                <a:latin typeface="DejaVu Sans"/>
                <a:cs typeface="DejaVu Sans"/>
              </a:rPr>
              <a:t>ledger. </a:t>
            </a:r>
            <a:r>
              <a:rPr sz="1800" spc="-5" dirty="0">
                <a:solidFill>
                  <a:srgbClr val="3F3F3F"/>
                </a:solidFill>
                <a:latin typeface="DejaVu Sans"/>
                <a:cs typeface="DejaVu Sans"/>
              </a:rPr>
              <a:t>Because  participants’ identities </a:t>
            </a:r>
            <a:r>
              <a:rPr sz="1800" spc="-15" dirty="0">
                <a:solidFill>
                  <a:srgbClr val="3F3F3F"/>
                </a:solidFill>
                <a:latin typeface="DejaVu Sans"/>
                <a:cs typeface="DejaVu Sans"/>
              </a:rPr>
              <a:t>are </a:t>
            </a:r>
            <a:r>
              <a:rPr sz="1800" spc="-5" dirty="0">
                <a:solidFill>
                  <a:srgbClr val="3F3F3F"/>
                </a:solidFill>
                <a:latin typeface="DejaVu Sans"/>
                <a:cs typeface="DejaVu Sans"/>
              </a:rPr>
              <a:t>known, their transactions can </a:t>
            </a:r>
            <a:r>
              <a:rPr sz="1800" spc="-15" dirty="0">
                <a:solidFill>
                  <a:srgbClr val="3F3F3F"/>
                </a:solidFill>
                <a:latin typeface="DejaVu Sans"/>
                <a:cs typeface="DejaVu Sans"/>
              </a:rPr>
              <a:t>therefore </a:t>
            </a:r>
            <a:r>
              <a:rPr sz="1800" spc="-5" dirty="0">
                <a:solidFill>
                  <a:srgbClr val="3F3F3F"/>
                </a:solidFill>
                <a:latin typeface="DejaVu Sans"/>
                <a:cs typeface="DejaVu Sans"/>
              </a:rPr>
              <a:t>be  audited.</a:t>
            </a:r>
            <a:endParaRPr sz="1800">
              <a:latin typeface="DejaVu Sans"/>
              <a:cs typeface="DejaVu Sans"/>
            </a:endParaRPr>
          </a:p>
          <a:p>
            <a:pPr marL="12700" marR="412750">
              <a:lnSpc>
                <a:spcPct val="100000"/>
              </a:lnSpc>
              <a:spcBef>
                <a:spcPts val="1000"/>
              </a:spcBef>
            </a:pPr>
            <a:r>
              <a:rPr sz="1800" spc="-5" dirty="0">
                <a:solidFill>
                  <a:srgbClr val="3F3F3F"/>
                </a:solidFill>
                <a:latin typeface="DejaVu Sans"/>
                <a:cs typeface="DejaVu Sans"/>
              </a:rPr>
              <a:t>Ultimately, </a:t>
            </a:r>
            <a:r>
              <a:rPr sz="1800" dirty="0">
                <a:solidFill>
                  <a:srgbClr val="3F3F3F"/>
                </a:solidFill>
                <a:latin typeface="DejaVu Sans"/>
                <a:cs typeface="DejaVu Sans"/>
              </a:rPr>
              <a:t>a </a:t>
            </a:r>
            <a:r>
              <a:rPr sz="1800" spc="-5" dirty="0">
                <a:solidFill>
                  <a:srgbClr val="3F3F3F"/>
                </a:solidFill>
                <a:latin typeface="DejaVu Sans"/>
                <a:cs typeface="DejaVu Sans"/>
              </a:rPr>
              <a:t>centralized distributed ledger should be </a:t>
            </a:r>
            <a:r>
              <a:rPr sz="1800" spc="-10" dirty="0">
                <a:solidFill>
                  <a:srgbClr val="3F3F3F"/>
                </a:solidFill>
                <a:latin typeface="DejaVu Sans"/>
                <a:cs typeface="DejaVu Sans"/>
              </a:rPr>
              <a:t>used </a:t>
            </a:r>
            <a:r>
              <a:rPr sz="1800" dirty="0">
                <a:solidFill>
                  <a:srgbClr val="3F3F3F"/>
                </a:solidFill>
                <a:latin typeface="DejaVu Sans"/>
                <a:cs typeface="DejaVu Sans"/>
              </a:rPr>
              <a:t>in any  </a:t>
            </a:r>
            <a:r>
              <a:rPr sz="1800" spc="-5" dirty="0">
                <a:solidFill>
                  <a:srgbClr val="3F3F3F"/>
                </a:solidFill>
                <a:latin typeface="DejaVu Sans"/>
                <a:cs typeface="DejaVu Sans"/>
              </a:rPr>
              <a:t>highly </a:t>
            </a:r>
            <a:r>
              <a:rPr sz="1800" spc="-10" dirty="0">
                <a:solidFill>
                  <a:srgbClr val="3F3F3F"/>
                </a:solidFill>
                <a:latin typeface="DejaVu Sans"/>
                <a:cs typeface="DejaVu Sans"/>
              </a:rPr>
              <a:t>regulated </a:t>
            </a:r>
            <a:r>
              <a:rPr sz="1800" spc="-5" dirty="0">
                <a:solidFill>
                  <a:srgbClr val="3F3F3F"/>
                </a:solidFill>
                <a:latin typeface="DejaVu Sans"/>
                <a:cs typeface="DejaVu Sans"/>
              </a:rPr>
              <a:t>industry </a:t>
            </a:r>
            <a:r>
              <a:rPr sz="1800" dirty="0">
                <a:solidFill>
                  <a:srgbClr val="3F3F3F"/>
                </a:solidFill>
                <a:latin typeface="DejaVu Sans"/>
                <a:cs typeface="DejaVu Sans"/>
              </a:rPr>
              <a:t>- </a:t>
            </a:r>
            <a:r>
              <a:rPr sz="1800" spc="-5" dirty="0">
                <a:solidFill>
                  <a:srgbClr val="3F3F3F"/>
                </a:solidFill>
                <a:latin typeface="DejaVu Sans"/>
                <a:cs typeface="DejaVu Sans"/>
              </a:rPr>
              <a:t>such as financial services </a:t>
            </a:r>
            <a:r>
              <a:rPr sz="1800" dirty="0">
                <a:solidFill>
                  <a:srgbClr val="3F3F3F"/>
                </a:solidFill>
                <a:latin typeface="DejaVu Sans"/>
                <a:cs typeface="DejaVu Sans"/>
              </a:rPr>
              <a:t>– to </a:t>
            </a:r>
            <a:r>
              <a:rPr sz="1800" spc="-5" dirty="0">
                <a:solidFill>
                  <a:srgbClr val="3F3F3F"/>
                </a:solidFill>
                <a:latin typeface="DejaVu Sans"/>
                <a:cs typeface="DejaVu Sans"/>
              </a:rPr>
              <a:t>minimize  </a:t>
            </a:r>
            <a:r>
              <a:rPr sz="1800" spc="-25" dirty="0">
                <a:solidFill>
                  <a:srgbClr val="3F3F3F"/>
                </a:solidFill>
                <a:latin typeface="DejaVu Sans"/>
                <a:cs typeface="DejaVu Sans"/>
              </a:rPr>
              <a:t>vulnerability.</a:t>
            </a:r>
            <a:endParaRPr sz="1800">
              <a:latin typeface="DejaVu Sans"/>
              <a:cs typeface="DejaVu Sans"/>
            </a:endParaRPr>
          </a:p>
          <a:p>
            <a:pPr marL="12700" marR="5080">
              <a:lnSpc>
                <a:spcPct val="100000"/>
              </a:lnSpc>
              <a:spcBef>
                <a:spcPts val="1000"/>
              </a:spcBef>
            </a:pPr>
            <a:r>
              <a:rPr sz="1800" spc="-5" dirty="0">
                <a:solidFill>
                  <a:srgbClr val="3F3F3F"/>
                </a:solidFill>
                <a:latin typeface="DejaVu Sans"/>
                <a:cs typeface="DejaVu Sans"/>
              </a:rPr>
              <a:t>While both decentralized and centralized blockchains have </a:t>
            </a:r>
            <a:r>
              <a:rPr sz="1800" spc="-10" dirty="0">
                <a:solidFill>
                  <a:srgbClr val="3F3F3F"/>
                </a:solidFill>
                <a:latin typeface="DejaVu Sans"/>
                <a:cs typeface="DejaVu Sans"/>
              </a:rPr>
              <a:t>respective  </a:t>
            </a:r>
            <a:r>
              <a:rPr sz="1800" spc="-5" dirty="0">
                <a:solidFill>
                  <a:srgbClr val="3F3F3F"/>
                </a:solidFill>
                <a:latin typeface="DejaVu Sans"/>
                <a:cs typeface="DejaVu Sans"/>
              </a:rPr>
              <a:t>risks, </a:t>
            </a:r>
            <a:r>
              <a:rPr sz="1800" dirty="0">
                <a:solidFill>
                  <a:srgbClr val="3F3F3F"/>
                </a:solidFill>
                <a:latin typeface="DejaVu Sans"/>
                <a:cs typeface="DejaVu Sans"/>
              </a:rPr>
              <a:t>a </a:t>
            </a:r>
            <a:r>
              <a:rPr sz="1800" spc="-5" dirty="0">
                <a:solidFill>
                  <a:srgbClr val="3F3F3F"/>
                </a:solidFill>
                <a:latin typeface="DejaVu Sans"/>
                <a:cs typeface="DejaVu Sans"/>
              </a:rPr>
              <a:t>centralized network </a:t>
            </a:r>
            <a:r>
              <a:rPr sz="1800" dirty="0">
                <a:solidFill>
                  <a:srgbClr val="3F3F3F"/>
                </a:solidFill>
                <a:latin typeface="DejaVu Sans"/>
                <a:cs typeface="DejaVu Sans"/>
              </a:rPr>
              <a:t>is </a:t>
            </a:r>
            <a:r>
              <a:rPr sz="1800" spc="-10" dirty="0">
                <a:solidFill>
                  <a:srgbClr val="3F3F3F"/>
                </a:solidFill>
                <a:latin typeface="DejaVu Sans"/>
                <a:cs typeface="DejaVu Sans"/>
              </a:rPr>
              <a:t>much </a:t>
            </a:r>
            <a:r>
              <a:rPr sz="1800" spc="-20" dirty="0">
                <a:solidFill>
                  <a:srgbClr val="3F3F3F"/>
                </a:solidFill>
                <a:latin typeface="DejaVu Sans"/>
                <a:cs typeface="DejaVu Sans"/>
              </a:rPr>
              <a:t>preferred </a:t>
            </a:r>
            <a:r>
              <a:rPr sz="1800" dirty="0">
                <a:solidFill>
                  <a:srgbClr val="3F3F3F"/>
                </a:solidFill>
                <a:latin typeface="DejaVu Sans"/>
                <a:cs typeface="DejaVu Sans"/>
              </a:rPr>
              <a:t>for our </a:t>
            </a:r>
            <a:r>
              <a:rPr sz="1800" spc="-5" dirty="0">
                <a:solidFill>
                  <a:srgbClr val="3F3F3F"/>
                </a:solidFill>
                <a:latin typeface="DejaVu Sans"/>
                <a:cs typeface="DejaVu Sans"/>
              </a:rPr>
              <a:t>purposes in that  the identity </a:t>
            </a:r>
            <a:r>
              <a:rPr sz="1800" dirty="0">
                <a:solidFill>
                  <a:srgbClr val="3F3F3F"/>
                </a:solidFill>
                <a:latin typeface="DejaVu Sans"/>
                <a:cs typeface="DejaVu Sans"/>
              </a:rPr>
              <a:t>of </a:t>
            </a:r>
            <a:r>
              <a:rPr sz="1800" spc="-5" dirty="0">
                <a:solidFill>
                  <a:srgbClr val="3F3F3F"/>
                </a:solidFill>
                <a:latin typeface="DejaVu Sans"/>
                <a:cs typeface="DejaVu Sans"/>
              </a:rPr>
              <a:t>participants is known and, </a:t>
            </a:r>
            <a:r>
              <a:rPr sz="1800" dirty="0">
                <a:solidFill>
                  <a:srgbClr val="3F3F3F"/>
                </a:solidFill>
                <a:latin typeface="DejaVu Sans"/>
                <a:cs typeface="DejaVu Sans"/>
              </a:rPr>
              <a:t>as a </a:t>
            </a:r>
            <a:r>
              <a:rPr sz="1800" spc="-10" dirty="0">
                <a:solidFill>
                  <a:srgbClr val="3F3F3F"/>
                </a:solidFill>
                <a:latin typeface="DejaVu Sans"/>
                <a:cs typeface="DejaVu Sans"/>
              </a:rPr>
              <a:t>result, </a:t>
            </a:r>
            <a:r>
              <a:rPr sz="1800" spc="-5" dirty="0">
                <a:solidFill>
                  <a:srgbClr val="3F3F3F"/>
                </a:solidFill>
                <a:latin typeface="DejaVu Sans"/>
                <a:cs typeface="DejaVu Sans"/>
              </a:rPr>
              <a:t>an audit trail  </a:t>
            </a:r>
            <a:r>
              <a:rPr sz="1800" spc="-10" dirty="0">
                <a:solidFill>
                  <a:srgbClr val="3F3F3F"/>
                </a:solidFill>
                <a:latin typeface="DejaVu Sans"/>
                <a:cs typeface="DejaVu Sans"/>
              </a:rPr>
              <a:t>exists </a:t>
            </a:r>
            <a:r>
              <a:rPr sz="1800" spc="-5" dirty="0">
                <a:solidFill>
                  <a:srgbClr val="3F3F3F"/>
                </a:solidFill>
                <a:latin typeface="DejaVu Sans"/>
                <a:cs typeface="DejaVu Sans"/>
              </a:rPr>
              <a:t>should </a:t>
            </a:r>
            <a:r>
              <a:rPr sz="1800" dirty="0">
                <a:solidFill>
                  <a:srgbClr val="3F3F3F"/>
                </a:solidFill>
                <a:latin typeface="DejaVu Sans"/>
                <a:cs typeface="DejaVu Sans"/>
              </a:rPr>
              <a:t>an </a:t>
            </a:r>
            <a:r>
              <a:rPr sz="1800" spc="-5" dirty="0">
                <a:solidFill>
                  <a:srgbClr val="3F3F3F"/>
                </a:solidFill>
                <a:latin typeface="DejaVu Sans"/>
                <a:cs typeface="DejaVu Sans"/>
              </a:rPr>
              <a:t>actor attempt </a:t>
            </a:r>
            <a:r>
              <a:rPr sz="1800" dirty="0">
                <a:solidFill>
                  <a:srgbClr val="3F3F3F"/>
                </a:solidFill>
                <a:latin typeface="DejaVu Sans"/>
                <a:cs typeface="DejaVu Sans"/>
              </a:rPr>
              <a:t>to </a:t>
            </a:r>
            <a:r>
              <a:rPr sz="1800" spc="-10" dirty="0">
                <a:solidFill>
                  <a:srgbClr val="3F3F3F"/>
                </a:solidFill>
                <a:latin typeface="DejaVu Sans"/>
                <a:cs typeface="DejaVu Sans"/>
              </a:rPr>
              <a:t>corrupt </a:t>
            </a:r>
            <a:r>
              <a:rPr sz="1800" spc="-5" dirty="0">
                <a:solidFill>
                  <a:srgbClr val="3F3F3F"/>
                </a:solidFill>
                <a:latin typeface="DejaVu Sans"/>
                <a:cs typeface="DejaVu Sans"/>
              </a:rPr>
              <a:t>the</a:t>
            </a:r>
            <a:r>
              <a:rPr sz="1800" spc="20" dirty="0">
                <a:solidFill>
                  <a:srgbClr val="3F3F3F"/>
                </a:solidFill>
                <a:latin typeface="DejaVu Sans"/>
                <a:cs typeface="DejaVu Sans"/>
              </a:rPr>
              <a:t> </a:t>
            </a:r>
            <a:r>
              <a:rPr sz="1800" spc="-5" dirty="0">
                <a:solidFill>
                  <a:srgbClr val="3F3F3F"/>
                </a:solidFill>
                <a:latin typeface="DejaVu Sans"/>
                <a:cs typeface="DejaVu Sans"/>
              </a:rPr>
              <a:t>system.</a:t>
            </a:r>
            <a:endParaRPr sz="1800">
              <a:latin typeface="DejaVu Sans"/>
              <a:cs typeface="DejaVu Sans"/>
            </a:endParaRPr>
          </a:p>
        </p:txBody>
      </p:sp>
      <p:sp>
        <p:nvSpPr>
          <p:cNvPr id="5" name="object 5"/>
          <p:cNvSpPr txBox="1"/>
          <p:nvPr/>
        </p:nvSpPr>
        <p:spPr>
          <a:xfrm>
            <a:off x="566738" y="36893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6" name="object 6"/>
          <p:cNvSpPr txBox="1"/>
          <p:nvPr/>
        </p:nvSpPr>
        <p:spPr>
          <a:xfrm>
            <a:off x="566738" y="463930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4" y="641350"/>
            <a:ext cx="5682615" cy="1243930"/>
          </a:xfrm>
          <a:prstGeom prst="rect">
            <a:avLst/>
          </a:prstGeom>
        </p:spPr>
        <p:txBody>
          <a:bodyPr vert="horz" wrap="square" lIns="0" tIns="12700" rIns="0" bIns="0" rtlCol="0">
            <a:spAutoFit/>
          </a:bodyPr>
          <a:lstStyle/>
          <a:p>
            <a:pPr marL="12700" marR="5080">
              <a:lnSpc>
                <a:spcPct val="100000"/>
              </a:lnSpc>
              <a:spcBef>
                <a:spcPts val="100"/>
              </a:spcBef>
            </a:pPr>
            <a:r>
              <a:rPr spc="-5"/>
              <a:t>Use-cases</a:t>
            </a:r>
            <a:r>
              <a:rPr lang="en-US" spc="-5" dirty="0"/>
              <a:t>:</a:t>
            </a:r>
            <a:r>
              <a:rPr spc="-5"/>
              <a:t> </a:t>
            </a:r>
            <a:r>
              <a:rPr spc="-5" dirty="0"/>
              <a:t>Centralized</a:t>
            </a:r>
            <a:r>
              <a:rPr spc="-105" dirty="0"/>
              <a:t> </a:t>
            </a:r>
            <a:r>
              <a:rPr dirty="0"/>
              <a:t>vs  </a:t>
            </a:r>
            <a:r>
              <a:rPr spc="-5" dirty="0"/>
              <a:t>Decentralized</a:t>
            </a:r>
          </a:p>
        </p:txBody>
      </p:sp>
      <p:sp>
        <p:nvSpPr>
          <p:cNvPr id="3" name="object 3"/>
          <p:cNvSpPr txBox="1"/>
          <p:nvPr/>
        </p:nvSpPr>
        <p:spPr>
          <a:xfrm>
            <a:off x="565785" y="2190750"/>
            <a:ext cx="134303" cy="212879"/>
          </a:xfrm>
          <a:prstGeom prst="rect">
            <a:avLst/>
          </a:prstGeom>
        </p:spPr>
        <p:txBody>
          <a:bodyPr vert="horz" wrap="square" lIns="0" tIns="12700" rIns="0" bIns="0" rtlCol="0">
            <a:spAutoFit/>
          </a:bodyPr>
          <a:lstStyle/>
          <a:p>
            <a:pPr marL="12700">
              <a:lnSpc>
                <a:spcPct val="100000"/>
              </a:lnSpc>
              <a:spcBef>
                <a:spcPts val="100"/>
              </a:spcBef>
            </a:pPr>
            <a:r>
              <a:rPr sz="1300" spc="2005" dirty="0">
                <a:solidFill>
                  <a:srgbClr val="8FC125"/>
                </a:solidFill>
                <a:latin typeface="OpenSymbol"/>
                <a:cs typeface="OpenSymbol"/>
              </a:rPr>
              <a:t></a:t>
            </a:r>
            <a:endParaRPr sz="1300">
              <a:latin typeface="OpenSymbol"/>
              <a:cs typeface="OpenSymbol"/>
            </a:endParaRPr>
          </a:p>
        </p:txBody>
      </p:sp>
      <p:sp>
        <p:nvSpPr>
          <p:cNvPr id="4" name="object 4"/>
          <p:cNvSpPr txBox="1"/>
          <p:nvPr/>
        </p:nvSpPr>
        <p:spPr>
          <a:xfrm>
            <a:off x="800100" y="2192020"/>
            <a:ext cx="6051709" cy="4481355"/>
          </a:xfrm>
          <a:prstGeom prst="rect">
            <a:avLst/>
          </a:prstGeom>
        </p:spPr>
        <p:txBody>
          <a:bodyPr vert="horz" wrap="square" lIns="0" tIns="13335" rIns="0" bIns="0" rtlCol="0">
            <a:spAutoFit/>
          </a:bodyPr>
          <a:lstStyle/>
          <a:p>
            <a:pPr marL="12700" marR="5080">
              <a:lnSpc>
                <a:spcPct val="99200"/>
              </a:lnSpc>
              <a:spcBef>
                <a:spcPts val="105"/>
              </a:spcBef>
            </a:pPr>
            <a:r>
              <a:rPr sz="1650" spc="-30" dirty="0">
                <a:solidFill>
                  <a:srgbClr val="8FC125"/>
                </a:solidFill>
                <a:latin typeface="DejaVu Sans"/>
                <a:cs typeface="DejaVu Sans"/>
              </a:rPr>
              <a:t>Payment </a:t>
            </a:r>
            <a:r>
              <a:rPr sz="1650" spc="-15" dirty="0">
                <a:solidFill>
                  <a:srgbClr val="8FC125"/>
                </a:solidFill>
                <a:latin typeface="DejaVu Sans"/>
                <a:cs typeface="DejaVu Sans"/>
              </a:rPr>
              <a:t>Systems</a:t>
            </a:r>
            <a:r>
              <a:rPr sz="1650" spc="-15" dirty="0">
                <a:solidFill>
                  <a:srgbClr val="3F3F3F"/>
                </a:solidFill>
                <a:latin typeface="DejaVu Sans"/>
                <a:cs typeface="DejaVu Sans"/>
              </a:rPr>
              <a:t>: </a:t>
            </a:r>
            <a:r>
              <a:rPr sz="1650" spc="-10" dirty="0">
                <a:solidFill>
                  <a:srgbClr val="3F3F3F"/>
                </a:solidFill>
                <a:latin typeface="DejaVu Sans"/>
                <a:cs typeface="DejaVu Sans"/>
              </a:rPr>
              <a:t>All </a:t>
            </a:r>
            <a:r>
              <a:rPr sz="1650" spc="-15" dirty="0">
                <a:solidFill>
                  <a:srgbClr val="3F3F3F"/>
                </a:solidFill>
                <a:latin typeface="DejaVu Sans"/>
                <a:cs typeface="DejaVu Sans"/>
              </a:rPr>
              <a:t>the </a:t>
            </a:r>
            <a:r>
              <a:rPr sz="1650" spc="-20" dirty="0">
                <a:solidFill>
                  <a:srgbClr val="3F3F3F"/>
                </a:solidFill>
                <a:latin typeface="DejaVu Sans"/>
                <a:cs typeface="DejaVu Sans"/>
              </a:rPr>
              <a:t>currencies </a:t>
            </a:r>
            <a:r>
              <a:rPr sz="1650" spc="-10" dirty="0">
                <a:solidFill>
                  <a:srgbClr val="3F3F3F"/>
                </a:solidFill>
                <a:latin typeface="DejaVu Sans"/>
                <a:cs typeface="DejaVu Sans"/>
              </a:rPr>
              <a:t>in </a:t>
            </a:r>
            <a:r>
              <a:rPr sz="1650" spc="-15" dirty="0">
                <a:solidFill>
                  <a:srgbClr val="3F3F3F"/>
                </a:solidFill>
                <a:latin typeface="DejaVu Sans"/>
                <a:cs typeface="DejaVu Sans"/>
              </a:rPr>
              <a:t>the world that </a:t>
            </a:r>
            <a:r>
              <a:rPr sz="1650" spc="-25" dirty="0">
                <a:solidFill>
                  <a:srgbClr val="3F3F3F"/>
                </a:solidFill>
                <a:latin typeface="DejaVu Sans"/>
                <a:cs typeface="DejaVu Sans"/>
              </a:rPr>
              <a:t>are </a:t>
            </a:r>
            <a:r>
              <a:rPr sz="1650" spc="-15" dirty="0">
                <a:solidFill>
                  <a:srgbClr val="3F3F3F"/>
                </a:solidFill>
                <a:latin typeface="DejaVu Sans"/>
                <a:cs typeface="DejaVu Sans"/>
              </a:rPr>
              <a:t>operated by banks  work </a:t>
            </a:r>
            <a:r>
              <a:rPr sz="1650" spc="-10" dirty="0">
                <a:solidFill>
                  <a:srgbClr val="3F3F3F"/>
                </a:solidFill>
                <a:latin typeface="DejaVu Sans"/>
                <a:cs typeface="DejaVu Sans"/>
              </a:rPr>
              <a:t>on </a:t>
            </a:r>
            <a:r>
              <a:rPr sz="1650" spc="-15" dirty="0">
                <a:solidFill>
                  <a:srgbClr val="3F3F3F"/>
                </a:solidFill>
                <a:latin typeface="DejaVu Sans"/>
                <a:cs typeface="DejaVu Sans"/>
              </a:rPr>
              <a:t>top of centralized servers. </a:t>
            </a:r>
            <a:r>
              <a:rPr sz="1650" spc="-10" dirty="0">
                <a:solidFill>
                  <a:srgbClr val="3F3F3F"/>
                </a:solidFill>
                <a:latin typeface="DejaVu Sans"/>
                <a:cs typeface="DejaVu Sans"/>
              </a:rPr>
              <a:t>By </a:t>
            </a:r>
            <a:r>
              <a:rPr sz="1650" spc="-15" dirty="0">
                <a:solidFill>
                  <a:srgbClr val="3F3F3F"/>
                </a:solidFill>
                <a:latin typeface="DejaVu Sans"/>
                <a:cs typeface="DejaVu Sans"/>
              </a:rPr>
              <a:t>doing </a:t>
            </a:r>
            <a:r>
              <a:rPr sz="1650" spc="-10" dirty="0">
                <a:solidFill>
                  <a:srgbClr val="3F3F3F"/>
                </a:solidFill>
                <a:latin typeface="DejaVu Sans"/>
                <a:cs typeface="DejaVu Sans"/>
              </a:rPr>
              <a:t>so, </a:t>
            </a:r>
            <a:r>
              <a:rPr sz="1650" spc="-15" dirty="0">
                <a:solidFill>
                  <a:srgbClr val="3F3F3F"/>
                </a:solidFill>
                <a:latin typeface="DejaVu Sans"/>
                <a:cs typeface="DejaVu Sans"/>
              </a:rPr>
              <a:t>they have </a:t>
            </a:r>
            <a:r>
              <a:rPr sz="1650" spc="-10" dirty="0">
                <a:solidFill>
                  <a:srgbClr val="3F3F3F"/>
                </a:solidFill>
                <a:latin typeface="DejaVu Sans"/>
                <a:cs typeface="DejaVu Sans"/>
              </a:rPr>
              <a:t>full </a:t>
            </a:r>
            <a:r>
              <a:rPr sz="1650" spc="-20" dirty="0">
                <a:solidFill>
                  <a:srgbClr val="3F3F3F"/>
                </a:solidFill>
                <a:latin typeface="DejaVu Sans"/>
                <a:cs typeface="DejaVu Sans"/>
              </a:rPr>
              <a:t>control </a:t>
            </a:r>
            <a:r>
              <a:rPr sz="1650" spc="-15" dirty="0">
                <a:solidFill>
                  <a:srgbClr val="3F3F3F"/>
                </a:solidFill>
                <a:latin typeface="DejaVu Sans"/>
                <a:cs typeface="DejaVu Sans"/>
              </a:rPr>
              <a:t>over </a:t>
            </a:r>
            <a:r>
              <a:rPr sz="1650" spc="-10" dirty="0">
                <a:solidFill>
                  <a:srgbClr val="3F3F3F"/>
                </a:solidFill>
                <a:latin typeface="DejaVu Sans"/>
                <a:cs typeface="DejaVu Sans"/>
              </a:rPr>
              <a:t>all  </a:t>
            </a:r>
            <a:r>
              <a:rPr sz="1650" spc="-15" dirty="0">
                <a:solidFill>
                  <a:srgbClr val="3F3F3F"/>
                </a:solidFill>
                <a:latin typeface="DejaVu Sans"/>
                <a:cs typeface="DejaVu Sans"/>
              </a:rPr>
              <a:t>the operations and also know about </a:t>
            </a:r>
            <a:r>
              <a:rPr sz="1650" spc="-10" dirty="0">
                <a:solidFill>
                  <a:srgbClr val="3F3F3F"/>
                </a:solidFill>
                <a:latin typeface="DejaVu Sans"/>
                <a:cs typeface="DejaVu Sans"/>
              </a:rPr>
              <a:t>all </a:t>
            </a:r>
            <a:r>
              <a:rPr sz="1650" spc="-15" dirty="0">
                <a:solidFill>
                  <a:srgbClr val="3F3F3F"/>
                </a:solidFill>
                <a:latin typeface="DejaVu Sans"/>
                <a:cs typeface="DejaVu Sans"/>
              </a:rPr>
              <a:t>your </a:t>
            </a:r>
            <a:r>
              <a:rPr sz="1650" spc="-20" dirty="0">
                <a:solidFill>
                  <a:srgbClr val="3F3F3F"/>
                </a:solidFill>
                <a:latin typeface="DejaVu Sans"/>
                <a:cs typeface="DejaVu Sans"/>
              </a:rPr>
              <a:t>entire </a:t>
            </a:r>
            <a:r>
              <a:rPr sz="1650" spc="-15" dirty="0">
                <a:solidFill>
                  <a:srgbClr val="3F3F3F"/>
                </a:solidFill>
                <a:latin typeface="DejaVu Sans"/>
                <a:cs typeface="DejaVu Sans"/>
              </a:rPr>
              <a:t>financial</a:t>
            </a:r>
            <a:r>
              <a:rPr sz="1650" spc="35" dirty="0">
                <a:solidFill>
                  <a:srgbClr val="3F3F3F"/>
                </a:solidFill>
                <a:latin typeface="DejaVu Sans"/>
                <a:cs typeface="DejaVu Sans"/>
              </a:rPr>
              <a:t> </a:t>
            </a:r>
            <a:r>
              <a:rPr sz="1650" spc="-15" dirty="0">
                <a:solidFill>
                  <a:srgbClr val="3F3F3F"/>
                </a:solidFill>
                <a:latin typeface="DejaVu Sans"/>
                <a:cs typeface="DejaVu Sans"/>
              </a:rPr>
              <a:t>activities.</a:t>
            </a:r>
            <a:endParaRPr sz="1650">
              <a:latin typeface="DejaVu Sans"/>
              <a:cs typeface="DejaVu Sans"/>
            </a:endParaRPr>
          </a:p>
          <a:p>
            <a:pPr marL="12700" marR="33655">
              <a:lnSpc>
                <a:spcPts val="1960"/>
              </a:lnSpc>
              <a:spcBef>
                <a:spcPts val="60"/>
              </a:spcBef>
            </a:pPr>
            <a:r>
              <a:rPr sz="1650" spc="-15" dirty="0">
                <a:solidFill>
                  <a:srgbClr val="3F3F3F"/>
                </a:solidFill>
                <a:latin typeface="DejaVu Sans"/>
                <a:cs typeface="DejaVu Sans"/>
              </a:rPr>
              <a:t>However, one </a:t>
            </a:r>
            <a:r>
              <a:rPr sz="1650" spc="-10" dirty="0">
                <a:solidFill>
                  <a:srgbClr val="3F3F3F"/>
                </a:solidFill>
                <a:latin typeface="DejaVu Sans"/>
                <a:cs typeface="DejaVu Sans"/>
              </a:rPr>
              <a:t>of </a:t>
            </a:r>
            <a:r>
              <a:rPr sz="1650" spc="-15" dirty="0">
                <a:solidFill>
                  <a:srgbClr val="3F3F3F"/>
                </a:solidFill>
                <a:latin typeface="DejaVu Sans"/>
                <a:cs typeface="DejaVu Sans"/>
              </a:rPr>
              <a:t>the worst things about using </a:t>
            </a:r>
            <a:r>
              <a:rPr sz="1650" spc="-10" dirty="0">
                <a:solidFill>
                  <a:srgbClr val="3F3F3F"/>
                </a:solidFill>
                <a:latin typeface="DejaVu Sans"/>
                <a:cs typeface="DejaVu Sans"/>
              </a:rPr>
              <a:t>a </a:t>
            </a:r>
            <a:r>
              <a:rPr sz="1650" spc="-15" dirty="0">
                <a:solidFill>
                  <a:srgbClr val="3F3F3F"/>
                </a:solidFill>
                <a:latin typeface="DejaVu Sans"/>
                <a:cs typeface="DejaVu Sans"/>
              </a:rPr>
              <a:t>centralized </a:t>
            </a:r>
            <a:r>
              <a:rPr sz="1650" spc="-20" dirty="0">
                <a:solidFill>
                  <a:srgbClr val="3F3F3F"/>
                </a:solidFill>
                <a:latin typeface="DejaVu Sans"/>
                <a:cs typeface="DejaVu Sans"/>
              </a:rPr>
              <a:t>currency </a:t>
            </a:r>
            <a:r>
              <a:rPr sz="1650" spc="-5" dirty="0">
                <a:solidFill>
                  <a:srgbClr val="3F3F3F"/>
                </a:solidFill>
                <a:latin typeface="DejaVu Sans"/>
                <a:cs typeface="DejaVu Sans"/>
              </a:rPr>
              <a:t>is </a:t>
            </a:r>
            <a:r>
              <a:rPr sz="1650" spc="-15" dirty="0">
                <a:solidFill>
                  <a:srgbClr val="3F3F3F"/>
                </a:solidFill>
                <a:latin typeface="DejaVu Sans"/>
                <a:cs typeface="DejaVu Sans"/>
              </a:rPr>
              <a:t>that </a:t>
            </a:r>
            <a:r>
              <a:rPr sz="1650" spc="-10" dirty="0">
                <a:solidFill>
                  <a:srgbClr val="3F3F3F"/>
                </a:solidFill>
                <a:latin typeface="DejaVu Sans"/>
                <a:cs typeface="DejaVu Sans"/>
              </a:rPr>
              <a:t>if  </a:t>
            </a:r>
            <a:r>
              <a:rPr sz="1650" spc="-15" dirty="0">
                <a:solidFill>
                  <a:srgbClr val="3F3F3F"/>
                </a:solidFill>
                <a:latin typeface="DejaVu Sans"/>
                <a:cs typeface="DejaVu Sans"/>
              </a:rPr>
              <a:t>someone gets hold of your bank credentials, they </a:t>
            </a:r>
            <a:r>
              <a:rPr sz="1650" spc="-10" dirty="0">
                <a:solidFill>
                  <a:srgbClr val="3F3F3F"/>
                </a:solidFill>
                <a:latin typeface="DejaVu Sans"/>
                <a:cs typeface="DejaVu Sans"/>
              </a:rPr>
              <a:t>can easily access all </a:t>
            </a:r>
            <a:r>
              <a:rPr sz="1650" spc="-20" dirty="0">
                <a:solidFill>
                  <a:srgbClr val="3F3F3F"/>
                </a:solidFill>
                <a:latin typeface="DejaVu Sans"/>
                <a:cs typeface="DejaVu Sans"/>
              </a:rPr>
              <a:t>your  </a:t>
            </a:r>
            <a:r>
              <a:rPr sz="1650" spc="-15" dirty="0">
                <a:solidFill>
                  <a:srgbClr val="3F3F3F"/>
                </a:solidFill>
                <a:latin typeface="DejaVu Sans"/>
                <a:cs typeface="DejaVu Sans"/>
              </a:rPr>
              <a:t>money and </a:t>
            </a:r>
            <a:r>
              <a:rPr sz="1650" spc="-10" dirty="0">
                <a:solidFill>
                  <a:srgbClr val="3F3F3F"/>
                </a:solidFill>
                <a:latin typeface="DejaVu Sans"/>
                <a:cs typeface="DejaVu Sans"/>
              </a:rPr>
              <a:t>use it for </a:t>
            </a:r>
            <a:r>
              <a:rPr sz="1650" spc="-15" dirty="0">
                <a:solidFill>
                  <a:srgbClr val="3F3F3F"/>
                </a:solidFill>
                <a:latin typeface="DejaVu Sans"/>
                <a:cs typeface="DejaVu Sans"/>
              </a:rPr>
              <a:t>their own benefit. Another disadvantage </a:t>
            </a:r>
            <a:r>
              <a:rPr sz="1650" spc="-10" dirty="0">
                <a:solidFill>
                  <a:srgbClr val="3F3F3F"/>
                </a:solidFill>
                <a:latin typeface="DejaVu Sans"/>
                <a:cs typeface="DejaVu Sans"/>
              </a:rPr>
              <a:t>of </a:t>
            </a:r>
            <a:r>
              <a:rPr sz="1650" spc="-15" dirty="0">
                <a:solidFill>
                  <a:srgbClr val="3F3F3F"/>
                </a:solidFill>
                <a:latin typeface="DejaVu Sans"/>
                <a:cs typeface="DejaVu Sans"/>
              </a:rPr>
              <a:t>centralized  </a:t>
            </a:r>
            <a:r>
              <a:rPr sz="1650" spc="-20" dirty="0">
                <a:solidFill>
                  <a:srgbClr val="3F3F3F"/>
                </a:solidFill>
                <a:latin typeface="DejaVu Sans"/>
                <a:cs typeface="DejaVu Sans"/>
              </a:rPr>
              <a:t>payment </a:t>
            </a:r>
            <a:r>
              <a:rPr sz="1650" spc="-15" dirty="0">
                <a:solidFill>
                  <a:srgbClr val="3F3F3F"/>
                </a:solidFill>
                <a:latin typeface="DejaVu Sans"/>
                <a:cs typeface="DejaVu Sans"/>
              </a:rPr>
              <a:t>systems </a:t>
            </a:r>
            <a:r>
              <a:rPr sz="1650" spc="-5" dirty="0">
                <a:solidFill>
                  <a:srgbClr val="3F3F3F"/>
                </a:solidFill>
                <a:latin typeface="DejaVu Sans"/>
                <a:cs typeface="DejaVu Sans"/>
              </a:rPr>
              <a:t>is </a:t>
            </a:r>
            <a:r>
              <a:rPr sz="1650" spc="-15" dirty="0">
                <a:solidFill>
                  <a:srgbClr val="3F3F3F"/>
                </a:solidFill>
                <a:latin typeface="DejaVu Sans"/>
                <a:cs typeface="DejaVu Sans"/>
              </a:rPr>
              <a:t>that </a:t>
            </a:r>
            <a:r>
              <a:rPr sz="1650" spc="-20" dirty="0">
                <a:solidFill>
                  <a:srgbClr val="3F3F3F"/>
                </a:solidFill>
                <a:latin typeface="DejaVu Sans"/>
                <a:cs typeface="DejaVu Sans"/>
              </a:rPr>
              <a:t>there </a:t>
            </a:r>
            <a:r>
              <a:rPr sz="1650" spc="-10" dirty="0">
                <a:solidFill>
                  <a:srgbClr val="3F3F3F"/>
                </a:solidFill>
                <a:latin typeface="DejaVu Sans"/>
                <a:cs typeface="DejaVu Sans"/>
              </a:rPr>
              <a:t>can </a:t>
            </a:r>
            <a:r>
              <a:rPr sz="1650" spc="-15" dirty="0">
                <a:solidFill>
                  <a:srgbClr val="3F3F3F"/>
                </a:solidFill>
                <a:latin typeface="DejaVu Sans"/>
                <a:cs typeface="DejaVu Sans"/>
              </a:rPr>
              <a:t>be </a:t>
            </a:r>
            <a:r>
              <a:rPr sz="1650" spc="-10" dirty="0">
                <a:solidFill>
                  <a:srgbClr val="3F3F3F"/>
                </a:solidFill>
                <a:latin typeface="DejaVu Sans"/>
                <a:cs typeface="DejaVu Sans"/>
              </a:rPr>
              <a:t>a </a:t>
            </a:r>
            <a:r>
              <a:rPr sz="1650" spc="-15" dirty="0">
                <a:solidFill>
                  <a:srgbClr val="3F3F3F"/>
                </a:solidFill>
                <a:latin typeface="DejaVu Sans"/>
                <a:cs typeface="DejaVu Sans"/>
              </a:rPr>
              <a:t>disruption </a:t>
            </a:r>
            <a:r>
              <a:rPr sz="1650" spc="-10" dirty="0">
                <a:solidFill>
                  <a:srgbClr val="3F3F3F"/>
                </a:solidFill>
                <a:latin typeface="DejaVu Sans"/>
                <a:cs typeface="DejaVu Sans"/>
              </a:rPr>
              <a:t>or </a:t>
            </a:r>
            <a:r>
              <a:rPr sz="1650" spc="-15" dirty="0">
                <a:solidFill>
                  <a:srgbClr val="3F3F3F"/>
                </a:solidFill>
                <a:latin typeface="DejaVu Sans"/>
                <a:cs typeface="DejaVu Sans"/>
              </a:rPr>
              <a:t>failure and you </a:t>
            </a:r>
            <a:r>
              <a:rPr sz="1650" spc="-10" dirty="0">
                <a:solidFill>
                  <a:srgbClr val="3F3F3F"/>
                </a:solidFill>
                <a:latin typeface="DejaVu Sans"/>
                <a:cs typeface="DejaVu Sans"/>
              </a:rPr>
              <a:t>will </a:t>
            </a:r>
            <a:r>
              <a:rPr sz="1650" spc="-15" dirty="0">
                <a:solidFill>
                  <a:srgbClr val="3F3F3F"/>
                </a:solidFill>
                <a:latin typeface="DejaVu Sans"/>
                <a:cs typeface="DejaVu Sans"/>
              </a:rPr>
              <a:t>not  be able </a:t>
            </a:r>
            <a:r>
              <a:rPr sz="1650" spc="-10" dirty="0">
                <a:solidFill>
                  <a:srgbClr val="3F3F3F"/>
                </a:solidFill>
                <a:latin typeface="DejaVu Sans"/>
                <a:cs typeface="DejaVu Sans"/>
              </a:rPr>
              <a:t>to access </a:t>
            </a:r>
            <a:r>
              <a:rPr sz="1650" spc="-20" dirty="0">
                <a:solidFill>
                  <a:srgbClr val="3F3F3F"/>
                </a:solidFill>
                <a:latin typeface="DejaVu Sans"/>
                <a:cs typeface="DejaVu Sans"/>
              </a:rPr>
              <a:t>your </a:t>
            </a:r>
            <a:r>
              <a:rPr sz="1650" spc="-15" dirty="0">
                <a:solidFill>
                  <a:srgbClr val="3F3F3F"/>
                </a:solidFill>
                <a:latin typeface="DejaVu Sans"/>
                <a:cs typeface="DejaVu Sans"/>
              </a:rPr>
              <a:t>funds when you need</a:t>
            </a:r>
            <a:r>
              <a:rPr sz="1650" spc="-20" dirty="0">
                <a:solidFill>
                  <a:srgbClr val="3F3F3F"/>
                </a:solidFill>
                <a:latin typeface="DejaVu Sans"/>
                <a:cs typeface="DejaVu Sans"/>
              </a:rPr>
              <a:t> </a:t>
            </a:r>
            <a:r>
              <a:rPr sz="1650" spc="-10" dirty="0">
                <a:solidFill>
                  <a:srgbClr val="3F3F3F"/>
                </a:solidFill>
                <a:latin typeface="DejaVu Sans"/>
                <a:cs typeface="DejaVu Sans"/>
              </a:rPr>
              <a:t>it.</a:t>
            </a:r>
            <a:endParaRPr sz="1650">
              <a:latin typeface="DejaVu Sans"/>
              <a:cs typeface="DejaVu Sans"/>
            </a:endParaRPr>
          </a:p>
          <a:p>
            <a:pPr marL="12700" marR="197485">
              <a:lnSpc>
                <a:spcPts val="1960"/>
              </a:lnSpc>
              <a:spcBef>
                <a:spcPts val="919"/>
              </a:spcBef>
            </a:pPr>
            <a:r>
              <a:rPr sz="1650" spc="-10" dirty="0">
                <a:solidFill>
                  <a:srgbClr val="3F3F3F"/>
                </a:solidFill>
                <a:latin typeface="DejaVu Sans"/>
                <a:cs typeface="DejaVu Sans"/>
              </a:rPr>
              <a:t>In </a:t>
            </a:r>
            <a:r>
              <a:rPr sz="1650" spc="-15" dirty="0">
                <a:solidFill>
                  <a:srgbClr val="3F3F3F"/>
                </a:solidFill>
                <a:latin typeface="DejaVu Sans"/>
                <a:cs typeface="DejaVu Sans"/>
              </a:rPr>
              <a:t>decentralized systems, as </a:t>
            </a:r>
            <a:r>
              <a:rPr sz="1650" spc="-20" dirty="0">
                <a:solidFill>
                  <a:srgbClr val="3F3F3F"/>
                </a:solidFill>
                <a:latin typeface="DejaVu Sans"/>
                <a:cs typeface="DejaVu Sans"/>
              </a:rPr>
              <a:t>there </a:t>
            </a:r>
            <a:r>
              <a:rPr sz="1650" spc="-10" dirty="0">
                <a:solidFill>
                  <a:srgbClr val="3F3F3F"/>
                </a:solidFill>
                <a:latin typeface="DejaVu Sans"/>
                <a:cs typeface="DejaVu Sans"/>
              </a:rPr>
              <a:t>is </a:t>
            </a:r>
            <a:r>
              <a:rPr sz="1650" spc="-15" dirty="0">
                <a:solidFill>
                  <a:srgbClr val="3F3F3F"/>
                </a:solidFill>
                <a:latin typeface="DejaVu Sans"/>
                <a:cs typeface="DejaVu Sans"/>
              </a:rPr>
              <a:t>no </a:t>
            </a:r>
            <a:r>
              <a:rPr sz="1650" spc="-10" dirty="0">
                <a:solidFill>
                  <a:srgbClr val="3F3F3F"/>
                </a:solidFill>
                <a:latin typeface="DejaVu Sans"/>
                <a:cs typeface="DejaVu Sans"/>
              </a:rPr>
              <a:t>central </a:t>
            </a:r>
            <a:r>
              <a:rPr sz="1650" spc="-15" dirty="0">
                <a:solidFill>
                  <a:srgbClr val="3F3F3F"/>
                </a:solidFill>
                <a:latin typeface="DejaVu Sans"/>
                <a:cs typeface="DejaVu Sans"/>
              </a:rPr>
              <a:t>authority </a:t>
            </a:r>
            <a:r>
              <a:rPr sz="1650" spc="-10" dirty="0">
                <a:solidFill>
                  <a:srgbClr val="3F3F3F"/>
                </a:solidFill>
                <a:latin typeface="DejaVu Sans"/>
                <a:cs typeface="DejaVu Sans"/>
              </a:rPr>
              <a:t>or </a:t>
            </a:r>
            <a:r>
              <a:rPr sz="1650" spc="-15" dirty="0">
                <a:solidFill>
                  <a:srgbClr val="3F3F3F"/>
                </a:solidFill>
                <a:latin typeface="DejaVu Sans"/>
                <a:cs typeface="DejaVu Sans"/>
              </a:rPr>
              <a:t>point of failure,  your funds </a:t>
            </a:r>
            <a:r>
              <a:rPr sz="1650" spc="-20" dirty="0">
                <a:solidFill>
                  <a:srgbClr val="3F3F3F"/>
                </a:solidFill>
                <a:latin typeface="DejaVu Sans"/>
                <a:cs typeface="DejaVu Sans"/>
              </a:rPr>
              <a:t>are </a:t>
            </a:r>
            <a:r>
              <a:rPr sz="1650" spc="-15" dirty="0">
                <a:solidFill>
                  <a:srgbClr val="3F3F3F"/>
                </a:solidFill>
                <a:latin typeface="DejaVu Sans"/>
                <a:cs typeface="DejaVu Sans"/>
              </a:rPr>
              <a:t>always available. </a:t>
            </a:r>
            <a:r>
              <a:rPr sz="1650" spc="-10" dirty="0">
                <a:solidFill>
                  <a:srgbClr val="3F3F3F"/>
                </a:solidFill>
                <a:latin typeface="DejaVu Sans"/>
                <a:cs typeface="DejaVu Sans"/>
              </a:rPr>
              <a:t>It </a:t>
            </a:r>
            <a:r>
              <a:rPr sz="1650" spc="-15" dirty="0">
                <a:solidFill>
                  <a:srgbClr val="3F3F3F"/>
                </a:solidFill>
                <a:latin typeface="DejaVu Sans"/>
                <a:cs typeface="DejaVu Sans"/>
              </a:rPr>
              <a:t>also </a:t>
            </a:r>
            <a:r>
              <a:rPr sz="1650" spc="-20" dirty="0">
                <a:solidFill>
                  <a:srgbClr val="3F3F3F"/>
                </a:solidFill>
                <a:latin typeface="DejaVu Sans"/>
                <a:cs typeface="DejaVu Sans"/>
              </a:rPr>
              <a:t>removes </a:t>
            </a:r>
            <a:r>
              <a:rPr sz="1650" spc="-15" dirty="0">
                <a:solidFill>
                  <a:srgbClr val="3F3F3F"/>
                </a:solidFill>
                <a:latin typeface="DejaVu Sans"/>
                <a:cs typeface="DejaVu Sans"/>
              </a:rPr>
              <a:t>the chance </a:t>
            </a:r>
            <a:r>
              <a:rPr sz="1650" spc="-10" dirty="0">
                <a:solidFill>
                  <a:srgbClr val="3F3F3F"/>
                </a:solidFill>
                <a:latin typeface="DejaVu Sans"/>
                <a:cs typeface="DejaVu Sans"/>
              </a:rPr>
              <a:t>of </a:t>
            </a:r>
            <a:r>
              <a:rPr sz="1650" spc="-15" dirty="0">
                <a:solidFill>
                  <a:srgbClr val="3F3F3F"/>
                </a:solidFill>
                <a:latin typeface="DejaVu Sans"/>
                <a:cs typeface="DejaVu Sans"/>
              </a:rPr>
              <a:t>your funds  getting </a:t>
            </a:r>
            <a:r>
              <a:rPr sz="1650" spc="-25" dirty="0">
                <a:solidFill>
                  <a:srgbClr val="3F3F3F"/>
                </a:solidFill>
                <a:latin typeface="DejaVu Sans"/>
                <a:cs typeface="DejaVu Sans"/>
              </a:rPr>
              <a:t>hacked </a:t>
            </a:r>
            <a:r>
              <a:rPr sz="1650" spc="-10" dirty="0">
                <a:solidFill>
                  <a:srgbClr val="3F3F3F"/>
                </a:solidFill>
                <a:latin typeface="DejaVu Sans"/>
                <a:cs typeface="DejaVu Sans"/>
              </a:rPr>
              <a:t>or </a:t>
            </a:r>
            <a:r>
              <a:rPr sz="1650" spc="-15" dirty="0">
                <a:solidFill>
                  <a:srgbClr val="3F3F3F"/>
                </a:solidFill>
                <a:latin typeface="DejaVu Sans"/>
                <a:cs typeface="DejaVu Sans"/>
              </a:rPr>
              <a:t>accessed by </a:t>
            </a:r>
            <a:r>
              <a:rPr sz="1650" spc="-10" dirty="0">
                <a:solidFill>
                  <a:srgbClr val="3F3F3F"/>
                </a:solidFill>
                <a:latin typeface="DejaVu Sans"/>
                <a:cs typeface="DejaVu Sans"/>
              </a:rPr>
              <a:t>a </a:t>
            </a:r>
            <a:r>
              <a:rPr sz="1650" spc="-15" dirty="0">
                <a:solidFill>
                  <a:srgbClr val="3F3F3F"/>
                </a:solidFill>
                <a:latin typeface="DejaVu Sans"/>
                <a:cs typeface="DejaVu Sans"/>
              </a:rPr>
              <a:t>malicious </a:t>
            </a:r>
            <a:r>
              <a:rPr sz="1650" spc="-40" dirty="0">
                <a:solidFill>
                  <a:srgbClr val="3F3F3F"/>
                </a:solidFill>
                <a:latin typeface="DejaVu Sans"/>
                <a:cs typeface="DejaVu Sans"/>
              </a:rPr>
              <a:t>actor. </a:t>
            </a:r>
            <a:r>
              <a:rPr sz="1650" spc="-15" dirty="0">
                <a:solidFill>
                  <a:srgbClr val="3F3F3F"/>
                </a:solidFill>
                <a:latin typeface="DejaVu Sans"/>
                <a:cs typeface="DejaVu Sans"/>
              </a:rPr>
              <a:t>Another </a:t>
            </a:r>
            <a:r>
              <a:rPr sz="1650" spc="-10" dirty="0">
                <a:solidFill>
                  <a:srgbClr val="3F3F3F"/>
                </a:solidFill>
                <a:latin typeface="DejaVu Sans"/>
                <a:cs typeface="DejaVu Sans"/>
              </a:rPr>
              <a:t>benefit </a:t>
            </a:r>
            <a:r>
              <a:rPr sz="1650" spc="-15" dirty="0">
                <a:solidFill>
                  <a:srgbClr val="3F3F3F"/>
                </a:solidFill>
                <a:latin typeface="DejaVu Sans"/>
                <a:cs typeface="DejaVu Sans"/>
              </a:rPr>
              <a:t>of the  </a:t>
            </a:r>
            <a:r>
              <a:rPr sz="1650" spc="-20" dirty="0">
                <a:solidFill>
                  <a:srgbClr val="3F3F3F"/>
                </a:solidFill>
                <a:latin typeface="DejaVu Sans"/>
                <a:cs typeface="DejaVu Sans"/>
              </a:rPr>
              <a:t>payment </a:t>
            </a:r>
            <a:r>
              <a:rPr sz="1650" spc="-15" dirty="0">
                <a:solidFill>
                  <a:srgbClr val="3F3F3F"/>
                </a:solidFill>
                <a:latin typeface="DejaVu Sans"/>
                <a:cs typeface="DejaVu Sans"/>
              </a:rPr>
              <a:t>system </a:t>
            </a:r>
            <a:r>
              <a:rPr sz="1650" spc="-5" dirty="0">
                <a:solidFill>
                  <a:srgbClr val="3F3F3F"/>
                </a:solidFill>
                <a:latin typeface="DejaVu Sans"/>
                <a:cs typeface="DejaVu Sans"/>
              </a:rPr>
              <a:t>is </a:t>
            </a:r>
            <a:r>
              <a:rPr sz="1650" spc="-15" dirty="0">
                <a:solidFill>
                  <a:srgbClr val="3F3F3F"/>
                </a:solidFill>
                <a:latin typeface="DejaVu Sans"/>
                <a:cs typeface="DejaVu Sans"/>
              </a:rPr>
              <a:t>the </a:t>
            </a:r>
            <a:r>
              <a:rPr sz="1650" spc="-20" dirty="0">
                <a:solidFill>
                  <a:srgbClr val="3F3F3F"/>
                </a:solidFill>
                <a:latin typeface="DejaVu Sans"/>
                <a:cs typeface="DejaVu Sans"/>
              </a:rPr>
              <a:t>removal </a:t>
            </a:r>
            <a:r>
              <a:rPr sz="1650" spc="-10" dirty="0">
                <a:solidFill>
                  <a:srgbClr val="3F3F3F"/>
                </a:solidFill>
                <a:latin typeface="DejaVu Sans"/>
                <a:cs typeface="DejaVu Sans"/>
              </a:rPr>
              <a:t>of </a:t>
            </a:r>
            <a:r>
              <a:rPr sz="1650" spc="-20" dirty="0">
                <a:solidFill>
                  <a:srgbClr val="3F3F3F"/>
                </a:solidFill>
                <a:latin typeface="DejaVu Sans"/>
                <a:cs typeface="DejaVu Sans"/>
              </a:rPr>
              <a:t>intermediate </a:t>
            </a:r>
            <a:r>
              <a:rPr sz="1650" spc="-10" dirty="0">
                <a:solidFill>
                  <a:srgbClr val="3F3F3F"/>
                </a:solidFill>
                <a:latin typeface="DejaVu Sans"/>
                <a:cs typeface="DejaVu Sans"/>
              </a:rPr>
              <a:t>fees. </a:t>
            </a:r>
            <a:r>
              <a:rPr sz="1650" spc="-15" dirty="0">
                <a:solidFill>
                  <a:srgbClr val="3F3F3F"/>
                </a:solidFill>
                <a:latin typeface="DejaVu Sans"/>
                <a:cs typeface="DejaVu Sans"/>
              </a:rPr>
              <a:t>The only </a:t>
            </a:r>
            <a:r>
              <a:rPr sz="1650" spc="-10" dirty="0">
                <a:solidFill>
                  <a:srgbClr val="3F3F3F"/>
                </a:solidFill>
                <a:latin typeface="DejaVu Sans"/>
                <a:cs typeface="DejaVu Sans"/>
              </a:rPr>
              <a:t>fees </a:t>
            </a:r>
            <a:r>
              <a:rPr sz="1650" spc="-15" dirty="0">
                <a:solidFill>
                  <a:srgbClr val="3F3F3F"/>
                </a:solidFill>
                <a:latin typeface="DejaVu Sans"/>
                <a:cs typeface="DejaVu Sans"/>
              </a:rPr>
              <a:t>that </a:t>
            </a:r>
            <a:r>
              <a:rPr sz="1650" spc="-25" dirty="0">
                <a:solidFill>
                  <a:srgbClr val="3F3F3F"/>
                </a:solidFill>
                <a:latin typeface="DejaVu Sans"/>
                <a:cs typeface="DejaVu Sans"/>
              </a:rPr>
              <a:t>are  </a:t>
            </a:r>
            <a:r>
              <a:rPr sz="1650" spc="-15" dirty="0">
                <a:solidFill>
                  <a:srgbClr val="3F3F3F"/>
                </a:solidFill>
                <a:latin typeface="DejaVu Sans"/>
                <a:cs typeface="DejaVu Sans"/>
              </a:rPr>
              <a:t>associated with the </a:t>
            </a:r>
            <a:r>
              <a:rPr sz="1650" spc="-20" dirty="0">
                <a:solidFill>
                  <a:srgbClr val="3F3F3F"/>
                </a:solidFill>
                <a:latin typeface="DejaVu Sans"/>
                <a:cs typeface="DejaVu Sans"/>
              </a:rPr>
              <a:t>process are </a:t>
            </a:r>
            <a:r>
              <a:rPr sz="1650" spc="-15" dirty="0">
                <a:solidFill>
                  <a:srgbClr val="3F3F3F"/>
                </a:solidFill>
                <a:latin typeface="DejaVu Sans"/>
                <a:cs typeface="DejaVu Sans"/>
              </a:rPr>
              <a:t>either small or </a:t>
            </a:r>
            <a:r>
              <a:rPr sz="1650" spc="-20" dirty="0">
                <a:solidFill>
                  <a:srgbClr val="3F3F3F"/>
                </a:solidFill>
                <a:latin typeface="DejaVu Sans"/>
                <a:cs typeface="DejaVu Sans"/>
              </a:rPr>
              <a:t>non-existent. </a:t>
            </a:r>
            <a:r>
              <a:rPr sz="1650" spc="-15" dirty="0">
                <a:solidFill>
                  <a:srgbClr val="3F3F3F"/>
                </a:solidFill>
                <a:latin typeface="DejaVu Sans"/>
                <a:cs typeface="DejaVu Sans"/>
              </a:rPr>
              <a:t>They </a:t>
            </a:r>
            <a:r>
              <a:rPr sz="1650" spc="-25" dirty="0">
                <a:solidFill>
                  <a:srgbClr val="3F3F3F"/>
                </a:solidFill>
                <a:latin typeface="DejaVu Sans"/>
                <a:cs typeface="DejaVu Sans"/>
              </a:rPr>
              <a:t>are </a:t>
            </a:r>
            <a:r>
              <a:rPr sz="1650" spc="-10" dirty="0">
                <a:solidFill>
                  <a:srgbClr val="3F3F3F"/>
                </a:solidFill>
                <a:latin typeface="DejaVu Sans"/>
                <a:cs typeface="DejaVu Sans"/>
              </a:rPr>
              <a:t>also  </a:t>
            </a:r>
            <a:r>
              <a:rPr sz="1650" spc="-15" dirty="0">
                <a:solidFill>
                  <a:srgbClr val="3F3F3F"/>
                </a:solidFill>
                <a:latin typeface="DejaVu Sans"/>
                <a:cs typeface="DejaVu Sans"/>
              </a:rPr>
              <a:t>borderless and</a:t>
            </a:r>
            <a:r>
              <a:rPr sz="1650" spc="-20" dirty="0">
                <a:solidFill>
                  <a:srgbClr val="3F3F3F"/>
                </a:solidFill>
                <a:latin typeface="DejaVu Sans"/>
                <a:cs typeface="DejaVu Sans"/>
              </a:rPr>
              <a:t> secure.</a:t>
            </a:r>
            <a:endParaRPr sz="1650">
              <a:latin typeface="DejaVu Sans"/>
              <a:cs typeface="DejaVu Sans"/>
            </a:endParaRPr>
          </a:p>
        </p:txBody>
      </p:sp>
      <p:sp>
        <p:nvSpPr>
          <p:cNvPr id="5" name="object 5"/>
          <p:cNvSpPr txBox="1"/>
          <p:nvPr/>
        </p:nvSpPr>
        <p:spPr>
          <a:xfrm>
            <a:off x="565785" y="4298950"/>
            <a:ext cx="134303" cy="212879"/>
          </a:xfrm>
          <a:prstGeom prst="rect">
            <a:avLst/>
          </a:prstGeom>
        </p:spPr>
        <p:txBody>
          <a:bodyPr vert="horz" wrap="square" lIns="0" tIns="12700" rIns="0" bIns="0" rtlCol="0">
            <a:spAutoFit/>
          </a:bodyPr>
          <a:lstStyle/>
          <a:p>
            <a:pPr marL="12700">
              <a:lnSpc>
                <a:spcPct val="100000"/>
              </a:lnSpc>
              <a:spcBef>
                <a:spcPts val="100"/>
              </a:spcBef>
            </a:pPr>
            <a:r>
              <a:rPr sz="1300" spc="2005" dirty="0">
                <a:solidFill>
                  <a:srgbClr val="8FC125"/>
                </a:solidFill>
                <a:latin typeface="OpenSymbol"/>
                <a:cs typeface="OpenSymbol"/>
              </a:rPr>
              <a:t></a:t>
            </a:r>
            <a:endParaRPr sz="1300">
              <a:latin typeface="OpenSymbol"/>
              <a:cs typeface="OpenSymbo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4" y="641350"/>
            <a:ext cx="6292215" cy="1243930"/>
          </a:xfrm>
          <a:prstGeom prst="rect">
            <a:avLst/>
          </a:prstGeom>
        </p:spPr>
        <p:txBody>
          <a:bodyPr vert="horz" wrap="square" lIns="0" tIns="12700" rIns="0" bIns="0" rtlCol="0">
            <a:spAutoFit/>
          </a:bodyPr>
          <a:lstStyle/>
          <a:p>
            <a:pPr marL="12700" marR="5080">
              <a:lnSpc>
                <a:spcPct val="100000"/>
              </a:lnSpc>
              <a:spcBef>
                <a:spcPts val="100"/>
              </a:spcBef>
            </a:pPr>
            <a:r>
              <a:rPr spc="-5" dirty="0"/>
              <a:t>Use-cases Centralized</a:t>
            </a:r>
            <a:r>
              <a:rPr spc="-105" dirty="0"/>
              <a:t> </a:t>
            </a:r>
            <a:r>
              <a:rPr dirty="0"/>
              <a:t>vs  </a:t>
            </a:r>
            <a:r>
              <a:rPr spc="-5" dirty="0"/>
              <a:t>Decentralized</a:t>
            </a:r>
          </a:p>
        </p:txBody>
      </p:sp>
      <p:sp>
        <p:nvSpPr>
          <p:cNvPr id="3" name="object 3"/>
          <p:cNvSpPr txBox="1"/>
          <p:nvPr/>
        </p:nvSpPr>
        <p:spPr>
          <a:xfrm>
            <a:off x="565785" y="2190750"/>
            <a:ext cx="130969" cy="206467"/>
          </a:xfrm>
          <a:prstGeom prst="rect">
            <a:avLst/>
          </a:prstGeom>
        </p:spPr>
        <p:txBody>
          <a:bodyPr vert="horz" wrap="square" lIns="0" tIns="13970" rIns="0" bIns="0" rtlCol="0">
            <a:spAutoFit/>
          </a:bodyPr>
          <a:lstStyle/>
          <a:p>
            <a:pPr marL="12700">
              <a:lnSpc>
                <a:spcPct val="100000"/>
              </a:lnSpc>
              <a:spcBef>
                <a:spcPts val="110"/>
              </a:spcBef>
            </a:pPr>
            <a:r>
              <a:rPr sz="1250" spc="1955" dirty="0">
                <a:solidFill>
                  <a:srgbClr val="8FC125"/>
                </a:solidFill>
                <a:latin typeface="OpenSymbol"/>
                <a:cs typeface="OpenSymbol"/>
              </a:rPr>
              <a:t></a:t>
            </a:r>
            <a:endParaRPr sz="1250">
              <a:latin typeface="OpenSymbol"/>
              <a:cs typeface="OpenSymbol"/>
            </a:endParaRPr>
          </a:p>
        </p:txBody>
      </p:sp>
      <p:sp>
        <p:nvSpPr>
          <p:cNvPr id="4" name="object 4"/>
          <p:cNvSpPr txBox="1"/>
          <p:nvPr/>
        </p:nvSpPr>
        <p:spPr>
          <a:xfrm>
            <a:off x="792480" y="2193289"/>
            <a:ext cx="7132320" cy="4506618"/>
          </a:xfrm>
          <a:prstGeom prst="rect">
            <a:avLst/>
          </a:prstGeom>
        </p:spPr>
        <p:txBody>
          <a:bodyPr vert="horz" wrap="square" lIns="0" tIns="11430" rIns="0" bIns="0" rtlCol="0">
            <a:spAutoFit/>
          </a:bodyPr>
          <a:lstStyle/>
          <a:p>
            <a:pPr marL="12700" marR="5080">
              <a:lnSpc>
                <a:spcPct val="102000"/>
              </a:lnSpc>
              <a:spcBef>
                <a:spcPts val="90"/>
              </a:spcBef>
            </a:pPr>
            <a:r>
              <a:rPr sz="1550" spc="15" dirty="0">
                <a:solidFill>
                  <a:srgbClr val="8FC125"/>
                </a:solidFill>
                <a:latin typeface="DejaVu Sans"/>
                <a:cs typeface="DejaVu Sans"/>
              </a:rPr>
              <a:t>Government </a:t>
            </a:r>
            <a:r>
              <a:rPr sz="1550" dirty="0">
                <a:solidFill>
                  <a:srgbClr val="8FC125"/>
                </a:solidFill>
                <a:latin typeface="DejaVu Sans"/>
                <a:cs typeface="DejaVu Sans"/>
              </a:rPr>
              <a:t>Voting</a:t>
            </a:r>
            <a:r>
              <a:rPr sz="1550" dirty="0">
                <a:solidFill>
                  <a:srgbClr val="3F3F3F"/>
                </a:solidFill>
                <a:latin typeface="DejaVu Sans"/>
                <a:cs typeface="DejaVu Sans"/>
              </a:rPr>
              <a:t>: </a:t>
            </a:r>
            <a:r>
              <a:rPr sz="1550" spc="20" dirty="0">
                <a:solidFill>
                  <a:srgbClr val="3F3F3F"/>
                </a:solidFill>
                <a:latin typeface="DejaVu Sans"/>
                <a:cs typeface="DejaVu Sans"/>
              </a:rPr>
              <a:t>The </a:t>
            </a:r>
            <a:r>
              <a:rPr sz="1550" spc="15" dirty="0">
                <a:solidFill>
                  <a:srgbClr val="3F3F3F"/>
                </a:solidFill>
                <a:latin typeface="DejaVu Sans"/>
                <a:cs typeface="DejaVu Sans"/>
              </a:rPr>
              <a:t>whole </a:t>
            </a:r>
            <a:r>
              <a:rPr sz="1550" spc="10" dirty="0">
                <a:solidFill>
                  <a:srgbClr val="3F3F3F"/>
                </a:solidFill>
                <a:latin typeface="DejaVu Sans"/>
                <a:cs typeface="DejaVu Sans"/>
              </a:rPr>
              <a:t>voting </a:t>
            </a:r>
            <a:r>
              <a:rPr sz="1550" spc="15" dirty="0">
                <a:solidFill>
                  <a:srgbClr val="3F3F3F"/>
                </a:solidFill>
                <a:latin typeface="DejaVu Sans"/>
                <a:cs typeface="DejaVu Sans"/>
              </a:rPr>
              <a:t>scenario </a:t>
            </a:r>
            <a:r>
              <a:rPr sz="1550" spc="5" dirty="0">
                <a:solidFill>
                  <a:srgbClr val="3F3F3F"/>
                </a:solidFill>
                <a:latin typeface="DejaVu Sans"/>
                <a:cs typeface="DejaVu Sans"/>
              </a:rPr>
              <a:t>is </a:t>
            </a:r>
            <a:r>
              <a:rPr sz="1550" spc="15" dirty="0">
                <a:solidFill>
                  <a:srgbClr val="3F3F3F"/>
                </a:solidFill>
                <a:latin typeface="DejaVu Sans"/>
                <a:cs typeface="DejaVu Sans"/>
              </a:rPr>
              <a:t>dealing </a:t>
            </a:r>
            <a:r>
              <a:rPr sz="1550" spc="10" dirty="0">
                <a:solidFill>
                  <a:srgbClr val="3F3F3F"/>
                </a:solidFill>
                <a:latin typeface="DejaVu Sans"/>
                <a:cs typeface="DejaVu Sans"/>
              </a:rPr>
              <a:t>with </a:t>
            </a:r>
            <a:r>
              <a:rPr sz="1550" spc="20" dirty="0">
                <a:solidFill>
                  <a:srgbClr val="3F3F3F"/>
                </a:solidFill>
                <a:latin typeface="DejaVu Sans"/>
                <a:cs typeface="DejaVu Sans"/>
              </a:rPr>
              <a:t>one most  </a:t>
            </a:r>
            <a:r>
              <a:rPr sz="1550" spc="15" dirty="0">
                <a:solidFill>
                  <a:srgbClr val="3F3F3F"/>
                </a:solidFill>
                <a:latin typeface="DejaVu Sans"/>
                <a:cs typeface="DejaVu Sans"/>
              </a:rPr>
              <a:t>important </a:t>
            </a:r>
            <a:r>
              <a:rPr sz="1550" spc="10" dirty="0">
                <a:solidFill>
                  <a:srgbClr val="3F3F3F"/>
                </a:solidFill>
                <a:latin typeface="DejaVu Sans"/>
                <a:cs typeface="DejaVu Sans"/>
              </a:rPr>
              <a:t>issue, </a:t>
            </a:r>
            <a:r>
              <a:rPr sz="1550" spc="-10" dirty="0">
                <a:solidFill>
                  <a:srgbClr val="3F3F3F"/>
                </a:solidFill>
                <a:latin typeface="DejaVu Sans"/>
                <a:cs typeface="DejaVu Sans"/>
              </a:rPr>
              <a:t>transparency. </a:t>
            </a:r>
            <a:r>
              <a:rPr sz="1550" spc="20" dirty="0">
                <a:solidFill>
                  <a:srgbClr val="3F3F3F"/>
                </a:solidFill>
                <a:latin typeface="DejaVu Sans"/>
                <a:cs typeface="DejaVu Sans"/>
              </a:rPr>
              <a:t>The </a:t>
            </a:r>
            <a:r>
              <a:rPr sz="1550" spc="5" dirty="0">
                <a:solidFill>
                  <a:srgbClr val="3F3F3F"/>
                </a:solidFill>
                <a:latin typeface="DejaVu Sans"/>
                <a:cs typeface="DejaVu Sans"/>
              </a:rPr>
              <a:t>current </a:t>
            </a:r>
            <a:r>
              <a:rPr sz="1550" spc="20" dirty="0">
                <a:solidFill>
                  <a:srgbClr val="3F3F3F"/>
                </a:solidFill>
                <a:latin typeface="DejaVu Sans"/>
                <a:cs typeface="DejaVu Sans"/>
              </a:rPr>
              <a:t>way </a:t>
            </a:r>
            <a:r>
              <a:rPr sz="1550" spc="10" dirty="0">
                <a:solidFill>
                  <a:srgbClr val="3F3F3F"/>
                </a:solidFill>
                <a:latin typeface="DejaVu Sans"/>
                <a:cs typeface="DejaVu Sans"/>
              </a:rPr>
              <a:t>of carrying </a:t>
            </a:r>
            <a:r>
              <a:rPr sz="1550" spc="15" dirty="0">
                <a:solidFill>
                  <a:srgbClr val="3F3F3F"/>
                </a:solidFill>
                <a:latin typeface="DejaVu Sans"/>
                <a:cs typeface="DejaVu Sans"/>
              </a:rPr>
              <a:t>out the vote doesn’t  </a:t>
            </a:r>
            <a:r>
              <a:rPr sz="1550" dirty="0">
                <a:solidFill>
                  <a:srgbClr val="3F3F3F"/>
                </a:solidFill>
                <a:latin typeface="DejaVu Sans"/>
                <a:cs typeface="DejaVu Sans"/>
              </a:rPr>
              <a:t>take </a:t>
            </a:r>
            <a:r>
              <a:rPr sz="1550" spc="10" dirty="0">
                <a:solidFill>
                  <a:srgbClr val="3F3F3F"/>
                </a:solidFill>
                <a:latin typeface="DejaVu Sans"/>
                <a:cs typeface="DejaVu Sans"/>
              </a:rPr>
              <a:t>transparency </a:t>
            </a:r>
            <a:r>
              <a:rPr sz="1550" spc="15" dirty="0">
                <a:solidFill>
                  <a:srgbClr val="3F3F3F"/>
                </a:solidFill>
                <a:latin typeface="DejaVu Sans"/>
                <a:cs typeface="DejaVu Sans"/>
              </a:rPr>
              <a:t>into account. That’s </a:t>
            </a:r>
            <a:r>
              <a:rPr sz="1550" spc="10" dirty="0">
                <a:solidFill>
                  <a:srgbClr val="3F3F3F"/>
                </a:solidFill>
                <a:latin typeface="DejaVu Sans"/>
                <a:cs typeface="DejaVu Sans"/>
              </a:rPr>
              <a:t>where </a:t>
            </a:r>
            <a:r>
              <a:rPr sz="1550" spc="15" dirty="0">
                <a:solidFill>
                  <a:srgbClr val="3F3F3F"/>
                </a:solidFill>
                <a:latin typeface="DejaVu Sans"/>
                <a:cs typeface="DejaVu Sans"/>
              </a:rPr>
              <a:t>a decentralized voting </a:t>
            </a:r>
            <a:r>
              <a:rPr sz="1550" spc="10" dirty="0">
                <a:solidFill>
                  <a:srgbClr val="3F3F3F"/>
                </a:solidFill>
                <a:latin typeface="DejaVu Sans"/>
                <a:cs typeface="DejaVu Sans"/>
              </a:rPr>
              <a:t>platform  </a:t>
            </a:r>
            <a:r>
              <a:rPr sz="1550" spc="15" dirty="0">
                <a:solidFill>
                  <a:srgbClr val="3F3F3F"/>
                </a:solidFill>
                <a:latin typeface="DejaVu Sans"/>
                <a:cs typeface="DejaVu Sans"/>
              </a:rPr>
              <a:t>can </a:t>
            </a:r>
            <a:r>
              <a:rPr sz="1550" spc="20" dirty="0">
                <a:solidFill>
                  <a:srgbClr val="3F3F3F"/>
                </a:solidFill>
                <a:latin typeface="DejaVu Sans"/>
                <a:cs typeface="DejaVu Sans"/>
              </a:rPr>
              <a:t>come </a:t>
            </a:r>
            <a:r>
              <a:rPr sz="1550" spc="10" dirty="0">
                <a:solidFill>
                  <a:srgbClr val="3F3F3F"/>
                </a:solidFill>
                <a:latin typeface="DejaVu Sans"/>
                <a:cs typeface="DejaVu Sans"/>
              </a:rPr>
              <a:t>into rescue. Governments </a:t>
            </a:r>
            <a:r>
              <a:rPr sz="1550" spc="15" dirty="0">
                <a:solidFill>
                  <a:srgbClr val="3F3F3F"/>
                </a:solidFill>
                <a:latin typeface="DejaVu Sans"/>
                <a:cs typeface="DejaVu Sans"/>
              </a:rPr>
              <a:t>can use </a:t>
            </a:r>
            <a:r>
              <a:rPr sz="1550" spc="5" dirty="0">
                <a:solidFill>
                  <a:srgbClr val="3F3F3F"/>
                </a:solidFill>
                <a:latin typeface="DejaVu Sans"/>
                <a:cs typeface="DejaVu Sans"/>
              </a:rPr>
              <a:t>it </a:t>
            </a:r>
            <a:r>
              <a:rPr sz="1550" spc="10" dirty="0">
                <a:solidFill>
                  <a:srgbClr val="3F3F3F"/>
                </a:solidFill>
                <a:latin typeface="DejaVu Sans"/>
                <a:cs typeface="DejaVu Sans"/>
              </a:rPr>
              <a:t>to </a:t>
            </a:r>
            <a:r>
              <a:rPr sz="1550" spc="15" dirty="0">
                <a:solidFill>
                  <a:srgbClr val="3F3F3F"/>
                </a:solidFill>
                <a:latin typeface="DejaVu Sans"/>
                <a:cs typeface="DejaVu Sans"/>
              </a:rPr>
              <a:t>run the votes </a:t>
            </a:r>
            <a:r>
              <a:rPr sz="1550" spc="20" dirty="0">
                <a:solidFill>
                  <a:srgbClr val="3F3F3F"/>
                </a:solidFill>
                <a:latin typeface="DejaVu Sans"/>
                <a:cs typeface="DejaVu Sans"/>
              </a:rPr>
              <a:t>and </a:t>
            </a:r>
            <a:r>
              <a:rPr sz="1550" spc="10" dirty="0">
                <a:solidFill>
                  <a:srgbClr val="3F3F3F"/>
                </a:solidFill>
                <a:latin typeface="DejaVu Sans"/>
                <a:cs typeface="DejaVu Sans"/>
              </a:rPr>
              <a:t>provide  transparent </a:t>
            </a:r>
            <a:r>
              <a:rPr sz="1550" spc="15" dirty="0">
                <a:solidFill>
                  <a:srgbClr val="3F3F3F"/>
                </a:solidFill>
                <a:latin typeface="DejaVu Sans"/>
                <a:cs typeface="DejaVu Sans"/>
              </a:rPr>
              <a:t>voting. By using a </a:t>
            </a:r>
            <a:r>
              <a:rPr sz="1550" spc="10" dirty="0">
                <a:solidFill>
                  <a:srgbClr val="3F3F3F"/>
                </a:solidFill>
                <a:latin typeface="DejaVu Sans"/>
                <a:cs typeface="DejaVu Sans"/>
              </a:rPr>
              <a:t>transparent </a:t>
            </a:r>
            <a:r>
              <a:rPr sz="1550" spc="15" dirty="0">
                <a:solidFill>
                  <a:srgbClr val="3F3F3F"/>
                </a:solidFill>
                <a:latin typeface="DejaVu Sans"/>
                <a:cs typeface="DejaVu Sans"/>
              </a:rPr>
              <a:t>voting system or a voting system  running on a </a:t>
            </a:r>
            <a:r>
              <a:rPr sz="1550" spc="10" dirty="0">
                <a:solidFill>
                  <a:srgbClr val="3F3F3F"/>
                </a:solidFill>
                <a:latin typeface="DejaVu Sans"/>
                <a:cs typeface="DejaVu Sans"/>
              </a:rPr>
              <a:t>decentralized </a:t>
            </a:r>
            <a:r>
              <a:rPr sz="1550" spc="15" dirty="0">
                <a:solidFill>
                  <a:srgbClr val="3F3F3F"/>
                </a:solidFill>
                <a:latin typeface="DejaVu Sans"/>
                <a:cs typeface="DejaVu Sans"/>
              </a:rPr>
              <a:t>network, the </a:t>
            </a:r>
            <a:r>
              <a:rPr sz="1550" spc="10" dirty="0">
                <a:solidFill>
                  <a:srgbClr val="3F3F3F"/>
                </a:solidFill>
                <a:latin typeface="DejaVu Sans"/>
                <a:cs typeface="DejaVu Sans"/>
              </a:rPr>
              <a:t>voters </a:t>
            </a:r>
            <a:r>
              <a:rPr sz="1550" spc="15" dirty="0">
                <a:solidFill>
                  <a:srgbClr val="3F3F3F"/>
                </a:solidFill>
                <a:latin typeface="DejaVu Sans"/>
                <a:cs typeface="DejaVu Sans"/>
              </a:rPr>
              <a:t>can easily </a:t>
            </a:r>
            <a:r>
              <a:rPr sz="1550" spc="5" dirty="0">
                <a:solidFill>
                  <a:srgbClr val="3F3F3F"/>
                </a:solidFill>
                <a:latin typeface="DejaVu Sans"/>
                <a:cs typeface="DejaVu Sans"/>
              </a:rPr>
              <a:t>verify </a:t>
            </a:r>
            <a:r>
              <a:rPr sz="1550" spc="15" dirty="0">
                <a:solidFill>
                  <a:srgbClr val="3F3F3F"/>
                </a:solidFill>
                <a:latin typeface="DejaVu Sans"/>
                <a:cs typeface="DejaVu Sans"/>
              </a:rPr>
              <a:t>the </a:t>
            </a:r>
            <a:r>
              <a:rPr sz="1550" spc="10" dirty="0">
                <a:solidFill>
                  <a:srgbClr val="3F3F3F"/>
                </a:solidFill>
                <a:latin typeface="DejaVu Sans"/>
                <a:cs typeface="DejaVu Sans"/>
              </a:rPr>
              <a:t>votes. </a:t>
            </a:r>
            <a:r>
              <a:rPr sz="1550" spc="15" dirty="0">
                <a:solidFill>
                  <a:srgbClr val="3F3F3F"/>
                </a:solidFill>
                <a:latin typeface="DejaVu Sans"/>
                <a:cs typeface="DejaVu Sans"/>
              </a:rPr>
              <a:t>This  also </a:t>
            </a:r>
            <a:r>
              <a:rPr sz="1550" spc="20" dirty="0">
                <a:solidFill>
                  <a:srgbClr val="3F3F3F"/>
                </a:solidFill>
                <a:latin typeface="DejaVu Sans"/>
                <a:cs typeface="DejaVu Sans"/>
              </a:rPr>
              <a:t>means </a:t>
            </a:r>
            <a:r>
              <a:rPr sz="1550" spc="15" dirty="0">
                <a:solidFill>
                  <a:srgbClr val="3F3F3F"/>
                </a:solidFill>
                <a:latin typeface="DejaVu Sans"/>
                <a:cs typeface="DejaVu Sans"/>
              </a:rPr>
              <a:t>that </a:t>
            </a:r>
            <a:r>
              <a:rPr sz="1550" spc="20" dirty="0">
                <a:solidFill>
                  <a:srgbClr val="3F3F3F"/>
                </a:solidFill>
                <a:latin typeface="DejaVu Sans"/>
                <a:cs typeface="DejaVu Sans"/>
              </a:rPr>
              <a:t>no </a:t>
            </a:r>
            <a:r>
              <a:rPr sz="1550" spc="10" dirty="0">
                <a:solidFill>
                  <a:srgbClr val="3F3F3F"/>
                </a:solidFill>
                <a:latin typeface="DejaVu Sans"/>
                <a:cs typeface="DejaVu Sans"/>
              </a:rPr>
              <a:t>party </a:t>
            </a:r>
            <a:r>
              <a:rPr sz="1550" spc="15" dirty="0">
                <a:solidFill>
                  <a:srgbClr val="3F3F3F"/>
                </a:solidFill>
                <a:latin typeface="DejaVu Sans"/>
                <a:cs typeface="DejaVu Sans"/>
              </a:rPr>
              <a:t>can do frauds </a:t>
            </a:r>
            <a:r>
              <a:rPr sz="1550" spc="20" dirty="0">
                <a:solidFill>
                  <a:srgbClr val="3F3F3F"/>
                </a:solidFill>
                <a:latin typeface="DejaVu Sans"/>
                <a:cs typeface="DejaVu Sans"/>
              </a:rPr>
              <a:t>when </a:t>
            </a:r>
            <a:r>
              <a:rPr sz="1550" spc="5" dirty="0">
                <a:solidFill>
                  <a:srgbClr val="3F3F3F"/>
                </a:solidFill>
                <a:latin typeface="DejaVu Sans"/>
                <a:cs typeface="DejaVu Sans"/>
              </a:rPr>
              <a:t>it </a:t>
            </a:r>
            <a:r>
              <a:rPr sz="1550" spc="20" dirty="0">
                <a:solidFill>
                  <a:srgbClr val="3F3F3F"/>
                </a:solidFill>
                <a:latin typeface="DejaVu Sans"/>
                <a:cs typeface="DejaVu Sans"/>
              </a:rPr>
              <a:t>comes </a:t>
            </a:r>
            <a:r>
              <a:rPr sz="1550" spc="10" dirty="0">
                <a:solidFill>
                  <a:srgbClr val="3F3F3F"/>
                </a:solidFill>
                <a:latin typeface="DejaVu Sans"/>
                <a:cs typeface="DejaVu Sans"/>
              </a:rPr>
              <a:t>to </a:t>
            </a:r>
            <a:r>
              <a:rPr sz="1550" spc="15" dirty="0">
                <a:solidFill>
                  <a:srgbClr val="3F3F3F"/>
                </a:solidFill>
                <a:latin typeface="DejaVu Sans"/>
                <a:cs typeface="DejaVu Sans"/>
              </a:rPr>
              <a:t>counting </a:t>
            </a:r>
            <a:r>
              <a:rPr sz="1550" spc="10" dirty="0">
                <a:solidFill>
                  <a:srgbClr val="3F3F3F"/>
                </a:solidFill>
                <a:latin typeface="DejaVu Sans"/>
                <a:cs typeface="DejaVu Sans"/>
              </a:rPr>
              <a:t>of</a:t>
            </a:r>
            <a:r>
              <a:rPr sz="1550" spc="-15" dirty="0">
                <a:solidFill>
                  <a:srgbClr val="3F3F3F"/>
                </a:solidFill>
                <a:latin typeface="DejaVu Sans"/>
                <a:cs typeface="DejaVu Sans"/>
              </a:rPr>
              <a:t> </a:t>
            </a:r>
            <a:r>
              <a:rPr sz="1550" spc="10" dirty="0">
                <a:solidFill>
                  <a:srgbClr val="3F3F3F"/>
                </a:solidFill>
                <a:latin typeface="DejaVu Sans"/>
                <a:cs typeface="DejaVu Sans"/>
              </a:rPr>
              <a:t>votes.</a:t>
            </a:r>
            <a:endParaRPr sz="1550" dirty="0">
              <a:latin typeface="DejaVu Sans"/>
              <a:cs typeface="DejaVu Sans"/>
            </a:endParaRPr>
          </a:p>
          <a:p>
            <a:pPr marL="12700" marR="204470">
              <a:lnSpc>
                <a:spcPts val="1900"/>
              </a:lnSpc>
              <a:spcBef>
                <a:spcPts val="60"/>
              </a:spcBef>
            </a:pPr>
            <a:r>
              <a:rPr sz="1550" spc="15" dirty="0">
                <a:solidFill>
                  <a:srgbClr val="3F3F3F"/>
                </a:solidFill>
                <a:latin typeface="DejaVu Sans"/>
                <a:cs typeface="DejaVu Sans"/>
              </a:rPr>
              <a:t>Another benefit </a:t>
            </a:r>
            <a:r>
              <a:rPr sz="1550" spc="10" dirty="0">
                <a:solidFill>
                  <a:srgbClr val="3F3F3F"/>
                </a:solidFill>
                <a:latin typeface="DejaVu Sans"/>
                <a:cs typeface="DejaVu Sans"/>
              </a:rPr>
              <a:t>of </a:t>
            </a:r>
            <a:r>
              <a:rPr sz="1550" spc="15" dirty="0">
                <a:solidFill>
                  <a:srgbClr val="3F3F3F"/>
                </a:solidFill>
                <a:latin typeface="DejaVu Sans"/>
                <a:cs typeface="DejaVu Sans"/>
              </a:rPr>
              <a:t>using </a:t>
            </a:r>
            <a:r>
              <a:rPr sz="1550" spc="10" dirty="0">
                <a:solidFill>
                  <a:srgbClr val="3F3F3F"/>
                </a:solidFill>
                <a:latin typeface="DejaVu Sans"/>
                <a:cs typeface="DejaVu Sans"/>
              </a:rPr>
              <a:t>this approach is </a:t>
            </a:r>
            <a:r>
              <a:rPr sz="1550" spc="15" dirty="0">
                <a:solidFill>
                  <a:srgbClr val="3F3F3F"/>
                </a:solidFill>
                <a:latin typeface="DejaVu Sans"/>
                <a:cs typeface="DejaVu Sans"/>
              </a:rPr>
              <a:t>that </a:t>
            </a:r>
            <a:r>
              <a:rPr sz="1550" spc="5" dirty="0">
                <a:solidFill>
                  <a:srgbClr val="3F3F3F"/>
                </a:solidFill>
                <a:latin typeface="DejaVu Sans"/>
                <a:cs typeface="DejaVu Sans"/>
              </a:rPr>
              <a:t>results </a:t>
            </a:r>
            <a:r>
              <a:rPr sz="1550" spc="15" dirty="0">
                <a:solidFill>
                  <a:srgbClr val="3F3F3F"/>
                </a:solidFill>
                <a:latin typeface="DejaVu Sans"/>
                <a:cs typeface="DejaVu Sans"/>
              </a:rPr>
              <a:t>can </a:t>
            </a:r>
            <a:r>
              <a:rPr sz="1550" spc="20" dirty="0">
                <a:solidFill>
                  <a:srgbClr val="3F3F3F"/>
                </a:solidFill>
                <a:latin typeface="DejaVu Sans"/>
                <a:cs typeface="DejaVu Sans"/>
              </a:rPr>
              <a:t>be </a:t>
            </a:r>
            <a:r>
              <a:rPr sz="1550" spc="10" dirty="0">
                <a:solidFill>
                  <a:srgbClr val="3F3F3F"/>
                </a:solidFill>
                <a:latin typeface="DejaVu Sans"/>
                <a:cs typeface="DejaVu Sans"/>
              </a:rPr>
              <a:t>declared </a:t>
            </a:r>
            <a:r>
              <a:rPr sz="1550" spc="15" dirty="0">
                <a:solidFill>
                  <a:srgbClr val="3F3F3F"/>
                </a:solidFill>
                <a:latin typeface="DejaVu Sans"/>
                <a:cs typeface="DejaVu Sans"/>
              </a:rPr>
              <a:t>as soon  as voting </a:t>
            </a:r>
            <a:r>
              <a:rPr sz="1550" spc="5" dirty="0">
                <a:solidFill>
                  <a:srgbClr val="3F3F3F"/>
                </a:solidFill>
                <a:latin typeface="DejaVu Sans"/>
                <a:cs typeface="DejaVu Sans"/>
              </a:rPr>
              <a:t>is </a:t>
            </a:r>
            <a:r>
              <a:rPr sz="1550" spc="15" dirty="0">
                <a:solidFill>
                  <a:srgbClr val="3F3F3F"/>
                </a:solidFill>
                <a:latin typeface="DejaVu Sans"/>
                <a:cs typeface="DejaVu Sans"/>
              </a:rPr>
              <a:t>finished.</a:t>
            </a:r>
            <a:endParaRPr sz="1550" dirty="0">
              <a:latin typeface="DejaVu Sans"/>
              <a:cs typeface="DejaVu Sans"/>
            </a:endParaRPr>
          </a:p>
          <a:p>
            <a:pPr marL="12700" marR="226060">
              <a:lnSpc>
                <a:spcPct val="101899"/>
              </a:lnSpc>
              <a:spcBef>
                <a:spcPts val="815"/>
              </a:spcBef>
            </a:pPr>
            <a:r>
              <a:rPr sz="1550" spc="10" dirty="0">
                <a:solidFill>
                  <a:srgbClr val="8FC125"/>
                </a:solidFill>
                <a:latin typeface="DejaVu Sans"/>
                <a:cs typeface="DejaVu Sans"/>
              </a:rPr>
              <a:t>Energy</a:t>
            </a:r>
            <a:r>
              <a:rPr sz="1550" spc="10" dirty="0">
                <a:solidFill>
                  <a:srgbClr val="3F3F3F"/>
                </a:solidFill>
                <a:latin typeface="DejaVu Sans"/>
                <a:cs typeface="DejaVu Sans"/>
              </a:rPr>
              <a:t>: Centralized entities </a:t>
            </a:r>
            <a:r>
              <a:rPr sz="1550" spc="15" dirty="0">
                <a:solidFill>
                  <a:srgbClr val="3F3F3F"/>
                </a:solidFill>
                <a:latin typeface="DejaVu Sans"/>
                <a:cs typeface="DejaVu Sans"/>
              </a:rPr>
              <a:t>mainly </a:t>
            </a:r>
            <a:r>
              <a:rPr sz="1550" spc="10" dirty="0">
                <a:solidFill>
                  <a:srgbClr val="3F3F3F"/>
                </a:solidFill>
                <a:latin typeface="DejaVu Sans"/>
                <a:cs typeface="DejaVu Sans"/>
              </a:rPr>
              <a:t>control </a:t>
            </a:r>
            <a:r>
              <a:rPr sz="1550" spc="20" dirty="0">
                <a:solidFill>
                  <a:srgbClr val="3F3F3F"/>
                </a:solidFill>
                <a:latin typeface="DejaVu Sans"/>
                <a:cs typeface="DejaVu Sans"/>
              </a:rPr>
              <a:t>and </a:t>
            </a:r>
            <a:r>
              <a:rPr sz="1550" spc="15" dirty="0">
                <a:solidFill>
                  <a:srgbClr val="3F3F3F"/>
                </a:solidFill>
                <a:latin typeface="DejaVu Sans"/>
                <a:cs typeface="DejaVu Sans"/>
              </a:rPr>
              <a:t>distribute the </a:t>
            </a:r>
            <a:r>
              <a:rPr sz="1550" spc="10" dirty="0">
                <a:solidFill>
                  <a:srgbClr val="3F3F3F"/>
                </a:solidFill>
                <a:latin typeface="DejaVu Sans"/>
                <a:cs typeface="DejaVu Sans"/>
              </a:rPr>
              <a:t>energy </a:t>
            </a:r>
            <a:r>
              <a:rPr sz="1550" spc="20" dirty="0">
                <a:solidFill>
                  <a:srgbClr val="3F3F3F"/>
                </a:solidFill>
                <a:latin typeface="DejaVu Sans"/>
                <a:cs typeface="DejaVu Sans"/>
              </a:rPr>
              <a:t>who  </a:t>
            </a:r>
            <a:r>
              <a:rPr sz="1550" spc="15" dirty="0">
                <a:solidFill>
                  <a:srgbClr val="3F3F3F"/>
                </a:solidFill>
                <a:latin typeface="DejaVu Sans"/>
                <a:cs typeface="DejaVu Sans"/>
              </a:rPr>
              <a:t>decide </a:t>
            </a:r>
            <a:r>
              <a:rPr sz="1550" spc="10" dirty="0">
                <a:solidFill>
                  <a:srgbClr val="3F3F3F"/>
                </a:solidFill>
                <a:latin typeface="DejaVu Sans"/>
                <a:cs typeface="DejaVu Sans"/>
              </a:rPr>
              <a:t>where </a:t>
            </a:r>
            <a:r>
              <a:rPr sz="1550" spc="15" dirty="0">
                <a:solidFill>
                  <a:srgbClr val="3F3F3F"/>
                </a:solidFill>
                <a:latin typeface="DejaVu Sans"/>
                <a:cs typeface="DejaVu Sans"/>
              </a:rPr>
              <a:t>they want to </a:t>
            </a:r>
            <a:r>
              <a:rPr sz="1550" spc="10" dirty="0">
                <a:solidFill>
                  <a:srgbClr val="3F3F3F"/>
                </a:solidFill>
                <a:latin typeface="DejaVu Sans"/>
                <a:cs typeface="DejaVu Sans"/>
              </a:rPr>
              <a:t>provide their services </a:t>
            </a:r>
            <a:r>
              <a:rPr sz="1550" spc="20" dirty="0">
                <a:solidFill>
                  <a:srgbClr val="3F3F3F"/>
                </a:solidFill>
                <a:latin typeface="DejaVu Sans"/>
                <a:cs typeface="DejaVu Sans"/>
              </a:rPr>
              <a:t>and </a:t>
            </a:r>
            <a:r>
              <a:rPr sz="1550" spc="15" dirty="0">
                <a:solidFill>
                  <a:srgbClr val="3F3F3F"/>
                </a:solidFill>
                <a:latin typeface="DejaVu Sans"/>
                <a:cs typeface="DejaVu Sans"/>
              </a:rPr>
              <a:t>at what </a:t>
            </a:r>
            <a:r>
              <a:rPr sz="1550" spc="10" dirty="0">
                <a:solidFill>
                  <a:srgbClr val="3F3F3F"/>
                </a:solidFill>
                <a:latin typeface="DejaVu Sans"/>
                <a:cs typeface="DejaVu Sans"/>
              </a:rPr>
              <a:t>price. </a:t>
            </a:r>
            <a:r>
              <a:rPr sz="1550" spc="-120" dirty="0">
                <a:solidFill>
                  <a:srgbClr val="3F3F3F"/>
                </a:solidFill>
                <a:latin typeface="DejaVu Sans"/>
                <a:cs typeface="DejaVu Sans"/>
              </a:rPr>
              <a:t>To </a:t>
            </a:r>
            <a:r>
              <a:rPr sz="1550" spc="10" dirty="0">
                <a:solidFill>
                  <a:srgbClr val="3F3F3F"/>
                </a:solidFill>
                <a:latin typeface="DejaVu Sans"/>
                <a:cs typeface="DejaVu Sans"/>
              </a:rPr>
              <a:t>solve  this, decentralization </a:t>
            </a:r>
            <a:r>
              <a:rPr sz="1550" spc="15" dirty="0">
                <a:solidFill>
                  <a:srgbClr val="3F3F3F"/>
                </a:solidFill>
                <a:latin typeface="DejaVu Sans"/>
                <a:cs typeface="DejaVu Sans"/>
              </a:rPr>
              <a:t>can </a:t>
            </a:r>
            <a:r>
              <a:rPr sz="1550" spc="20" dirty="0">
                <a:solidFill>
                  <a:srgbClr val="3F3F3F"/>
                </a:solidFill>
                <a:latin typeface="DejaVu Sans"/>
                <a:cs typeface="DejaVu Sans"/>
              </a:rPr>
              <a:t>come up </a:t>
            </a:r>
            <a:r>
              <a:rPr sz="1550" spc="10" dirty="0">
                <a:solidFill>
                  <a:srgbClr val="3F3F3F"/>
                </a:solidFill>
                <a:latin typeface="DejaVu Sans"/>
                <a:cs typeface="DejaVu Sans"/>
              </a:rPr>
              <a:t>with </a:t>
            </a:r>
            <a:r>
              <a:rPr sz="1550" spc="15" dirty="0">
                <a:solidFill>
                  <a:srgbClr val="3F3F3F"/>
                </a:solidFill>
                <a:latin typeface="DejaVu Sans"/>
                <a:cs typeface="DejaVu Sans"/>
              </a:rPr>
              <a:t>a unique </a:t>
            </a:r>
            <a:r>
              <a:rPr sz="1550" spc="10" dirty="0">
                <a:solidFill>
                  <a:srgbClr val="3F3F3F"/>
                </a:solidFill>
                <a:latin typeface="DejaVu Sans"/>
                <a:cs typeface="DejaVu Sans"/>
              </a:rPr>
              <a:t>solution. It </a:t>
            </a:r>
            <a:r>
              <a:rPr sz="1550" spc="15" dirty="0">
                <a:solidFill>
                  <a:srgbClr val="3F3F3F"/>
                </a:solidFill>
                <a:latin typeface="DejaVu Sans"/>
                <a:cs typeface="DejaVu Sans"/>
              </a:rPr>
              <a:t>can use a  </a:t>
            </a:r>
            <a:r>
              <a:rPr sz="1550" spc="10" dirty="0">
                <a:solidFill>
                  <a:srgbClr val="3F3F3F"/>
                </a:solidFill>
                <a:latin typeface="DejaVu Sans"/>
                <a:cs typeface="DejaVu Sans"/>
              </a:rPr>
              <a:t>decentralized </a:t>
            </a:r>
            <a:r>
              <a:rPr sz="1550" spc="15" dirty="0">
                <a:solidFill>
                  <a:srgbClr val="3F3F3F"/>
                </a:solidFill>
                <a:latin typeface="DejaVu Sans"/>
                <a:cs typeface="DejaVu Sans"/>
              </a:rPr>
              <a:t>power </a:t>
            </a:r>
            <a:r>
              <a:rPr sz="1550" spc="10" dirty="0">
                <a:solidFill>
                  <a:srgbClr val="3F3F3F"/>
                </a:solidFill>
                <a:latin typeface="DejaVu Sans"/>
                <a:cs typeface="DejaVu Sans"/>
              </a:rPr>
              <a:t>grid, </a:t>
            </a:r>
            <a:r>
              <a:rPr sz="1550" spc="15" dirty="0">
                <a:solidFill>
                  <a:srgbClr val="3F3F3F"/>
                </a:solidFill>
                <a:latin typeface="DejaVu Sans"/>
                <a:cs typeface="DejaVu Sans"/>
              </a:rPr>
              <a:t>which </a:t>
            </a:r>
            <a:r>
              <a:rPr sz="1550" spc="20" dirty="0">
                <a:solidFill>
                  <a:srgbClr val="3F3F3F"/>
                </a:solidFill>
                <a:latin typeface="DejaVu Sans"/>
                <a:cs typeface="DejaVu Sans"/>
              </a:rPr>
              <a:t>you </a:t>
            </a:r>
            <a:r>
              <a:rPr sz="1550" spc="15" dirty="0">
                <a:solidFill>
                  <a:srgbClr val="3F3F3F"/>
                </a:solidFill>
                <a:latin typeface="DejaVu Sans"/>
                <a:cs typeface="DejaVu Sans"/>
              </a:rPr>
              <a:t>can use to cut the middleman. </a:t>
            </a:r>
            <a:r>
              <a:rPr sz="1550" spc="10" dirty="0">
                <a:solidFill>
                  <a:srgbClr val="3F3F3F"/>
                </a:solidFill>
                <a:latin typeface="DejaVu Sans"/>
                <a:cs typeface="DejaVu Sans"/>
              </a:rPr>
              <a:t>It </a:t>
            </a:r>
            <a:r>
              <a:rPr sz="1550" spc="15" dirty="0">
                <a:solidFill>
                  <a:srgbClr val="3F3F3F"/>
                </a:solidFill>
                <a:latin typeface="DejaVu Sans"/>
                <a:cs typeface="DejaVu Sans"/>
              </a:rPr>
              <a:t>also  </a:t>
            </a:r>
            <a:r>
              <a:rPr sz="1550" spc="10" dirty="0">
                <a:solidFill>
                  <a:srgbClr val="3F3F3F"/>
                </a:solidFill>
                <a:latin typeface="DejaVu Sans"/>
                <a:cs typeface="DejaVu Sans"/>
              </a:rPr>
              <a:t>provides </a:t>
            </a:r>
            <a:r>
              <a:rPr sz="1550" spc="15" dirty="0">
                <a:solidFill>
                  <a:srgbClr val="3F3F3F"/>
                </a:solidFill>
                <a:latin typeface="DejaVu Sans"/>
                <a:cs typeface="DejaVu Sans"/>
              </a:rPr>
              <a:t>equal opportunity to everyone </a:t>
            </a:r>
            <a:r>
              <a:rPr sz="1550" spc="20" dirty="0">
                <a:solidFill>
                  <a:srgbClr val="3F3F3F"/>
                </a:solidFill>
                <a:latin typeface="DejaVu Sans"/>
                <a:cs typeface="DejaVu Sans"/>
              </a:rPr>
              <a:t>who </a:t>
            </a:r>
            <a:r>
              <a:rPr sz="1550" spc="15" dirty="0">
                <a:solidFill>
                  <a:srgbClr val="3F3F3F"/>
                </a:solidFill>
                <a:latin typeface="DejaVu Sans"/>
                <a:cs typeface="DejaVu Sans"/>
              </a:rPr>
              <a:t>wants </a:t>
            </a:r>
            <a:r>
              <a:rPr sz="1550" spc="10" dirty="0">
                <a:solidFill>
                  <a:srgbClr val="3F3F3F"/>
                </a:solidFill>
                <a:latin typeface="DejaVu Sans"/>
                <a:cs typeface="DejaVu Sans"/>
              </a:rPr>
              <a:t>to </a:t>
            </a:r>
            <a:r>
              <a:rPr sz="1550" spc="15" dirty="0">
                <a:solidFill>
                  <a:srgbClr val="3F3F3F"/>
                </a:solidFill>
                <a:latin typeface="DejaVu Sans"/>
                <a:cs typeface="DejaVu Sans"/>
              </a:rPr>
              <a:t>get </a:t>
            </a:r>
            <a:r>
              <a:rPr sz="1550" spc="10" dirty="0">
                <a:solidFill>
                  <a:srgbClr val="3F3F3F"/>
                </a:solidFill>
                <a:latin typeface="DejaVu Sans"/>
                <a:cs typeface="DejaVu Sans"/>
              </a:rPr>
              <a:t>energy </a:t>
            </a:r>
            <a:r>
              <a:rPr sz="1550" spc="15" dirty="0">
                <a:solidFill>
                  <a:srgbClr val="3F3F3F"/>
                </a:solidFill>
                <a:latin typeface="DejaVu Sans"/>
                <a:cs typeface="DejaVu Sans"/>
              </a:rPr>
              <a:t>or generate  </a:t>
            </a:r>
            <a:r>
              <a:rPr sz="1550" spc="10" dirty="0">
                <a:solidFill>
                  <a:srgbClr val="3F3F3F"/>
                </a:solidFill>
                <a:latin typeface="DejaVu Sans"/>
                <a:cs typeface="DejaVu Sans"/>
              </a:rPr>
              <a:t>energy </a:t>
            </a:r>
            <a:r>
              <a:rPr sz="1550" spc="20" dirty="0">
                <a:solidFill>
                  <a:srgbClr val="3F3F3F"/>
                </a:solidFill>
                <a:latin typeface="DejaVu Sans"/>
                <a:cs typeface="DejaVu Sans"/>
              </a:rPr>
              <a:t>and </a:t>
            </a:r>
            <a:r>
              <a:rPr sz="1550" spc="15" dirty="0">
                <a:solidFill>
                  <a:srgbClr val="3F3F3F"/>
                </a:solidFill>
                <a:latin typeface="DejaVu Sans"/>
                <a:cs typeface="DejaVu Sans"/>
              </a:rPr>
              <a:t>then </a:t>
            </a:r>
            <a:r>
              <a:rPr sz="1550" spc="10" dirty="0">
                <a:solidFill>
                  <a:srgbClr val="3F3F3F"/>
                </a:solidFill>
                <a:latin typeface="DejaVu Sans"/>
                <a:cs typeface="DejaVu Sans"/>
              </a:rPr>
              <a:t>sell </a:t>
            </a:r>
            <a:r>
              <a:rPr sz="1550" spc="5" dirty="0">
                <a:solidFill>
                  <a:srgbClr val="3F3F3F"/>
                </a:solidFill>
                <a:latin typeface="DejaVu Sans"/>
                <a:cs typeface="DejaVu Sans"/>
              </a:rPr>
              <a:t>it </a:t>
            </a:r>
            <a:r>
              <a:rPr sz="1550" spc="15" dirty="0">
                <a:solidFill>
                  <a:srgbClr val="3F3F3F"/>
                </a:solidFill>
                <a:latin typeface="DejaVu Sans"/>
                <a:cs typeface="DejaVu Sans"/>
              </a:rPr>
              <a:t>to</a:t>
            </a:r>
            <a:r>
              <a:rPr sz="1550" spc="-5" dirty="0">
                <a:solidFill>
                  <a:srgbClr val="3F3F3F"/>
                </a:solidFill>
                <a:latin typeface="DejaVu Sans"/>
                <a:cs typeface="DejaVu Sans"/>
              </a:rPr>
              <a:t> </a:t>
            </a:r>
            <a:r>
              <a:rPr sz="1550" spc="10" dirty="0">
                <a:solidFill>
                  <a:srgbClr val="3F3F3F"/>
                </a:solidFill>
                <a:latin typeface="DejaVu Sans"/>
                <a:cs typeface="DejaVu Sans"/>
              </a:rPr>
              <a:t>others.</a:t>
            </a:r>
            <a:endParaRPr sz="1550" dirty="0">
              <a:latin typeface="DejaVu Sans"/>
              <a:cs typeface="DejaVu Sans"/>
            </a:endParaRPr>
          </a:p>
        </p:txBody>
      </p:sp>
      <p:sp>
        <p:nvSpPr>
          <p:cNvPr id="5" name="object 5"/>
          <p:cNvSpPr txBox="1"/>
          <p:nvPr/>
        </p:nvSpPr>
        <p:spPr>
          <a:xfrm>
            <a:off x="565785" y="4469129"/>
            <a:ext cx="130969" cy="206467"/>
          </a:xfrm>
          <a:prstGeom prst="rect">
            <a:avLst/>
          </a:prstGeom>
        </p:spPr>
        <p:txBody>
          <a:bodyPr vert="horz" wrap="square" lIns="0" tIns="13970" rIns="0" bIns="0" rtlCol="0">
            <a:spAutoFit/>
          </a:bodyPr>
          <a:lstStyle/>
          <a:p>
            <a:pPr marL="12700">
              <a:lnSpc>
                <a:spcPct val="100000"/>
              </a:lnSpc>
              <a:spcBef>
                <a:spcPts val="110"/>
              </a:spcBef>
            </a:pPr>
            <a:r>
              <a:rPr sz="1250" spc="1955" dirty="0">
                <a:solidFill>
                  <a:srgbClr val="8FC125"/>
                </a:solidFill>
                <a:latin typeface="OpenSymbol"/>
                <a:cs typeface="OpenSymbol"/>
              </a:rPr>
              <a:t></a:t>
            </a:r>
            <a:endParaRPr sz="1250">
              <a:latin typeface="OpenSymbol"/>
              <a:cs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3" name="Content Placeholder 2"/>
          <p:cNvSpPr>
            <a:spLocks noGrp="1"/>
          </p:cNvSpPr>
          <p:nvPr>
            <p:ph sz="quarter" idx="1"/>
          </p:nvPr>
        </p:nvSpPr>
        <p:spPr/>
        <p:txBody>
          <a:bodyPr/>
          <a:lstStyle/>
          <a:p>
            <a:r>
              <a:rPr lang="en-US" dirty="0"/>
              <a:t>To understand the basics of Block chain &amp; Crypto currencies </a:t>
            </a:r>
          </a:p>
          <a:p>
            <a:r>
              <a:rPr lang="en-US" dirty="0"/>
              <a:t>how they can be used as a tool to increase the speed, security, efficiency and transparency in financial and nonfinancial world. </a:t>
            </a:r>
          </a:p>
        </p:txBody>
      </p:sp>
    </p:spTree>
    <p:extLst>
      <p:ext uri="{BB962C8B-B14F-4D97-AF65-F5344CB8AC3E}">
        <p14:creationId xmlns:p14="http://schemas.microsoft.com/office/powerpoint/2010/main" val="927163663"/>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392D-DD89-633E-2A66-704A52A27734}"/>
              </a:ext>
            </a:extLst>
          </p:cNvPr>
          <p:cNvSpPr>
            <a:spLocks noGrp="1"/>
          </p:cNvSpPr>
          <p:nvPr>
            <p:ph type="title"/>
          </p:nvPr>
        </p:nvSpPr>
        <p:spPr/>
        <p:txBody>
          <a:bodyPr/>
          <a:lstStyle/>
          <a:p>
            <a:r>
              <a:rPr lang="en-IN" dirty="0"/>
              <a:t>Hands-on Exercise</a:t>
            </a:r>
          </a:p>
        </p:txBody>
      </p:sp>
      <p:sp>
        <p:nvSpPr>
          <p:cNvPr id="3" name="Content Placeholder 2">
            <a:extLst>
              <a:ext uri="{FF2B5EF4-FFF2-40B4-BE49-F238E27FC236}">
                <a16:creationId xmlns:a16="http://schemas.microsoft.com/office/drawing/2014/main" id="{9CF1BF93-3D72-72DA-DE17-2861A27FB175}"/>
              </a:ext>
            </a:extLst>
          </p:cNvPr>
          <p:cNvSpPr>
            <a:spLocks noGrp="1"/>
          </p:cNvSpPr>
          <p:nvPr>
            <p:ph idx="1"/>
          </p:nvPr>
        </p:nvSpPr>
        <p:spPr/>
        <p:txBody>
          <a:bodyPr/>
          <a:lstStyle/>
          <a:p>
            <a:r>
              <a:rPr lang="en-IN" dirty="0"/>
              <a:t>Install Go</a:t>
            </a:r>
          </a:p>
          <a:p>
            <a:r>
              <a:rPr lang="en-IN" dirty="0"/>
              <a:t>https://go.dev/doc/tutorial/getting-started</a:t>
            </a:r>
          </a:p>
          <a:p>
            <a:r>
              <a:rPr lang="en-IN" dirty="0"/>
              <a:t>Run Hello World Program</a:t>
            </a:r>
          </a:p>
          <a:p>
            <a:endParaRPr lang="en-IN" dirty="0"/>
          </a:p>
          <a:p>
            <a:endParaRPr lang="en-IN" dirty="0"/>
          </a:p>
        </p:txBody>
      </p:sp>
    </p:spTree>
    <p:extLst>
      <p:ext uri="{BB962C8B-B14F-4D97-AF65-F5344CB8AC3E}">
        <p14:creationId xmlns:p14="http://schemas.microsoft.com/office/powerpoint/2010/main" val="64920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392D-DD89-633E-2A66-704A52A27734}"/>
              </a:ext>
            </a:extLst>
          </p:cNvPr>
          <p:cNvSpPr>
            <a:spLocks noGrp="1"/>
          </p:cNvSpPr>
          <p:nvPr>
            <p:ph type="title"/>
          </p:nvPr>
        </p:nvSpPr>
        <p:spPr/>
        <p:txBody>
          <a:bodyPr/>
          <a:lstStyle/>
          <a:p>
            <a:r>
              <a:rPr lang="en-IN" dirty="0"/>
              <a:t>Hands-on Exercise 2</a:t>
            </a:r>
          </a:p>
        </p:txBody>
      </p:sp>
      <p:sp>
        <p:nvSpPr>
          <p:cNvPr id="3" name="Content Placeholder 2">
            <a:extLst>
              <a:ext uri="{FF2B5EF4-FFF2-40B4-BE49-F238E27FC236}">
                <a16:creationId xmlns:a16="http://schemas.microsoft.com/office/drawing/2014/main" id="{9CF1BF93-3D72-72DA-DE17-2861A27FB175}"/>
              </a:ext>
            </a:extLst>
          </p:cNvPr>
          <p:cNvSpPr>
            <a:spLocks noGrp="1"/>
          </p:cNvSpPr>
          <p:nvPr>
            <p:ph idx="1"/>
          </p:nvPr>
        </p:nvSpPr>
        <p:spPr/>
        <p:txBody>
          <a:bodyPr>
            <a:normAutofit lnSpcReduction="10000"/>
          </a:bodyPr>
          <a:lstStyle/>
          <a:p>
            <a:r>
              <a:rPr lang="en-IN" dirty="0"/>
              <a:t>Directly Try Go:</a:t>
            </a:r>
          </a:p>
          <a:p>
            <a:r>
              <a:rPr lang="en-IN" dirty="0">
                <a:hlinkClick r:id="rId2"/>
              </a:rPr>
              <a:t>https://go.dev/</a:t>
            </a:r>
            <a:endParaRPr lang="en-IN" dirty="0"/>
          </a:p>
          <a:p>
            <a:r>
              <a:rPr lang="en-IN" dirty="0"/>
              <a:t>Try </a:t>
            </a:r>
            <a:r>
              <a:rPr lang="en-IN" dirty="0" err="1"/>
              <a:t>PoW</a:t>
            </a:r>
            <a:endParaRPr lang="en-IN" dirty="0"/>
          </a:p>
          <a:p>
            <a:r>
              <a:rPr lang="en-IN" dirty="0">
                <a:hlinkClick r:id="rId3"/>
              </a:rPr>
              <a:t>https://www.geeksforgeeks.org/math-pow-function-in-golang-with-examples/#:~:text=Pow()%20Function%20in%20Golang%20With%20Examples,-View%20Discussion&amp;text=Go%20language%20provides%20inbuilt%20support,provided%20by%20the%20math%20package</a:t>
            </a:r>
            <a:r>
              <a:rPr lang="en-IN" dirty="0"/>
              <a:t>.</a:t>
            </a:r>
          </a:p>
          <a:p>
            <a:endParaRPr lang="en-IN" dirty="0"/>
          </a:p>
          <a:p>
            <a:endParaRPr lang="en-IN" dirty="0"/>
          </a:p>
        </p:txBody>
      </p:sp>
    </p:spTree>
    <p:extLst>
      <p:ext uri="{BB962C8B-B14F-4D97-AF65-F5344CB8AC3E}">
        <p14:creationId xmlns:p14="http://schemas.microsoft.com/office/powerpoint/2010/main" val="42156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392D-DD89-633E-2A66-704A52A27734}"/>
              </a:ext>
            </a:extLst>
          </p:cNvPr>
          <p:cNvSpPr>
            <a:spLocks noGrp="1"/>
          </p:cNvSpPr>
          <p:nvPr>
            <p:ph type="title"/>
          </p:nvPr>
        </p:nvSpPr>
        <p:spPr/>
        <p:txBody>
          <a:bodyPr/>
          <a:lstStyle/>
          <a:p>
            <a:r>
              <a:rPr lang="en-IN" dirty="0"/>
              <a:t>Hands-on Exercise 3</a:t>
            </a:r>
          </a:p>
        </p:txBody>
      </p:sp>
      <p:sp>
        <p:nvSpPr>
          <p:cNvPr id="3" name="Content Placeholder 2">
            <a:extLst>
              <a:ext uri="{FF2B5EF4-FFF2-40B4-BE49-F238E27FC236}">
                <a16:creationId xmlns:a16="http://schemas.microsoft.com/office/drawing/2014/main" id="{9CF1BF93-3D72-72DA-DE17-2861A27FB175}"/>
              </a:ext>
            </a:extLst>
          </p:cNvPr>
          <p:cNvSpPr>
            <a:spLocks noGrp="1"/>
          </p:cNvSpPr>
          <p:nvPr>
            <p:ph idx="1"/>
          </p:nvPr>
        </p:nvSpPr>
        <p:spPr/>
        <p:txBody>
          <a:bodyPr>
            <a:normAutofit/>
          </a:bodyPr>
          <a:lstStyle/>
          <a:p>
            <a:r>
              <a:rPr lang="en-IN" dirty="0"/>
              <a:t>Directly Try Go:</a:t>
            </a:r>
          </a:p>
          <a:p>
            <a:r>
              <a:rPr lang="en-IN" dirty="0">
                <a:hlinkClick r:id="rId2"/>
              </a:rPr>
              <a:t>https://go.dev/</a:t>
            </a:r>
            <a:endParaRPr lang="en-IN" dirty="0"/>
          </a:p>
          <a:p>
            <a:r>
              <a:rPr lang="en-IN" dirty="0"/>
              <a:t>Try creating a basic Block Chain</a:t>
            </a:r>
          </a:p>
          <a:p>
            <a:r>
              <a:rPr lang="en-IN" dirty="0">
                <a:hlinkClick r:id="rId3"/>
              </a:rPr>
              <a:t>https://dev.to/nheindev/build-the-hello-world-of-blockchain-in-go-bli</a:t>
            </a:r>
            <a:endParaRPr lang="en-IN" dirty="0"/>
          </a:p>
          <a:p>
            <a:r>
              <a:rPr lang="en-IN" dirty="0"/>
              <a:t>Code:</a:t>
            </a:r>
          </a:p>
          <a:p>
            <a:r>
              <a:rPr lang="en-IN" dirty="0">
                <a:hlinkClick r:id="rId4"/>
              </a:rPr>
              <a:t>https://github.com/tensor-programming/golang-blockchain/blob/master/main.go</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43281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6063614" cy="628377"/>
          </a:xfrm>
          <a:prstGeom prst="rect">
            <a:avLst/>
          </a:prstGeom>
        </p:spPr>
        <p:txBody>
          <a:bodyPr vert="horz" wrap="square" lIns="0" tIns="12700" rIns="0" bIns="0" rtlCol="0">
            <a:spAutoFit/>
          </a:bodyPr>
          <a:lstStyle/>
          <a:p>
            <a:pPr marL="12700">
              <a:lnSpc>
                <a:spcPct val="100000"/>
              </a:lnSpc>
              <a:spcBef>
                <a:spcPts val="100"/>
              </a:spcBef>
            </a:pPr>
            <a:r>
              <a:rPr spc="-5" dirty="0"/>
              <a:t>Why Blockchain is</a:t>
            </a:r>
            <a:r>
              <a:rPr spc="-90" dirty="0"/>
              <a:t> </a:t>
            </a:r>
            <a:r>
              <a:rPr spc="-5" dirty="0"/>
              <a:t>Needed</a:t>
            </a:r>
          </a:p>
        </p:txBody>
      </p:sp>
      <p:sp>
        <p:nvSpPr>
          <p:cNvPr id="3" name="object 3"/>
          <p:cNvSpPr txBox="1"/>
          <p:nvPr/>
        </p:nvSpPr>
        <p:spPr>
          <a:xfrm>
            <a:off x="565784" y="1455420"/>
            <a:ext cx="5835015" cy="320601"/>
          </a:xfrm>
          <a:prstGeom prst="rect">
            <a:avLst/>
          </a:prstGeom>
        </p:spPr>
        <p:txBody>
          <a:bodyPr vert="horz" wrap="square" lIns="0" tIns="12700" rIns="0" bIns="0" rtlCol="0">
            <a:spAutoFit/>
          </a:bodyPr>
          <a:lstStyle/>
          <a:p>
            <a:pPr marL="12700">
              <a:lnSpc>
                <a:spcPct val="100000"/>
              </a:lnSpc>
              <a:spcBef>
                <a:spcPts val="100"/>
              </a:spcBef>
            </a:pPr>
            <a:r>
              <a:rPr sz="2000" b="1" u="heavy" spc="-45" dirty="0">
                <a:solidFill>
                  <a:srgbClr val="3F3F3F"/>
                </a:solidFill>
                <a:uFill>
                  <a:solidFill>
                    <a:srgbClr val="3F3F3F"/>
                  </a:solidFill>
                </a:uFill>
                <a:latin typeface="DejaVu Sans"/>
                <a:cs typeface="DejaVu Sans"/>
              </a:rPr>
              <a:t>Trust </a:t>
            </a:r>
            <a:r>
              <a:rPr sz="2000" b="1" u="heavy" spc="-5" dirty="0">
                <a:solidFill>
                  <a:srgbClr val="3F3F3F"/>
                </a:solidFill>
                <a:uFill>
                  <a:solidFill>
                    <a:srgbClr val="3F3F3F"/>
                  </a:solidFill>
                </a:uFill>
                <a:latin typeface="DejaVu Sans"/>
                <a:cs typeface="DejaVu Sans"/>
              </a:rPr>
              <a:t>and Integrity in Peer-to-Peer</a:t>
            </a:r>
            <a:r>
              <a:rPr sz="2000" b="1" u="heavy" spc="30" dirty="0">
                <a:solidFill>
                  <a:srgbClr val="3F3F3F"/>
                </a:solidFill>
                <a:uFill>
                  <a:solidFill>
                    <a:srgbClr val="3F3F3F"/>
                  </a:solidFill>
                </a:uFill>
                <a:latin typeface="DejaVu Sans"/>
                <a:cs typeface="DejaVu Sans"/>
              </a:rPr>
              <a:t> </a:t>
            </a:r>
            <a:r>
              <a:rPr sz="2000" b="1" u="heavy" spc="-5" dirty="0">
                <a:solidFill>
                  <a:srgbClr val="3F3F3F"/>
                </a:solidFill>
                <a:uFill>
                  <a:solidFill>
                    <a:srgbClr val="3F3F3F"/>
                  </a:solidFill>
                </a:uFill>
                <a:latin typeface="DejaVu Sans"/>
                <a:cs typeface="DejaVu Sans"/>
              </a:rPr>
              <a:t>Systems.</a:t>
            </a:r>
            <a:endParaRPr sz="2000">
              <a:latin typeface="DejaVu Sans"/>
              <a:cs typeface="DejaVu Sans"/>
            </a:endParaRPr>
          </a:p>
        </p:txBody>
      </p:sp>
      <p:sp>
        <p:nvSpPr>
          <p:cNvPr id="4" name="object 4"/>
          <p:cNvSpPr txBox="1"/>
          <p:nvPr/>
        </p:nvSpPr>
        <p:spPr>
          <a:xfrm>
            <a:off x="566737" y="231648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5" name="object 5"/>
          <p:cNvSpPr txBox="1"/>
          <p:nvPr/>
        </p:nvSpPr>
        <p:spPr>
          <a:xfrm>
            <a:off x="822960" y="2319020"/>
            <a:ext cx="6034563" cy="3593291"/>
          </a:xfrm>
          <a:prstGeom prst="rect">
            <a:avLst/>
          </a:prstGeom>
        </p:spPr>
        <p:txBody>
          <a:bodyPr vert="horz" wrap="square" lIns="0" tIns="12700" rIns="0" bIns="0" rtlCol="0">
            <a:spAutoFit/>
          </a:bodyPr>
          <a:lstStyle/>
          <a:p>
            <a:pPr marL="12700" marR="360045">
              <a:lnSpc>
                <a:spcPct val="100000"/>
              </a:lnSpc>
              <a:spcBef>
                <a:spcPts val="100"/>
              </a:spcBef>
            </a:pPr>
            <a:r>
              <a:rPr sz="1600" spc="-5" dirty="0">
                <a:solidFill>
                  <a:srgbClr val="3F3F3F"/>
                </a:solidFill>
                <a:latin typeface="DejaVu Sans"/>
                <a:cs typeface="DejaVu Sans"/>
              </a:rPr>
              <a:t>In the </a:t>
            </a:r>
            <a:r>
              <a:rPr sz="1600" spc="-10" dirty="0">
                <a:solidFill>
                  <a:srgbClr val="3F3F3F"/>
                </a:solidFill>
                <a:latin typeface="DejaVu Sans"/>
                <a:cs typeface="DejaVu Sans"/>
              </a:rPr>
              <a:t>context </a:t>
            </a:r>
            <a:r>
              <a:rPr sz="1600" spc="-5" dirty="0">
                <a:solidFill>
                  <a:srgbClr val="3F3F3F"/>
                </a:solidFill>
                <a:latin typeface="DejaVu Sans"/>
                <a:cs typeface="DejaVu Sans"/>
              </a:rPr>
              <a:t>of </a:t>
            </a:r>
            <a:r>
              <a:rPr sz="1600" spc="-15" dirty="0">
                <a:solidFill>
                  <a:srgbClr val="3F3F3F"/>
                </a:solidFill>
                <a:latin typeface="DejaVu Sans"/>
                <a:cs typeface="DejaVu Sans"/>
              </a:rPr>
              <a:t>software </a:t>
            </a:r>
            <a:r>
              <a:rPr sz="1600" spc="-5" dirty="0">
                <a:solidFill>
                  <a:srgbClr val="3F3F3F"/>
                </a:solidFill>
                <a:latin typeface="DejaVu Sans"/>
                <a:cs typeface="DejaVu Sans"/>
              </a:rPr>
              <a:t>systems, integrity is </a:t>
            </a:r>
            <a:r>
              <a:rPr sz="1600" dirty="0">
                <a:solidFill>
                  <a:srgbClr val="3F3F3F"/>
                </a:solidFill>
                <a:latin typeface="DejaVu Sans"/>
                <a:cs typeface="DejaVu Sans"/>
              </a:rPr>
              <a:t>a </a:t>
            </a:r>
            <a:r>
              <a:rPr sz="1600" spc="-5" dirty="0">
                <a:solidFill>
                  <a:srgbClr val="3F3F3F"/>
                </a:solidFill>
                <a:latin typeface="DejaVu Sans"/>
                <a:cs typeface="DejaVu Sans"/>
              </a:rPr>
              <a:t>nonfunctional </a:t>
            </a:r>
            <a:r>
              <a:rPr sz="1600" spc="-10" dirty="0">
                <a:solidFill>
                  <a:srgbClr val="3F3F3F"/>
                </a:solidFill>
                <a:latin typeface="DejaVu Sans"/>
                <a:cs typeface="DejaVu Sans"/>
              </a:rPr>
              <a:t>aspect </a:t>
            </a:r>
            <a:r>
              <a:rPr sz="1600" dirty="0">
                <a:solidFill>
                  <a:srgbClr val="3F3F3F"/>
                </a:solidFill>
                <a:latin typeface="DejaVu Sans"/>
                <a:cs typeface="DejaVu Sans"/>
              </a:rPr>
              <a:t>of a  </a:t>
            </a:r>
            <a:r>
              <a:rPr sz="1600" spc="-5" dirty="0">
                <a:solidFill>
                  <a:srgbClr val="3F3F3F"/>
                </a:solidFill>
                <a:latin typeface="DejaVu Sans"/>
                <a:cs typeface="DejaVu Sans"/>
              </a:rPr>
              <a:t>system to </a:t>
            </a:r>
            <a:r>
              <a:rPr sz="1600" spc="-10" dirty="0">
                <a:solidFill>
                  <a:srgbClr val="3F3F3F"/>
                </a:solidFill>
                <a:latin typeface="DejaVu Sans"/>
                <a:cs typeface="DejaVu Sans"/>
              </a:rPr>
              <a:t>be </a:t>
            </a:r>
            <a:r>
              <a:rPr sz="1600" spc="-5" dirty="0">
                <a:solidFill>
                  <a:srgbClr val="3F3F3F"/>
                </a:solidFill>
                <a:latin typeface="DejaVu Sans"/>
                <a:cs typeface="DejaVu Sans"/>
              </a:rPr>
              <a:t>safe, </a:t>
            </a:r>
            <a:r>
              <a:rPr sz="1600" spc="-10" dirty="0">
                <a:solidFill>
                  <a:srgbClr val="3F3F3F"/>
                </a:solidFill>
                <a:latin typeface="DejaVu Sans"/>
                <a:cs typeface="DejaVu Sans"/>
              </a:rPr>
              <a:t>complete, consistent, </a:t>
            </a:r>
            <a:r>
              <a:rPr sz="1600" spc="-15" dirty="0">
                <a:solidFill>
                  <a:srgbClr val="3F3F3F"/>
                </a:solidFill>
                <a:latin typeface="DejaVu Sans"/>
                <a:cs typeface="DejaVu Sans"/>
              </a:rPr>
              <a:t>correct, </a:t>
            </a:r>
            <a:r>
              <a:rPr sz="1600" dirty="0">
                <a:solidFill>
                  <a:srgbClr val="3F3F3F"/>
                </a:solidFill>
                <a:latin typeface="DejaVu Sans"/>
                <a:cs typeface="DejaVu Sans"/>
              </a:rPr>
              <a:t>and </a:t>
            </a:r>
            <a:r>
              <a:rPr sz="1600" spc="-15" dirty="0">
                <a:solidFill>
                  <a:srgbClr val="3F3F3F"/>
                </a:solidFill>
                <a:latin typeface="DejaVu Sans"/>
                <a:cs typeface="DejaVu Sans"/>
              </a:rPr>
              <a:t>free </a:t>
            </a:r>
            <a:r>
              <a:rPr sz="1600" spc="-5" dirty="0">
                <a:solidFill>
                  <a:srgbClr val="3F3F3F"/>
                </a:solidFill>
                <a:latin typeface="DejaVu Sans"/>
                <a:cs typeface="DejaVu Sans"/>
              </a:rPr>
              <a:t>of </a:t>
            </a:r>
            <a:r>
              <a:rPr sz="1600" spc="-10" dirty="0">
                <a:solidFill>
                  <a:srgbClr val="3F3F3F"/>
                </a:solidFill>
                <a:latin typeface="DejaVu Sans"/>
                <a:cs typeface="DejaVu Sans"/>
              </a:rPr>
              <a:t>corruption </a:t>
            </a:r>
            <a:r>
              <a:rPr sz="1600" spc="-5" dirty="0">
                <a:solidFill>
                  <a:srgbClr val="3F3F3F"/>
                </a:solidFill>
                <a:latin typeface="DejaVu Sans"/>
                <a:cs typeface="DejaVu Sans"/>
              </a:rPr>
              <a:t>and  </a:t>
            </a:r>
            <a:r>
              <a:rPr sz="1600" spc="-15" dirty="0">
                <a:solidFill>
                  <a:srgbClr val="3F3F3F"/>
                </a:solidFill>
                <a:latin typeface="DejaVu Sans"/>
                <a:cs typeface="DejaVu Sans"/>
              </a:rPr>
              <a:t>errors</a:t>
            </a:r>
            <a:endParaRPr sz="1600">
              <a:latin typeface="DejaVu Sans"/>
              <a:cs typeface="DejaVu Sans"/>
            </a:endParaRPr>
          </a:p>
          <a:p>
            <a:pPr marL="12700" marR="142240">
              <a:lnSpc>
                <a:spcPts val="1910"/>
              </a:lnSpc>
              <a:spcBef>
                <a:spcPts val="1060"/>
              </a:spcBef>
            </a:pPr>
            <a:r>
              <a:rPr sz="1600" spc="-50" dirty="0">
                <a:solidFill>
                  <a:srgbClr val="3F3F3F"/>
                </a:solidFill>
                <a:latin typeface="DejaVu Sans"/>
                <a:cs typeface="DejaVu Sans"/>
              </a:rPr>
              <a:t>Trust </a:t>
            </a:r>
            <a:r>
              <a:rPr sz="1600" dirty="0">
                <a:solidFill>
                  <a:srgbClr val="3F3F3F"/>
                </a:solidFill>
                <a:latin typeface="DejaVu Sans"/>
                <a:cs typeface="DejaVu Sans"/>
              </a:rPr>
              <a:t>is </a:t>
            </a:r>
            <a:r>
              <a:rPr sz="1600" spc="-5" dirty="0">
                <a:solidFill>
                  <a:srgbClr val="3F3F3F"/>
                </a:solidFill>
                <a:latin typeface="DejaVu Sans"/>
                <a:cs typeface="DejaVu Sans"/>
              </a:rPr>
              <a:t>the </a:t>
            </a:r>
            <a:r>
              <a:rPr sz="1600" spc="-10" dirty="0">
                <a:solidFill>
                  <a:srgbClr val="3F3F3F"/>
                </a:solidFill>
                <a:latin typeface="DejaVu Sans"/>
                <a:cs typeface="DejaVu Sans"/>
              </a:rPr>
              <a:t>firm </a:t>
            </a:r>
            <a:r>
              <a:rPr sz="1600" spc="-5" dirty="0">
                <a:solidFill>
                  <a:srgbClr val="3F3F3F"/>
                </a:solidFill>
                <a:latin typeface="DejaVu Sans"/>
                <a:cs typeface="DejaVu Sans"/>
              </a:rPr>
              <a:t>belief </a:t>
            </a:r>
            <a:r>
              <a:rPr sz="1600" dirty="0">
                <a:solidFill>
                  <a:srgbClr val="3F3F3F"/>
                </a:solidFill>
                <a:latin typeface="DejaVu Sans"/>
                <a:cs typeface="DejaVu Sans"/>
              </a:rPr>
              <a:t>of </a:t>
            </a:r>
            <a:r>
              <a:rPr sz="1600" spc="-10" dirty="0">
                <a:solidFill>
                  <a:srgbClr val="3F3F3F"/>
                </a:solidFill>
                <a:latin typeface="DejaVu Sans"/>
                <a:cs typeface="DejaVu Sans"/>
              </a:rPr>
              <a:t>humans </a:t>
            </a:r>
            <a:r>
              <a:rPr sz="1600" dirty="0">
                <a:solidFill>
                  <a:srgbClr val="3F3F3F"/>
                </a:solidFill>
                <a:latin typeface="DejaVu Sans"/>
                <a:cs typeface="DejaVu Sans"/>
              </a:rPr>
              <a:t>in </a:t>
            </a:r>
            <a:r>
              <a:rPr sz="1600" spc="-5" dirty="0">
                <a:solidFill>
                  <a:srgbClr val="3F3F3F"/>
                </a:solidFill>
                <a:latin typeface="DejaVu Sans"/>
                <a:cs typeface="DejaVu Sans"/>
              </a:rPr>
              <a:t>the </a:t>
            </a:r>
            <a:r>
              <a:rPr sz="1600" spc="-10" dirty="0">
                <a:solidFill>
                  <a:srgbClr val="3F3F3F"/>
                </a:solidFill>
                <a:latin typeface="DejaVu Sans"/>
                <a:cs typeface="DejaVu Sans"/>
              </a:rPr>
              <a:t>reliability, </a:t>
            </a:r>
            <a:r>
              <a:rPr sz="1600" spc="-5" dirty="0">
                <a:solidFill>
                  <a:srgbClr val="3F3F3F"/>
                </a:solidFill>
                <a:latin typeface="DejaVu Sans"/>
                <a:cs typeface="DejaVu Sans"/>
              </a:rPr>
              <a:t>truth, </a:t>
            </a:r>
            <a:r>
              <a:rPr sz="1600" dirty="0">
                <a:solidFill>
                  <a:srgbClr val="3F3F3F"/>
                </a:solidFill>
                <a:latin typeface="DejaVu Sans"/>
                <a:cs typeface="DejaVu Sans"/>
              </a:rPr>
              <a:t>or </a:t>
            </a:r>
            <a:r>
              <a:rPr sz="1600" spc="-5" dirty="0">
                <a:solidFill>
                  <a:srgbClr val="3F3F3F"/>
                </a:solidFill>
                <a:latin typeface="DejaVu Sans"/>
                <a:cs typeface="DejaVu Sans"/>
              </a:rPr>
              <a:t>ability of </a:t>
            </a:r>
            <a:r>
              <a:rPr sz="1600" spc="-10" dirty="0">
                <a:solidFill>
                  <a:srgbClr val="3F3F3F"/>
                </a:solidFill>
                <a:latin typeface="DejaVu Sans"/>
                <a:cs typeface="DejaVu Sans"/>
              </a:rPr>
              <a:t>someone  </a:t>
            </a:r>
            <a:r>
              <a:rPr sz="1600" spc="-5" dirty="0">
                <a:solidFill>
                  <a:srgbClr val="3F3F3F"/>
                </a:solidFill>
                <a:latin typeface="DejaVu Sans"/>
                <a:cs typeface="DejaVu Sans"/>
              </a:rPr>
              <a:t>or something without evidence, </a:t>
            </a:r>
            <a:r>
              <a:rPr sz="1600" spc="-15" dirty="0">
                <a:solidFill>
                  <a:srgbClr val="3F3F3F"/>
                </a:solidFill>
                <a:latin typeface="DejaVu Sans"/>
                <a:cs typeface="DejaVu Sans"/>
              </a:rPr>
              <a:t>proof, </a:t>
            </a:r>
            <a:r>
              <a:rPr sz="1600" spc="-5" dirty="0">
                <a:solidFill>
                  <a:srgbClr val="3F3F3F"/>
                </a:solidFill>
                <a:latin typeface="DejaVu Sans"/>
                <a:cs typeface="DejaVu Sans"/>
              </a:rPr>
              <a:t>or</a:t>
            </a:r>
            <a:r>
              <a:rPr sz="1600" spc="-40" dirty="0">
                <a:solidFill>
                  <a:srgbClr val="3F3F3F"/>
                </a:solidFill>
                <a:latin typeface="DejaVu Sans"/>
                <a:cs typeface="DejaVu Sans"/>
              </a:rPr>
              <a:t> </a:t>
            </a:r>
            <a:r>
              <a:rPr sz="1600" spc="-5" dirty="0">
                <a:solidFill>
                  <a:srgbClr val="3F3F3F"/>
                </a:solidFill>
                <a:latin typeface="DejaVu Sans"/>
                <a:cs typeface="DejaVu Sans"/>
              </a:rPr>
              <a:t>investigation.</a:t>
            </a:r>
            <a:endParaRPr sz="1600">
              <a:latin typeface="DejaVu Sans"/>
              <a:cs typeface="DejaVu Sans"/>
            </a:endParaRPr>
          </a:p>
          <a:p>
            <a:pPr marL="12700" marR="5080">
              <a:lnSpc>
                <a:spcPct val="100000"/>
              </a:lnSpc>
              <a:spcBef>
                <a:spcPts val="940"/>
              </a:spcBef>
            </a:pPr>
            <a:r>
              <a:rPr sz="1600" spc="-20" dirty="0">
                <a:solidFill>
                  <a:srgbClr val="3F3F3F"/>
                </a:solidFill>
                <a:latin typeface="DejaVu Sans"/>
                <a:cs typeface="DejaVu Sans"/>
              </a:rPr>
              <a:t>People </a:t>
            </a:r>
            <a:r>
              <a:rPr sz="1600" spc="-5" dirty="0">
                <a:solidFill>
                  <a:srgbClr val="3F3F3F"/>
                </a:solidFill>
                <a:latin typeface="DejaVu Sans"/>
                <a:cs typeface="DejaVu Sans"/>
              </a:rPr>
              <a:t>will join </a:t>
            </a:r>
            <a:r>
              <a:rPr sz="1600" dirty="0">
                <a:solidFill>
                  <a:srgbClr val="3F3F3F"/>
                </a:solidFill>
                <a:latin typeface="DejaVu Sans"/>
                <a:cs typeface="DejaVu Sans"/>
              </a:rPr>
              <a:t>and </a:t>
            </a:r>
            <a:r>
              <a:rPr sz="1600" spc="-10" dirty="0">
                <a:solidFill>
                  <a:srgbClr val="3F3F3F"/>
                </a:solidFill>
                <a:latin typeface="DejaVu Sans"/>
                <a:cs typeface="DejaVu Sans"/>
              </a:rPr>
              <a:t>continue </a:t>
            </a:r>
            <a:r>
              <a:rPr sz="1600" spc="-5" dirty="0">
                <a:solidFill>
                  <a:srgbClr val="3F3F3F"/>
                </a:solidFill>
                <a:latin typeface="DejaVu Sans"/>
                <a:cs typeface="DejaVu Sans"/>
              </a:rPr>
              <a:t>to </a:t>
            </a:r>
            <a:r>
              <a:rPr sz="1600" spc="-10" dirty="0">
                <a:solidFill>
                  <a:srgbClr val="3F3F3F"/>
                </a:solidFill>
                <a:latin typeface="DejaVu Sans"/>
                <a:cs typeface="DejaVu Sans"/>
              </a:rPr>
              <a:t>contribute </a:t>
            </a:r>
            <a:r>
              <a:rPr sz="1600" spc="-5" dirty="0">
                <a:solidFill>
                  <a:srgbClr val="3F3F3F"/>
                </a:solidFill>
                <a:latin typeface="DejaVu Sans"/>
                <a:cs typeface="DejaVu Sans"/>
              </a:rPr>
              <a:t>to </a:t>
            </a:r>
            <a:r>
              <a:rPr sz="1600" dirty="0">
                <a:solidFill>
                  <a:srgbClr val="3F3F3F"/>
                </a:solidFill>
                <a:latin typeface="DejaVu Sans"/>
                <a:cs typeface="DejaVu Sans"/>
              </a:rPr>
              <a:t>a </a:t>
            </a:r>
            <a:r>
              <a:rPr sz="1600" spc="-15" dirty="0">
                <a:solidFill>
                  <a:srgbClr val="3F3F3F"/>
                </a:solidFill>
                <a:latin typeface="DejaVu Sans"/>
                <a:cs typeface="DejaVu Sans"/>
              </a:rPr>
              <a:t>peer-to-peer </a:t>
            </a:r>
            <a:r>
              <a:rPr sz="1600" spc="-5" dirty="0">
                <a:solidFill>
                  <a:srgbClr val="3F3F3F"/>
                </a:solidFill>
                <a:latin typeface="DejaVu Sans"/>
                <a:cs typeface="DejaVu Sans"/>
              </a:rPr>
              <a:t>system </a:t>
            </a:r>
            <a:r>
              <a:rPr sz="1600" dirty="0">
                <a:solidFill>
                  <a:srgbClr val="3F3F3F"/>
                </a:solidFill>
                <a:latin typeface="DejaVu Sans"/>
                <a:cs typeface="DejaVu Sans"/>
              </a:rPr>
              <a:t>if </a:t>
            </a:r>
            <a:r>
              <a:rPr sz="1600" spc="-10" dirty="0">
                <a:solidFill>
                  <a:srgbClr val="3F3F3F"/>
                </a:solidFill>
                <a:latin typeface="DejaVu Sans"/>
                <a:cs typeface="DejaVu Sans"/>
              </a:rPr>
              <a:t>they  </a:t>
            </a:r>
            <a:r>
              <a:rPr sz="1600" spc="-5" dirty="0">
                <a:solidFill>
                  <a:srgbClr val="3F3F3F"/>
                </a:solidFill>
                <a:latin typeface="DejaVu Sans"/>
                <a:cs typeface="DejaVu Sans"/>
              </a:rPr>
              <a:t>trust it and if the </a:t>
            </a:r>
            <a:r>
              <a:rPr sz="1600" spc="-10" dirty="0">
                <a:solidFill>
                  <a:srgbClr val="3F3F3F"/>
                </a:solidFill>
                <a:latin typeface="DejaVu Sans"/>
                <a:cs typeface="DejaVu Sans"/>
              </a:rPr>
              <a:t>results </a:t>
            </a:r>
            <a:r>
              <a:rPr sz="1600" spc="-5" dirty="0">
                <a:solidFill>
                  <a:srgbClr val="3F3F3F"/>
                </a:solidFill>
                <a:latin typeface="DejaVu Sans"/>
                <a:cs typeface="DejaVu Sans"/>
              </a:rPr>
              <a:t>of interacting with the system </a:t>
            </a:r>
            <a:r>
              <a:rPr sz="1600" dirty="0">
                <a:solidFill>
                  <a:srgbClr val="3F3F3F"/>
                </a:solidFill>
                <a:latin typeface="DejaVu Sans"/>
                <a:cs typeface="DejaVu Sans"/>
              </a:rPr>
              <a:t>on </a:t>
            </a:r>
            <a:r>
              <a:rPr sz="1600" spc="-5" dirty="0">
                <a:solidFill>
                  <a:srgbClr val="3F3F3F"/>
                </a:solidFill>
                <a:latin typeface="DejaVu Sans"/>
                <a:cs typeface="DejaVu Sans"/>
              </a:rPr>
              <a:t>an </a:t>
            </a:r>
            <a:r>
              <a:rPr sz="1600" spc="-10" dirty="0">
                <a:solidFill>
                  <a:srgbClr val="3F3F3F"/>
                </a:solidFill>
                <a:latin typeface="DejaVu Sans"/>
                <a:cs typeface="DejaVu Sans"/>
              </a:rPr>
              <a:t>ongoing </a:t>
            </a:r>
            <a:r>
              <a:rPr sz="1600" spc="-5" dirty="0">
                <a:solidFill>
                  <a:srgbClr val="3F3F3F"/>
                </a:solidFill>
                <a:latin typeface="DejaVu Sans"/>
                <a:cs typeface="DejaVu Sans"/>
              </a:rPr>
              <a:t>basis  </a:t>
            </a:r>
            <a:r>
              <a:rPr sz="1600" spc="-10" dirty="0">
                <a:solidFill>
                  <a:srgbClr val="3F3F3F"/>
                </a:solidFill>
                <a:latin typeface="DejaVu Sans"/>
                <a:cs typeface="DejaVu Sans"/>
              </a:rPr>
              <a:t>confirm </a:t>
            </a:r>
            <a:r>
              <a:rPr sz="1600" dirty="0">
                <a:solidFill>
                  <a:srgbClr val="3F3F3F"/>
                </a:solidFill>
                <a:latin typeface="DejaVu Sans"/>
                <a:cs typeface="DejaVu Sans"/>
              </a:rPr>
              <a:t>and </a:t>
            </a:r>
            <a:r>
              <a:rPr sz="1600" spc="-15" dirty="0">
                <a:solidFill>
                  <a:srgbClr val="3F3F3F"/>
                </a:solidFill>
                <a:latin typeface="DejaVu Sans"/>
                <a:cs typeface="DejaVu Sans"/>
              </a:rPr>
              <a:t>reinforce </a:t>
            </a:r>
            <a:r>
              <a:rPr sz="1600" spc="-5" dirty="0">
                <a:solidFill>
                  <a:srgbClr val="3F3F3F"/>
                </a:solidFill>
                <a:latin typeface="DejaVu Sans"/>
                <a:cs typeface="DejaVu Sans"/>
              </a:rPr>
              <a:t>their trust. In </a:t>
            </a:r>
            <a:r>
              <a:rPr sz="1600" spc="-15" dirty="0">
                <a:solidFill>
                  <a:srgbClr val="3F3F3F"/>
                </a:solidFill>
                <a:latin typeface="DejaVu Sans"/>
                <a:cs typeface="DejaVu Sans"/>
              </a:rPr>
              <a:t>order </a:t>
            </a:r>
            <a:r>
              <a:rPr sz="1600" dirty="0">
                <a:solidFill>
                  <a:srgbClr val="3F3F3F"/>
                </a:solidFill>
                <a:latin typeface="DejaVu Sans"/>
                <a:cs typeface="DejaVu Sans"/>
              </a:rPr>
              <a:t>to </a:t>
            </a:r>
            <a:r>
              <a:rPr sz="1600" spc="-5" dirty="0">
                <a:solidFill>
                  <a:srgbClr val="3F3F3F"/>
                </a:solidFill>
                <a:latin typeface="DejaVu Sans"/>
                <a:cs typeface="DejaVu Sans"/>
              </a:rPr>
              <a:t>fulfill the </a:t>
            </a:r>
            <a:r>
              <a:rPr sz="1600" spc="-10" dirty="0">
                <a:solidFill>
                  <a:srgbClr val="3F3F3F"/>
                </a:solidFill>
                <a:latin typeface="DejaVu Sans"/>
                <a:cs typeface="DejaVu Sans"/>
              </a:rPr>
              <a:t>expectations </a:t>
            </a:r>
            <a:r>
              <a:rPr sz="1600" spc="-5" dirty="0">
                <a:solidFill>
                  <a:srgbClr val="3F3F3F"/>
                </a:solidFill>
                <a:latin typeface="DejaVu Sans"/>
                <a:cs typeface="DejaVu Sans"/>
              </a:rPr>
              <a:t>of the users  and </a:t>
            </a:r>
            <a:r>
              <a:rPr sz="1600" spc="-15" dirty="0">
                <a:solidFill>
                  <a:srgbClr val="3F3F3F"/>
                </a:solidFill>
                <a:latin typeface="DejaVu Sans"/>
                <a:cs typeface="DejaVu Sans"/>
              </a:rPr>
              <a:t>reinforce </a:t>
            </a:r>
            <a:r>
              <a:rPr sz="1600" spc="-5" dirty="0">
                <a:solidFill>
                  <a:srgbClr val="3F3F3F"/>
                </a:solidFill>
                <a:latin typeface="DejaVu Sans"/>
                <a:cs typeface="DejaVu Sans"/>
              </a:rPr>
              <a:t>their trust </a:t>
            </a:r>
            <a:r>
              <a:rPr sz="1600" dirty="0">
                <a:solidFill>
                  <a:srgbClr val="3F3F3F"/>
                </a:solidFill>
                <a:latin typeface="DejaVu Sans"/>
                <a:cs typeface="DejaVu Sans"/>
              </a:rPr>
              <a:t>in </a:t>
            </a:r>
            <a:r>
              <a:rPr sz="1600" spc="-5" dirty="0">
                <a:solidFill>
                  <a:srgbClr val="3F3F3F"/>
                </a:solidFill>
                <a:latin typeface="DejaVu Sans"/>
                <a:cs typeface="DejaVu Sans"/>
              </a:rPr>
              <a:t>any system, integrity of the system </a:t>
            </a:r>
            <a:r>
              <a:rPr sz="1600" dirty="0">
                <a:solidFill>
                  <a:srgbClr val="3F3F3F"/>
                </a:solidFill>
                <a:latin typeface="DejaVu Sans"/>
                <a:cs typeface="DejaVu Sans"/>
              </a:rPr>
              <a:t>is</a:t>
            </a:r>
            <a:r>
              <a:rPr sz="1600" spc="-80" dirty="0">
                <a:solidFill>
                  <a:srgbClr val="3F3F3F"/>
                </a:solidFill>
                <a:latin typeface="DejaVu Sans"/>
                <a:cs typeface="DejaVu Sans"/>
              </a:rPr>
              <a:t> </a:t>
            </a:r>
            <a:r>
              <a:rPr sz="1600" spc="-15" dirty="0">
                <a:solidFill>
                  <a:srgbClr val="3F3F3F"/>
                </a:solidFill>
                <a:latin typeface="DejaVu Sans"/>
                <a:cs typeface="DejaVu Sans"/>
              </a:rPr>
              <a:t>required.</a:t>
            </a:r>
            <a:endParaRPr sz="1600">
              <a:latin typeface="DejaVu Sans"/>
              <a:cs typeface="DejaVu Sans"/>
            </a:endParaRPr>
          </a:p>
          <a:p>
            <a:pPr marL="12700" marR="431165">
              <a:lnSpc>
                <a:spcPct val="100000"/>
              </a:lnSpc>
              <a:spcBef>
                <a:spcPts val="980"/>
              </a:spcBef>
            </a:pPr>
            <a:r>
              <a:rPr sz="1600" spc="-5" dirty="0">
                <a:solidFill>
                  <a:srgbClr val="3F3F3F"/>
                </a:solidFill>
                <a:latin typeface="DejaVu Sans"/>
                <a:cs typeface="DejaVu Sans"/>
              </a:rPr>
              <a:t>As </a:t>
            </a:r>
            <a:r>
              <a:rPr sz="1600" spc="-10" dirty="0">
                <a:solidFill>
                  <a:srgbClr val="3F3F3F"/>
                </a:solidFill>
                <a:latin typeface="DejaVu Sans"/>
                <a:cs typeface="DejaVu Sans"/>
              </a:rPr>
              <a:t>soon </a:t>
            </a:r>
            <a:r>
              <a:rPr sz="1600" dirty="0">
                <a:solidFill>
                  <a:srgbClr val="3F3F3F"/>
                </a:solidFill>
                <a:latin typeface="DejaVu Sans"/>
                <a:cs typeface="DejaVu Sans"/>
              </a:rPr>
              <a:t>as </a:t>
            </a:r>
            <a:r>
              <a:rPr sz="1600" spc="-10" dirty="0">
                <a:solidFill>
                  <a:srgbClr val="3F3F3F"/>
                </a:solidFill>
                <a:latin typeface="DejaVu Sans"/>
                <a:cs typeface="DejaVu Sans"/>
              </a:rPr>
              <a:t>people </a:t>
            </a:r>
            <a:r>
              <a:rPr sz="1600" spc="-5" dirty="0">
                <a:solidFill>
                  <a:srgbClr val="3F3F3F"/>
                </a:solidFill>
                <a:latin typeface="DejaVu Sans"/>
                <a:cs typeface="DejaVu Sans"/>
              </a:rPr>
              <a:t>lose trust in </a:t>
            </a:r>
            <a:r>
              <a:rPr sz="1600" dirty="0">
                <a:solidFill>
                  <a:srgbClr val="3F3F3F"/>
                </a:solidFill>
                <a:latin typeface="DejaVu Sans"/>
                <a:cs typeface="DejaVu Sans"/>
              </a:rPr>
              <a:t>a </a:t>
            </a:r>
            <a:r>
              <a:rPr sz="1600" spc="-15" dirty="0">
                <a:solidFill>
                  <a:srgbClr val="3F3F3F"/>
                </a:solidFill>
                <a:latin typeface="DejaVu Sans"/>
                <a:cs typeface="DejaVu Sans"/>
              </a:rPr>
              <a:t>peer-to-peer </a:t>
            </a:r>
            <a:r>
              <a:rPr sz="1600" spc="-5" dirty="0">
                <a:solidFill>
                  <a:srgbClr val="3F3F3F"/>
                </a:solidFill>
                <a:latin typeface="DejaVu Sans"/>
                <a:cs typeface="DejaVu Sans"/>
              </a:rPr>
              <a:t>system, they will </a:t>
            </a:r>
            <a:r>
              <a:rPr sz="1600" spc="-10" dirty="0">
                <a:solidFill>
                  <a:srgbClr val="3F3F3F"/>
                </a:solidFill>
                <a:latin typeface="DejaVu Sans"/>
                <a:cs typeface="DejaVu Sans"/>
              </a:rPr>
              <a:t>abandon </a:t>
            </a:r>
            <a:r>
              <a:rPr sz="1600" spc="-5" dirty="0">
                <a:solidFill>
                  <a:srgbClr val="3F3F3F"/>
                </a:solidFill>
                <a:latin typeface="DejaVu Sans"/>
                <a:cs typeface="DejaVu Sans"/>
              </a:rPr>
              <a:t>it,  which in </a:t>
            </a:r>
            <a:r>
              <a:rPr sz="1600" spc="-15" dirty="0">
                <a:solidFill>
                  <a:srgbClr val="3F3F3F"/>
                </a:solidFill>
                <a:latin typeface="DejaVu Sans"/>
                <a:cs typeface="DejaVu Sans"/>
              </a:rPr>
              <a:t>turn </a:t>
            </a:r>
            <a:r>
              <a:rPr sz="1600" spc="-5" dirty="0">
                <a:solidFill>
                  <a:srgbClr val="3F3F3F"/>
                </a:solidFill>
                <a:latin typeface="DejaVu Sans"/>
                <a:cs typeface="DejaVu Sans"/>
              </a:rPr>
              <a:t>will </a:t>
            </a:r>
            <a:r>
              <a:rPr sz="1600" spc="-10" dirty="0">
                <a:solidFill>
                  <a:srgbClr val="3F3F3F"/>
                </a:solidFill>
                <a:latin typeface="DejaVu Sans"/>
                <a:cs typeface="DejaVu Sans"/>
              </a:rPr>
              <a:t>cause </a:t>
            </a:r>
            <a:r>
              <a:rPr sz="1600" spc="-5" dirty="0">
                <a:solidFill>
                  <a:srgbClr val="3F3F3F"/>
                </a:solidFill>
                <a:latin typeface="DejaVu Sans"/>
                <a:cs typeface="DejaVu Sans"/>
              </a:rPr>
              <a:t>the system to </a:t>
            </a:r>
            <a:r>
              <a:rPr sz="1600" spc="-10" dirty="0">
                <a:solidFill>
                  <a:srgbClr val="3F3F3F"/>
                </a:solidFill>
                <a:latin typeface="DejaVu Sans"/>
                <a:cs typeface="DejaVu Sans"/>
              </a:rPr>
              <a:t>terminate</a:t>
            </a:r>
            <a:r>
              <a:rPr sz="1600" spc="-25" dirty="0">
                <a:solidFill>
                  <a:srgbClr val="3F3F3F"/>
                </a:solidFill>
                <a:latin typeface="DejaVu Sans"/>
                <a:cs typeface="DejaVu Sans"/>
              </a:rPr>
              <a:t> eventually.</a:t>
            </a:r>
            <a:endParaRPr sz="1600">
              <a:latin typeface="DejaVu Sans"/>
              <a:cs typeface="DejaVu Sans"/>
            </a:endParaRPr>
          </a:p>
        </p:txBody>
      </p:sp>
      <p:sp>
        <p:nvSpPr>
          <p:cNvPr id="6" name="object 6"/>
          <p:cNvSpPr txBox="1"/>
          <p:nvPr/>
        </p:nvSpPr>
        <p:spPr>
          <a:xfrm>
            <a:off x="566737" y="317373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7" name="object 7"/>
          <p:cNvSpPr txBox="1"/>
          <p:nvPr/>
        </p:nvSpPr>
        <p:spPr>
          <a:xfrm>
            <a:off x="566737" y="378714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8" name="object 8"/>
          <p:cNvSpPr txBox="1"/>
          <p:nvPr/>
        </p:nvSpPr>
        <p:spPr>
          <a:xfrm>
            <a:off x="566737" y="4888230"/>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7663814" cy="628377"/>
          </a:xfrm>
          <a:prstGeom prst="rect">
            <a:avLst/>
          </a:prstGeom>
        </p:spPr>
        <p:txBody>
          <a:bodyPr vert="horz" wrap="square" lIns="0" tIns="12700" rIns="0" bIns="0" rtlCol="0">
            <a:spAutoFit/>
          </a:bodyPr>
          <a:lstStyle/>
          <a:p>
            <a:pPr marL="12700">
              <a:lnSpc>
                <a:spcPct val="100000"/>
              </a:lnSpc>
              <a:spcBef>
                <a:spcPts val="100"/>
              </a:spcBef>
            </a:pPr>
            <a:r>
              <a:rPr spc="-5" dirty="0"/>
              <a:t>Why Blockchain is</a:t>
            </a:r>
            <a:r>
              <a:rPr spc="-90" dirty="0"/>
              <a:t> </a:t>
            </a:r>
            <a:r>
              <a:rPr spc="-5" dirty="0"/>
              <a:t>Needed</a:t>
            </a:r>
          </a:p>
        </p:txBody>
      </p:sp>
      <p:sp>
        <p:nvSpPr>
          <p:cNvPr id="7" name="object 7"/>
          <p:cNvSpPr txBox="1">
            <a:spLocks noGrp="1"/>
          </p:cNvSpPr>
          <p:nvPr>
            <p:ph idx="1"/>
          </p:nvPr>
        </p:nvSpPr>
        <p:spPr>
          <a:xfrm>
            <a:off x="609600" y="3200400"/>
            <a:ext cx="8013699" cy="1778051"/>
          </a:xfrm>
          <a:prstGeom prst="rect">
            <a:avLst/>
          </a:prstGeom>
        </p:spPr>
        <p:txBody>
          <a:bodyPr vert="horz" wrap="square" lIns="0" tIns="13335" rIns="0" bIns="0" rtlCol="0">
            <a:spAutoFit/>
          </a:bodyPr>
          <a:lstStyle/>
          <a:p>
            <a:pPr marL="12700" marR="16510">
              <a:lnSpc>
                <a:spcPct val="99600"/>
              </a:lnSpc>
              <a:spcBef>
                <a:spcPts val="105"/>
              </a:spcBef>
            </a:pPr>
            <a:r>
              <a:rPr sz="1400" spc="-5" dirty="0"/>
              <a:t>If the number of peers as well as their trustworthiness is known, the chances of  achieving integrity in </a:t>
            </a:r>
            <a:r>
              <a:rPr sz="1400" dirty="0"/>
              <a:t>a </a:t>
            </a:r>
            <a:r>
              <a:rPr sz="1400" spc="-10" dirty="0"/>
              <a:t>distributed </a:t>
            </a:r>
            <a:r>
              <a:rPr sz="1400" spc="-5" dirty="0"/>
              <a:t>system </a:t>
            </a:r>
            <a:r>
              <a:rPr sz="1400" spc="-15" dirty="0"/>
              <a:t>are </a:t>
            </a:r>
            <a:r>
              <a:rPr sz="1400" spc="-30" dirty="0"/>
              <a:t>higher. </a:t>
            </a:r>
            <a:r>
              <a:rPr sz="1400" spc="-5" dirty="0"/>
              <a:t>However, </a:t>
            </a:r>
            <a:r>
              <a:rPr sz="1400" dirty="0"/>
              <a:t>if </a:t>
            </a:r>
            <a:r>
              <a:rPr sz="1400" spc="-5" dirty="0"/>
              <a:t>the number of  peers and their trustworthiness is unknown, the chances of achieving integrity </a:t>
            </a:r>
            <a:r>
              <a:rPr sz="1400" spc="-15" dirty="0"/>
              <a:t>are  </a:t>
            </a:r>
            <a:r>
              <a:rPr sz="1400" spc="-30" dirty="0"/>
              <a:t>lower. </a:t>
            </a:r>
            <a:r>
              <a:rPr sz="1400" spc="-5" dirty="0"/>
              <a:t>This is the case when running </a:t>
            </a:r>
            <a:r>
              <a:rPr sz="1400" dirty="0"/>
              <a:t>a </a:t>
            </a:r>
            <a:r>
              <a:rPr sz="1400" spc="-15" dirty="0"/>
              <a:t>purely </a:t>
            </a:r>
            <a:r>
              <a:rPr sz="1400" spc="-10" dirty="0"/>
              <a:t>distributed </a:t>
            </a:r>
            <a:r>
              <a:rPr sz="1400" spc="-15" dirty="0"/>
              <a:t>peer-to-peer </a:t>
            </a:r>
            <a:r>
              <a:rPr sz="1400" spc="-5" dirty="0"/>
              <a:t>system on  the </a:t>
            </a:r>
            <a:r>
              <a:rPr sz="1400" spc="-10" dirty="0"/>
              <a:t>Internet </a:t>
            </a:r>
            <a:r>
              <a:rPr sz="1400" spc="-5" dirty="0"/>
              <a:t>that </a:t>
            </a:r>
            <a:r>
              <a:rPr sz="1400" dirty="0"/>
              <a:t>is </a:t>
            </a:r>
            <a:r>
              <a:rPr sz="1400" spc="-10" dirty="0"/>
              <a:t>open </a:t>
            </a:r>
            <a:r>
              <a:rPr sz="1400" spc="-5" dirty="0"/>
              <a:t>to</a:t>
            </a:r>
            <a:r>
              <a:rPr sz="1400" spc="-35" dirty="0"/>
              <a:t> </a:t>
            </a:r>
            <a:r>
              <a:rPr sz="1400" spc="-5" dirty="0"/>
              <a:t>everyone.</a:t>
            </a:r>
          </a:p>
          <a:p>
            <a:pPr marL="12700">
              <a:lnSpc>
                <a:spcPct val="100000"/>
              </a:lnSpc>
              <a:spcBef>
                <a:spcPts val="990"/>
              </a:spcBef>
              <a:buNone/>
            </a:pPr>
            <a:r>
              <a:rPr sz="1400" b="1" i="1" u="sng" spc="-5" dirty="0">
                <a:uFill>
                  <a:solidFill>
                    <a:srgbClr val="3F3F3F"/>
                  </a:solidFill>
                </a:uFill>
                <a:latin typeface="DejaVu Sans"/>
                <a:cs typeface="DejaVu Sans"/>
              </a:rPr>
              <a:t>Integrity Threats </a:t>
            </a:r>
            <a:r>
              <a:rPr sz="1400" b="1" i="1" u="sng" dirty="0">
                <a:uFill>
                  <a:solidFill>
                    <a:srgbClr val="3F3F3F"/>
                  </a:solidFill>
                </a:uFill>
                <a:latin typeface="DejaVu Sans"/>
                <a:cs typeface="DejaVu Sans"/>
              </a:rPr>
              <a:t>in </a:t>
            </a:r>
            <a:r>
              <a:rPr sz="1400" b="1" i="1" u="sng" spc="-15" dirty="0">
                <a:uFill>
                  <a:solidFill>
                    <a:srgbClr val="3F3F3F"/>
                  </a:solidFill>
                </a:uFill>
                <a:latin typeface="DejaVu Sans"/>
                <a:cs typeface="DejaVu Sans"/>
              </a:rPr>
              <a:t>Peer-to-Peer</a:t>
            </a:r>
            <a:r>
              <a:rPr sz="1400" b="1" i="1" u="sng" spc="-35" dirty="0">
                <a:uFill>
                  <a:solidFill>
                    <a:srgbClr val="3F3F3F"/>
                  </a:solidFill>
                </a:uFill>
                <a:latin typeface="DejaVu Sans"/>
                <a:cs typeface="DejaVu Sans"/>
              </a:rPr>
              <a:t> </a:t>
            </a:r>
            <a:r>
              <a:rPr sz="1400" b="1" i="1" u="sng" spc="-5" dirty="0">
                <a:uFill>
                  <a:solidFill>
                    <a:srgbClr val="3F3F3F"/>
                  </a:solidFill>
                </a:uFill>
                <a:latin typeface="DejaVu Sans"/>
                <a:cs typeface="DejaVu Sans"/>
              </a:rPr>
              <a:t>Systems</a:t>
            </a:r>
          </a:p>
          <a:p>
            <a:pPr marL="12700" marR="5080">
              <a:lnSpc>
                <a:spcPct val="100000"/>
              </a:lnSpc>
              <a:spcBef>
                <a:spcPts val="1000"/>
              </a:spcBef>
            </a:pPr>
            <a:r>
              <a:rPr sz="1400" spc="-20" dirty="0"/>
              <a:t>For </a:t>
            </a:r>
            <a:r>
              <a:rPr sz="1400" spc="-5" dirty="0"/>
              <a:t>simplicity </a:t>
            </a:r>
            <a:r>
              <a:rPr sz="1400" spc="-10" dirty="0"/>
              <a:t>purposes, </a:t>
            </a:r>
            <a:r>
              <a:rPr sz="1400" dirty="0"/>
              <a:t>we </a:t>
            </a:r>
            <a:r>
              <a:rPr sz="1400" spc="-5" dirty="0"/>
              <a:t>will </a:t>
            </a:r>
            <a:r>
              <a:rPr sz="1400" spc="-10" dirty="0"/>
              <a:t>consider </a:t>
            </a:r>
            <a:r>
              <a:rPr sz="1400" spc="-5" dirty="0"/>
              <a:t>two major </a:t>
            </a:r>
            <a:r>
              <a:rPr sz="1400" spc="-10" dirty="0"/>
              <a:t>integrity threats </a:t>
            </a:r>
            <a:r>
              <a:rPr sz="1400" dirty="0"/>
              <a:t>in </a:t>
            </a:r>
            <a:r>
              <a:rPr sz="1400" spc="-5" dirty="0"/>
              <a:t>the </a:t>
            </a:r>
            <a:r>
              <a:rPr sz="1400" spc="-20" dirty="0"/>
              <a:t>peer-to-  </a:t>
            </a:r>
            <a:r>
              <a:rPr sz="1400" spc="-5" dirty="0"/>
              <a:t>peer systems. </a:t>
            </a:r>
            <a:r>
              <a:rPr sz="1400" spc="-10" dirty="0"/>
              <a:t>These</a:t>
            </a:r>
            <a:r>
              <a:rPr sz="1400" spc="-20" dirty="0"/>
              <a:t> </a:t>
            </a:r>
            <a:r>
              <a:rPr sz="1400" spc="-15" dirty="0"/>
              <a:t>are:</a:t>
            </a:r>
          </a:p>
        </p:txBody>
      </p:sp>
      <p:sp>
        <p:nvSpPr>
          <p:cNvPr id="3" name="object 3"/>
          <p:cNvSpPr txBox="1"/>
          <p:nvPr/>
        </p:nvSpPr>
        <p:spPr>
          <a:xfrm>
            <a:off x="565785" y="1454151"/>
            <a:ext cx="6108859" cy="511809"/>
          </a:xfrm>
          <a:prstGeom prst="rect">
            <a:avLst/>
          </a:prstGeom>
        </p:spPr>
        <p:txBody>
          <a:bodyPr vert="horz" wrap="square" lIns="0" tIns="12700" rIns="0" bIns="0" rtlCol="0">
            <a:spAutoFit/>
          </a:bodyPr>
          <a:lstStyle/>
          <a:p>
            <a:pPr marL="12700" marR="5080">
              <a:lnSpc>
                <a:spcPct val="100000"/>
              </a:lnSpc>
              <a:spcBef>
                <a:spcPts val="100"/>
              </a:spcBef>
            </a:pPr>
            <a:r>
              <a:rPr sz="1600" spc="-10" dirty="0">
                <a:solidFill>
                  <a:srgbClr val="3F3F3F"/>
                </a:solidFill>
                <a:latin typeface="DejaVu Sans"/>
                <a:cs typeface="DejaVu Sans"/>
              </a:rPr>
              <a:t>Integrity </a:t>
            </a:r>
            <a:r>
              <a:rPr sz="1600" dirty="0">
                <a:solidFill>
                  <a:srgbClr val="3F3F3F"/>
                </a:solidFill>
                <a:latin typeface="DejaVu Sans"/>
                <a:cs typeface="DejaVu Sans"/>
              </a:rPr>
              <a:t>in a </a:t>
            </a:r>
            <a:r>
              <a:rPr sz="1600" spc="-15" dirty="0">
                <a:solidFill>
                  <a:srgbClr val="3F3F3F"/>
                </a:solidFill>
                <a:latin typeface="DejaVu Sans"/>
                <a:cs typeface="DejaVu Sans"/>
              </a:rPr>
              <a:t>purely </a:t>
            </a:r>
            <a:r>
              <a:rPr sz="1600" spc="-10" dirty="0">
                <a:solidFill>
                  <a:srgbClr val="3F3F3F"/>
                </a:solidFill>
                <a:latin typeface="DejaVu Sans"/>
                <a:cs typeface="DejaVu Sans"/>
              </a:rPr>
              <a:t>distributed </a:t>
            </a:r>
            <a:r>
              <a:rPr sz="1600" spc="-5" dirty="0">
                <a:solidFill>
                  <a:srgbClr val="3F3F3F"/>
                </a:solidFill>
                <a:latin typeface="DejaVu Sans"/>
                <a:cs typeface="DejaVu Sans"/>
              </a:rPr>
              <a:t>system </a:t>
            </a:r>
            <a:r>
              <a:rPr sz="1600" spc="-10" dirty="0">
                <a:solidFill>
                  <a:srgbClr val="3F3F3F"/>
                </a:solidFill>
                <a:latin typeface="DejaVu Sans"/>
                <a:cs typeface="DejaVu Sans"/>
              </a:rPr>
              <a:t>depends </a:t>
            </a:r>
            <a:r>
              <a:rPr sz="1600" spc="-5" dirty="0">
                <a:solidFill>
                  <a:srgbClr val="3F3F3F"/>
                </a:solidFill>
                <a:latin typeface="DejaVu Sans"/>
                <a:cs typeface="DejaVu Sans"/>
              </a:rPr>
              <a:t>on </a:t>
            </a:r>
            <a:r>
              <a:rPr sz="1600" dirty="0">
                <a:solidFill>
                  <a:srgbClr val="3F3F3F"/>
                </a:solidFill>
                <a:latin typeface="DejaVu Sans"/>
                <a:cs typeface="DejaVu Sans"/>
              </a:rPr>
              <a:t>a </a:t>
            </a:r>
            <a:r>
              <a:rPr sz="1600" spc="-5" dirty="0">
                <a:solidFill>
                  <a:srgbClr val="3F3F3F"/>
                </a:solidFill>
                <a:latin typeface="DejaVu Sans"/>
                <a:cs typeface="DejaVu Sans"/>
              </a:rPr>
              <a:t>variety of factors, some of  the most important factors</a:t>
            </a:r>
            <a:r>
              <a:rPr sz="1600" spc="-30" dirty="0">
                <a:solidFill>
                  <a:srgbClr val="3F3F3F"/>
                </a:solidFill>
                <a:latin typeface="DejaVu Sans"/>
                <a:cs typeface="DejaVu Sans"/>
              </a:rPr>
              <a:t> </a:t>
            </a:r>
            <a:r>
              <a:rPr sz="1600" spc="-10" dirty="0">
                <a:solidFill>
                  <a:srgbClr val="3F3F3F"/>
                </a:solidFill>
                <a:latin typeface="DejaVu Sans"/>
                <a:cs typeface="DejaVu Sans"/>
              </a:rPr>
              <a:t>include:</a:t>
            </a:r>
            <a:endParaRPr sz="1600">
              <a:latin typeface="DejaVu Sans"/>
              <a:cs typeface="DejaVu Sans"/>
            </a:endParaRPr>
          </a:p>
        </p:txBody>
      </p:sp>
      <p:sp>
        <p:nvSpPr>
          <p:cNvPr id="4" name="object 4"/>
          <p:cNvSpPr txBox="1"/>
          <p:nvPr/>
        </p:nvSpPr>
        <p:spPr>
          <a:xfrm>
            <a:off x="566738" y="2065020"/>
            <a:ext cx="129064" cy="209032"/>
          </a:xfrm>
          <a:prstGeom prst="rect">
            <a:avLst/>
          </a:prstGeom>
        </p:spPr>
        <p:txBody>
          <a:bodyPr vert="horz" wrap="square" lIns="0" tIns="16510" rIns="0" bIns="0" rtlCol="0">
            <a:spAutoFit/>
          </a:bodyPr>
          <a:lstStyle/>
          <a:p>
            <a:pPr marL="12700">
              <a:lnSpc>
                <a:spcPct val="100000"/>
              </a:lnSpc>
              <a:spcBef>
                <a:spcPts val="130"/>
              </a:spcBef>
            </a:pPr>
            <a:r>
              <a:rPr sz="1250" spc="1905" dirty="0">
                <a:solidFill>
                  <a:srgbClr val="8FC125"/>
                </a:solidFill>
                <a:latin typeface="OpenSymbol"/>
                <a:cs typeface="OpenSymbol"/>
              </a:rPr>
              <a:t></a:t>
            </a:r>
            <a:endParaRPr sz="1250">
              <a:latin typeface="OpenSymbol"/>
              <a:cs typeface="OpenSymbol"/>
            </a:endParaRPr>
          </a:p>
        </p:txBody>
      </p:sp>
      <p:sp>
        <p:nvSpPr>
          <p:cNvPr id="5" name="object 5"/>
          <p:cNvSpPr txBox="1"/>
          <p:nvPr/>
        </p:nvSpPr>
        <p:spPr>
          <a:xfrm>
            <a:off x="822960" y="1941829"/>
            <a:ext cx="3876199" cy="1006686"/>
          </a:xfrm>
          <a:prstGeom prst="rect">
            <a:avLst/>
          </a:prstGeom>
        </p:spPr>
        <p:txBody>
          <a:bodyPr vert="horz" wrap="square" lIns="0" tIns="138430" rIns="0" bIns="0" rtlCol="0">
            <a:spAutoFit/>
          </a:bodyPr>
          <a:lstStyle/>
          <a:p>
            <a:pPr marL="12700">
              <a:lnSpc>
                <a:spcPct val="100000"/>
              </a:lnSpc>
              <a:spcBef>
                <a:spcPts val="1090"/>
              </a:spcBef>
            </a:pPr>
            <a:r>
              <a:rPr sz="1600" spc="-10" dirty="0">
                <a:solidFill>
                  <a:srgbClr val="3F3F3F"/>
                </a:solidFill>
                <a:latin typeface="DejaVu Sans"/>
                <a:cs typeface="DejaVu Sans"/>
              </a:rPr>
              <a:t>Knowledge about </a:t>
            </a:r>
            <a:r>
              <a:rPr sz="1600" spc="-5" dirty="0">
                <a:solidFill>
                  <a:srgbClr val="3F3F3F"/>
                </a:solidFill>
                <a:latin typeface="DejaVu Sans"/>
                <a:cs typeface="DejaVu Sans"/>
              </a:rPr>
              <a:t>the </a:t>
            </a:r>
            <a:r>
              <a:rPr sz="1600" spc="-10" dirty="0">
                <a:solidFill>
                  <a:srgbClr val="3F3F3F"/>
                </a:solidFill>
                <a:latin typeface="DejaVu Sans"/>
                <a:cs typeface="DejaVu Sans"/>
              </a:rPr>
              <a:t>number </a:t>
            </a:r>
            <a:r>
              <a:rPr sz="1600" spc="-5" dirty="0">
                <a:solidFill>
                  <a:srgbClr val="3F3F3F"/>
                </a:solidFill>
                <a:latin typeface="DejaVu Sans"/>
                <a:cs typeface="DejaVu Sans"/>
              </a:rPr>
              <a:t>of</a:t>
            </a:r>
            <a:r>
              <a:rPr sz="1600" spc="5" dirty="0">
                <a:solidFill>
                  <a:srgbClr val="3F3F3F"/>
                </a:solidFill>
                <a:latin typeface="DejaVu Sans"/>
                <a:cs typeface="DejaVu Sans"/>
              </a:rPr>
              <a:t> </a:t>
            </a:r>
            <a:r>
              <a:rPr sz="1600" spc="-10" dirty="0">
                <a:solidFill>
                  <a:srgbClr val="3F3F3F"/>
                </a:solidFill>
                <a:latin typeface="DejaVu Sans"/>
                <a:cs typeface="DejaVu Sans"/>
              </a:rPr>
              <a:t>peers.</a:t>
            </a:r>
            <a:endParaRPr sz="1600">
              <a:latin typeface="DejaVu Sans"/>
              <a:cs typeface="DejaVu Sans"/>
            </a:endParaRPr>
          </a:p>
          <a:p>
            <a:pPr marL="12700">
              <a:lnSpc>
                <a:spcPct val="100000"/>
              </a:lnSpc>
              <a:spcBef>
                <a:spcPts val="990"/>
              </a:spcBef>
            </a:pPr>
            <a:r>
              <a:rPr sz="1600" spc="-10" dirty="0">
                <a:solidFill>
                  <a:srgbClr val="3F3F3F"/>
                </a:solidFill>
                <a:latin typeface="DejaVu Sans"/>
                <a:cs typeface="DejaVu Sans"/>
              </a:rPr>
              <a:t>Knowledge about </a:t>
            </a:r>
            <a:r>
              <a:rPr sz="1600" spc="-5" dirty="0">
                <a:solidFill>
                  <a:srgbClr val="3F3F3F"/>
                </a:solidFill>
                <a:latin typeface="DejaVu Sans"/>
                <a:cs typeface="DejaVu Sans"/>
              </a:rPr>
              <a:t>the trustworthiness of the</a:t>
            </a:r>
            <a:r>
              <a:rPr sz="1600" spc="-35" dirty="0">
                <a:solidFill>
                  <a:srgbClr val="3F3F3F"/>
                </a:solidFill>
                <a:latin typeface="DejaVu Sans"/>
                <a:cs typeface="DejaVu Sans"/>
              </a:rPr>
              <a:t> </a:t>
            </a:r>
            <a:r>
              <a:rPr sz="1600" spc="-10" dirty="0">
                <a:solidFill>
                  <a:srgbClr val="3F3F3F"/>
                </a:solidFill>
                <a:latin typeface="DejaVu Sans"/>
                <a:cs typeface="DejaVu Sans"/>
              </a:rPr>
              <a:t>peers.</a:t>
            </a:r>
            <a:endParaRPr sz="1600">
              <a:latin typeface="DejaVu Sans"/>
              <a:cs typeface="DejaVu Sans"/>
            </a:endParaRPr>
          </a:p>
        </p:txBody>
      </p:sp>
      <p:sp>
        <p:nvSpPr>
          <p:cNvPr id="6" name="object 6"/>
          <p:cNvSpPr txBox="1"/>
          <p:nvPr/>
        </p:nvSpPr>
        <p:spPr>
          <a:xfrm>
            <a:off x="566738" y="2435861"/>
            <a:ext cx="129064" cy="209032"/>
          </a:xfrm>
          <a:prstGeom prst="rect">
            <a:avLst/>
          </a:prstGeom>
        </p:spPr>
        <p:txBody>
          <a:bodyPr vert="horz" wrap="square" lIns="0" tIns="16510" rIns="0" bIns="0" rtlCol="0">
            <a:spAutoFit/>
          </a:bodyPr>
          <a:lstStyle/>
          <a:p>
            <a:pPr marL="12700">
              <a:lnSpc>
                <a:spcPct val="100000"/>
              </a:lnSpc>
              <a:spcBef>
                <a:spcPts val="130"/>
              </a:spcBef>
            </a:pPr>
            <a:r>
              <a:rPr sz="1250" spc="1905" dirty="0">
                <a:solidFill>
                  <a:srgbClr val="8FC125"/>
                </a:solidFill>
                <a:latin typeface="OpenSymbol"/>
                <a:cs typeface="OpenSymbol"/>
              </a:rPr>
              <a:t></a:t>
            </a:r>
            <a:endParaRPr sz="1250">
              <a:latin typeface="OpenSymbol"/>
              <a:cs typeface="OpenSymbol"/>
            </a:endParaRPr>
          </a:p>
        </p:txBody>
      </p:sp>
      <p:sp>
        <p:nvSpPr>
          <p:cNvPr id="8" name="object 8"/>
          <p:cNvSpPr txBox="1"/>
          <p:nvPr/>
        </p:nvSpPr>
        <p:spPr>
          <a:xfrm>
            <a:off x="566737" y="513080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
        <p:nvSpPr>
          <p:cNvPr id="9" name="object 9"/>
          <p:cNvSpPr txBox="1"/>
          <p:nvPr/>
        </p:nvSpPr>
        <p:spPr>
          <a:xfrm>
            <a:off x="822960" y="5005070"/>
            <a:ext cx="1294448" cy="1509901"/>
          </a:xfrm>
          <a:prstGeom prst="rect">
            <a:avLst/>
          </a:prstGeom>
        </p:spPr>
        <p:txBody>
          <a:bodyPr vert="horz" wrap="square" lIns="0" tIns="12700" rIns="0" bIns="0" rtlCol="0">
            <a:spAutoFit/>
          </a:bodyPr>
          <a:lstStyle/>
          <a:p>
            <a:pPr marL="12700" marR="5080">
              <a:lnSpc>
                <a:spcPct val="152100"/>
              </a:lnSpc>
              <a:spcBef>
                <a:spcPts val="100"/>
              </a:spcBef>
            </a:pPr>
            <a:r>
              <a:rPr sz="1600" spc="-35" dirty="0">
                <a:solidFill>
                  <a:srgbClr val="3F3F3F"/>
                </a:solidFill>
                <a:latin typeface="DejaVu Sans"/>
                <a:cs typeface="DejaVu Sans"/>
              </a:rPr>
              <a:t>Technical</a:t>
            </a:r>
            <a:r>
              <a:rPr sz="1600" spc="-80" dirty="0">
                <a:solidFill>
                  <a:srgbClr val="3F3F3F"/>
                </a:solidFill>
                <a:latin typeface="DejaVu Sans"/>
                <a:cs typeface="DejaVu Sans"/>
              </a:rPr>
              <a:t> </a:t>
            </a:r>
            <a:r>
              <a:rPr sz="1600" spc="-10" dirty="0">
                <a:solidFill>
                  <a:srgbClr val="3F3F3F"/>
                </a:solidFill>
                <a:latin typeface="DejaVu Sans"/>
                <a:cs typeface="DejaVu Sans"/>
              </a:rPr>
              <a:t>failure.  </a:t>
            </a:r>
            <a:r>
              <a:rPr sz="1600" spc="-5" dirty="0">
                <a:solidFill>
                  <a:srgbClr val="3F3F3F"/>
                </a:solidFill>
                <a:latin typeface="DejaVu Sans"/>
                <a:cs typeface="DejaVu Sans"/>
              </a:rPr>
              <a:t>Malicious</a:t>
            </a:r>
            <a:r>
              <a:rPr sz="1600" spc="-40" dirty="0">
                <a:solidFill>
                  <a:srgbClr val="3F3F3F"/>
                </a:solidFill>
                <a:latin typeface="DejaVu Sans"/>
                <a:cs typeface="DejaVu Sans"/>
              </a:rPr>
              <a:t> </a:t>
            </a:r>
            <a:r>
              <a:rPr sz="1600" spc="-10" dirty="0">
                <a:solidFill>
                  <a:srgbClr val="3F3F3F"/>
                </a:solidFill>
                <a:latin typeface="DejaVu Sans"/>
                <a:cs typeface="DejaVu Sans"/>
              </a:rPr>
              <a:t>peers.</a:t>
            </a:r>
            <a:endParaRPr sz="1600">
              <a:latin typeface="DejaVu Sans"/>
              <a:cs typeface="DejaVu Sans"/>
            </a:endParaRPr>
          </a:p>
        </p:txBody>
      </p:sp>
      <p:sp>
        <p:nvSpPr>
          <p:cNvPr id="10" name="object 10"/>
          <p:cNvSpPr txBox="1"/>
          <p:nvPr/>
        </p:nvSpPr>
        <p:spPr>
          <a:xfrm>
            <a:off x="566737" y="5500371"/>
            <a:ext cx="132398" cy="209032"/>
          </a:xfrm>
          <a:prstGeom prst="rect">
            <a:avLst/>
          </a:prstGeom>
        </p:spPr>
        <p:txBody>
          <a:bodyPr vert="horz" wrap="square" lIns="0" tIns="16510" rIns="0" bIns="0" rtlCol="0">
            <a:spAutoFit/>
          </a:bodyPr>
          <a:lstStyle/>
          <a:p>
            <a:pPr marL="12700">
              <a:lnSpc>
                <a:spcPct val="100000"/>
              </a:lnSpc>
              <a:spcBef>
                <a:spcPts val="130"/>
              </a:spcBef>
            </a:pPr>
            <a:r>
              <a:rPr sz="1250" spc="2005" dirty="0">
                <a:solidFill>
                  <a:srgbClr val="8FC125"/>
                </a:solidFill>
                <a:latin typeface="OpenSymbol"/>
                <a:cs typeface="OpenSymbol"/>
              </a:rPr>
              <a:t></a:t>
            </a:r>
            <a:endParaRPr sz="1250">
              <a:latin typeface="OpenSymbol"/>
              <a:cs typeface="OpenSymbo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6825614" cy="628377"/>
          </a:xfrm>
          <a:prstGeom prst="rect">
            <a:avLst/>
          </a:prstGeom>
        </p:spPr>
        <p:txBody>
          <a:bodyPr vert="horz" wrap="square" lIns="0" tIns="12700" rIns="0" bIns="0" rtlCol="0">
            <a:spAutoFit/>
          </a:bodyPr>
          <a:lstStyle/>
          <a:p>
            <a:pPr marL="12700">
              <a:lnSpc>
                <a:spcPct val="100000"/>
              </a:lnSpc>
              <a:spcBef>
                <a:spcPts val="100"/>
              </a:spcBef>
            </a:pPr>
            <a:r>
              <a:rPr spc="-5" dirty="0"/>
              <a:t>Why Blockchain is</a:t>
            </a:r>
            <a:r>
              <a:rPr spc="-90" dirty="0"/>
              <a:t> </a:t>
            </a:r>
            <a:r>
              <a:rPr spc="-5" dirty="0"/>
              <a:t>Needed</a:t>
            </a:r>
          </a:p>
        </p:txBody>
      </p:sp>
      <p:sp>
        <p:nvSpPr>
          <p:cNvPr id="3" name="object 3"/>
          <p:cNvSpPr txBox="1"/>
          <p:nvPr/>
        </p:nvSpPr>
        <p:spPr>
          <a:xfrm>
            <a:off x="565785" y="1328420"/>
            <a:ext cx="6154579" cy="4720523"/>
          </a:xfrm>
          <a:prstGeom prst="rect">
            <a:avLst/>
          </a:prstGeom>
        </p:spPr>
        <p:txBody>
          <a:bodyPr vert="horz" wrap="square" lIns="0" tIns="138430" rIns="0" bIns="0" rtlCol="0">
            <a:spAutoFit/>
          </a:bodyPr>
          <a:lstStyle/>
          <a:p>
            <a:pPr marL="12700">
              <a:lnSpc>
                <a:spcPct val="100000"/>
              </a:lnSpc>
              <a:spcBef>
                <a:spcPts val="1090"/>
              </a:spcBef>
            </a:pPr>
            <a:r>
              <a:rPr sz="1600" b="1" i="1" u="sng" spc="-25" dirty="0">
                <a:solidFill>
                  <a:srgbClr val="3F3F3F"/>
                </a:solidFill>
                <a:uFill>
                  <a:solidFill>
                    <a:srgbClr val="3F3F3F"/>
                  </a:solidFill>
                </a:uFill>
                <a:latin typeface="DejaVu Sans"/>
                <a:cs typeface="DejaVu Sans"/>
              </a:rPr>
              <a:t>Technical</a:t>
            </a:r>
            <a:r>
              <a:rPr sz="1600" b="1" i="1" u="sng" spc="-15" dirty="0">
                <a:solidFill>
                  <a:srgbClr val="3F3F3F"/>
                </a:solidFill>
                <a:uFill>
                  <a:solidFill>
                    <a:srgbClr val="3F3F3F"/>
                  </a:solidFill>
                </a:uFill>
                <a:latin typeface="DejaVu Sans"/>
                <a:cs typeface="DejaVu Sans"/>
              </a:rPr>
              <a:t> </a:t>
            </a:r>
            <a:r>
              <a:rPr sz="1600" b="1" i="1" u="sng" spc="-25" dirty="0">
                <a:solidFill>
                  <a:srgbClr val="3F3F3F"/>
                </a:solidFill>
                <a:uFill>
                  <a:solidFill>
                    <a:srgbClr val="3F3F3F"/>
                  </a:solidFill>
                </a:uFill>
                <a:latin typeface="DejaVu Sans"/>
                <a:cs typeface="DejaVu Sans"/>
              </a:rPr>
              <a:t>Failures.</a:t>
            </a:r>
            <a:endParaRPr sz="1600">
              <a:latin typeface="DejaVu Sans"/>
              <a:cs typeface="DejaVu Sans"/>
            </a:endParaRPr>
          </a:p>
          <a:p>
            <a:pPr marL="12700" marR="5080">
              <a:lnSpc>
                <a:spcPct val="100000"/>
              </a:lnSpc>
              <a:spcBef>
                <a:spcPts val="990"/>
              </a:spcBef>
            </a:pPr>
            <a:r>
              <a:rPr sz="1600" spc="-5" dirty="0">
                <a:solidFill>
                  <a:srgbClr val="3F3F3F"/>
                </a:solidFill>
                <a:latin typeface="DejaVu Sans"/>
                <a:cs typeface="DejaVu Sans"/>
              </a:rPr>
              <a:t>All </a:t>
            </a:r>
            <a:r>
              <a:rPr sz="1600" spc="-15" dirty="0">
                <a:solidFill>
                  <a:srgbClr val="3F3F3F"/>
                </a:solidFill>
                <a:latin typeface="DejaVu Sans"/>
                <a:cs typeface="DejaVu Sans"/>
              </a:rPr>
              <a:t>hardware </a:t>
            </a:r>
            <a:r>
              <a:rPr sz="1600" spc="-5" dirty="0">
                <a:solidFill>
                  <a:srgbClr val="3F3F3F"/>
                </a:solidFill>
                <a:latin typeface="DejaVu Sans"/>
                <a:cs typeface="DejaVu Sans"/>
              </a:rPr>
              <a:t>and </a:t>
            </a:r>
            <a:r>
              <a:rPr sz="1600" spc="-15" dirty="0">
                <a:solidFill>
                  <a:srgbClr val="3F3F3F"/>
                </a:solidFill>
                <a:latin typeface="DejaVu Sans"/>
                <a:cs typeface="DejaVu Sans"/>
              </a:rPr>
              <a:t>software </a:t>
            </a:r>
            <a:r>
              <a:rPr sz="1600" spc="-10" dirty="0">
                <a:solidFill>
                  <a:srgbClr val="3F3F3F"/>
                </a:solidFill>
                <a:latin typeface="DejaVu Sans"/>
                <a:cs typeface="DejaVu Sans"/>
              </a:rPr>
              <a:t>components </a:t>
            </a:r>
            <a:r>
              <a:rPr sz="1600" spc="-5" dirty="0">
                <a:solidFill>
                  <a:srgbClr val="3F3F3F"/>
                </a:solidFill>
                <a:latin typeface="DejaVu Sans"/>
                <a:cs typeface="DejaVu Sans"/>
              </a:rPr>
              <a:t>of </a:t>
            </a:r>
            <a:r>
              <a:rPr sz="1600" dirty="0">
                <a:solidFill>
                  <a:srgbClr val="3F3F3F"/>
                </a:solidFill>
                <a:latin typeface="DejaVu Sans"/>
                <a:cs typeface="DejaVu Sans"/>
              </a:rPr>
              <a:t>a </a:t>
            </a:r>
            <a:r>
              <a:rPr sz="1600" spc="-5" dirty="0">
                <a:solidFill>
                  <a:srgbClr val="3F3F3F"/>
                </a:solidFill>
                <a:latin typeface="DejaVu Sans"/>
                <a:cs typeface="DejaVu Sans"/>
              </a:rPr>
              <a:t>computer system as well as any  </a:t>
            </a:r>
            <a:r>
              <a:rPr sz="1600" spc="-10" dirty="0">
                <a:solidFill>
                  <a:srgbClr val="3F3F3F"/>
                </a:solidFill>
                <a:latin typeface="DejaVu Sans"/>
                <a:cs typeface="DejaVu Sans"/>
              </a:rPr>
              <a:t>component </a:t>
            </a:r>
            <a:r>
              <a:rPr sz="1600" spc="-5" dirty="0">
                <a:solidFill>
                  <a:srgbClr val="3F3F3F"/>
                </a:solidFill>
                <a:latin typeface="DejaVu Sans"/>
                <a:cs typeface="DejaVu Sans"/>
              </a:rPr>
              <a:t>of the </a:t>
            </a:r>
            <a:r>
              <a:rPr sz="1600" spc="-10" dirty="0">
                <a:solidFill>
                  <a:srgbClr val="3F3F3F"/>
                </a:solidFill>
                <a:latin typeface="DejaVu Sans"/>
                <a:cs typeface="DejaVu Sans"/>
              </a:rPr>
              <a:t>computer </a:t>
            </a:r>
            <a:r>
              <a:rPr sz="1600" spc="-5" dirty="0">
                <a:solidFill>
                  <a:srgbClr val="3F3F3F"/>
                </a:solidFill>
                <a:latin typeface="DejaVu Sans"/>
                <a:cs typeface="DejaVu Sans"/>
              </a:rPr>
              <a:t>network have the risk of failing </a:t>
            </a:r>
            <a:r>
              <a:rPr sz="1600" dirty="0">
                <a:solidFill>
                  <a:srgbClr val="3F3F3F"/>
                </a:solidFill>
                <a:latin typeface="DejaVu Sans"/>
                <a:cs typeface="DejaVu Sans"/>
              </a:rPr>
              <a:t>and </a:t>
            </a:r>
            <a:r>
              <a:rPr sz="1600" spc="-10" dirty="0">
                <a:solidFill>
                  <a:srgbClr val="3F3F3F"/>
                </a:solidFill>
                <a:latin typeface="DejaVu Sans"/>
                <a:cs typeface="DejaVu Sans"/>
              </a:rPr>
              <a:t>creating </a:t>
            </a:r>
            <a:r>
              <a:rPr sz="1600" spc="-15" dirty="0">
                <a:solidFill>
                  <a:srgbClr val="3F3F3F"/>
                </a:solidFill>
                <a:latin typeface="DejaVu Sans"/>
                <a:cs typeface="DejaVu Sans"/>
              </a:rPr>
              <a:t>errors.  </a:t>
            </a:r>
            <a:r>
              <a:rPr sz="1600" spc="-10" dirty="0">
                <a:solidFill>
                  <a:srgbClr val="3F3F3F"/>
                </a:solidFill>
                <a:latin typeface="DejaVu Sans"/>
                <a:cs typeface="DejaVu Sans"/>
              </a:rPr>
              <a:t>Hence, </a:t>
            </a:r>
            <a:r>
              <a:rPr sz="1600" spc="-5" dirty="0">
                <a:solidFill>
                  <a:srgbClr val="3F3F3F"/>
                </a:solidFill>
                <a:latin typeface="DejaVu Sans"/>
                <a:cs typeface="DejaVu Sans"/>
              </a:rPr>
              <a:t>any </a:t>
            </a:r>
            <a:r>
              <a:rPr sz="1600" spc="-10" dirty="0">
                <a:solidFill>
                  <a:srgbClr val="3F3F3F"/>
                </a:solidFill>
                <a:latin typeface="DejaVu Sans"/>
                <a:cs typeface="DejaVu Sans"/>
              </a:rPr>
              <a:t>distributed </a:t>
            </a:r>
            <a:r>
              <a:rPr sz="1600" spc="-5" dirty="0">
                <a:solidFill>
                  <a:srgbClr val="3F3F3F"/>
                </a:solidFill>
                <a:latin typeface="DejaVu Sans"/>
                <a:cs typeface="DejaVu Sans"/>
              </a:rPr>
              <a:t>system has to face the </a:t>
            </a:r>
            <a:r>
              <a:rPr sz="1600" spc="-15" dirty="0">
                <a:solidFill>
                  <a:srgbClr val="3F3F3F"/>
                </a:solidFill>
                <a:latin typeface="DejaVu Sans"/>
                <a:cs typeface="DejaVu Sans"/>
              </a:rPr>
              <a:t>problem </a:t>
            </a:r>
            <a:r>
              <a:rPr sz="1600" spc="-5" dirty="0">
                <a:solidFill>
                  <a:srgbClr val="3F3F3F"/>
                </a:solidFill>
                <a:latin typeface="DejaVu Sans"/>
                <a:cs typeface="DejaVu Sans"/>
              </a:rPr>
              <a:t>that its </a:t>
            </a:r>
            <a:r>
              <a:rPr sz="1600" spc="-10" dirty="0">
                <a:solidFill>
                  <a:srgbClr val="3F3F3F"/>
                </a:solidFill>
                <a:latin typeface="DejaVu Sans"/>
                <a:cs typeface="DejaVu Sans"/>
              </a:rPr>
              <a:t>components </a:t>
            </a:r>
            <a:r>
              <a:rPr sz="1600" dirty="0">
                <a:solidFill>
                  <a:srgbClr val="3F3F3F"/>
                </a:solidFill>
                <a:latin typeface="DejaVu Sans"/>
                <a:cs typeface="DejaVu Sans"/>
              </a:rPr>
              <a:t>may  </a:t>
            </a:r>
            <a:r>
              <a:rPr sz="1600" spc="-5" dirty="0">
                <a:solidFill>
                  <a:srgbClr val="3F3F3F"/>
                </a:solidFill>
                <a:latin typeface="DejaVu Sans"/>
                <a:cs typeface="DejaVu Sans"/>
              </a:rPr>
              <a:t>fail or </a:t>
            </a:r>
            <a:r>
              <a:rPr sz="1600" spc="-15" dirty="0">
                <a:solidFill>
                  <a:srgbClr val="3F3F3F"/>
                </a:solidFill>
                <a:latin typeface="DejaVu Sans"/>
                <a:cs typeface="DejaVu Sans"/>
              </a:rPr>
              <a:t>produce wrong </a:t>
            </a:r>
            <a:r>
              <a:rPr sz="1600" spc="-10" dirty="0">
                <a:solidFill>
                  <a:srgbClr val="3F3F3F"/>
                </a:solidFill>
                <a:latin typeface="DejaVu Sans"/>
                <a:cs typeface="DejaVu Sans"/>
              </a:rPr>
              <a:t>results </a:t>
            </a:r>
            <a:r>
              <a:rPr sz="1600" spc="-5" dirty="0">
                <a:solidFill>
                  <a:srgbClr val="3F3F3F"/>
                </a:solidFill>
                <a:latin typeface="DejaVu Sans"/>
                <a:cs typeface="DejaVu Sans"/>
              </a:rPr>
              <a:t>by</a:t>
            </a:r>
            <a:r>
              <a:rPr sz="1600" spc="-15" dirty="0">
                <a:solidFill>
                  <a:srgbClr val="3F3F3F"/>
                </a:solidFill>
                <a:latin typeface="DejaVu Sans"/>
                <a:cs typeface="DejaVu Sans"/>
              </a:rPr>
              <a:t> </a:t>
            </a:r>
            <a:r>
              <a:rPr sz="1600" spc="-5" dirty="0">
                <a:solidFill>
                  <a:srgbClr val="3F3F3F"/>
                </a:solidFill>
                <a:latin typeface="DejaVu Sans"/>
                <a:cs typeface="DejaVu Sans"/>
              </a:rPr>
              <a:t>chance.</a:t>
            </a:r>
            <a:endParaRPr sz="1600">
              <a:latin typeface="DejaVu Sans"/>
              <a:cs typeface="DejaVu Sans"/>
            </a:endParaRPr>
          </a:p>
          <a:p>
            <a:pPr marL="12700">
              <a:lnSpc>
                <a:spcPct val="100000"/>
              </a:lnSpc>
              <a:spcBef>
                <a:spcPts val="980"/>
              </a:spcBef>
            </a:pPr>
            <a:r>
              <a:rPr sz="1600" b="1" i="1" u="sng" spc="-5" dirty="0">
                <a:solidFill>
                  <a:srgbClr val="3F3F3F"/>
                </a:solidFill>
                <a:uFill>
                  <a:solidFill>
                    <a:srgbClr val="3F3F3F"/>
                  </a:solidFill>
                </a:uFill>
                <a:latin typeface="DejaVu Sans"/>
                <a:cs typeface="DejaVu Sans"/>
              </a:rPr>
              <a:t>Malicious</a:t>
            </a:r>
            <a:r>
              <a:rPr sz="1600" b="1" i="1" u="sng" spc="-15" dirty="0">
                <a:solidFill>
                  <a:srgbClr val="3F3F3F"/>
                </a:solidFill>
                <a:uFill>
                  <a:solidFill>
                    <a:srgbClr val="3F3F3F"/>
                  </a:solidFill>
                </a:uFill>
                <a:latin typeface="DejaVu Sans"/>
                <a:cs typeface="DejaVu Sans"/>
              </a:rPr>
              <a:t> Peers.</a:t>
            </a:r>
            <a:endParaRPr sz="1600">
              <a:latin typeface="DejaVu Sans"/>
              <a:cs typeface="DejaVu Sans"/>
            </a:endParaRPr>
          </a:p>
          <a:p>
            <a:pPr marL="12700" marR="12700" algn="just">
              <a:lnSpc>
                <a:spcPct val="99700"/>
              </a:lnSpc>
              <a:spcBef>
                <a:spcPts val="994"/>
              </a:spcBef>
            </a:pPr>
            <a:r>
              <a:rPr sz="1600" spc="-5" dirty="0">
                <a:solidFill>
                  <a:srgbClr val="3F3F3F"/>
                </a:solidFill>
                <a:latin typeface="DejaVu Sans"/>
                <a:cs typeface="DejaVu Sans"/>
              </a:rPr>
              <a:t>This </a:t>
            </a:r>
            <a:r>
              <a:rPr sz="1600" spc="-15" dirty="0">
                <a:solidFill>
                  <a:srgbClr val="3F3F3F"/>
                </a:solidFill>
                <a:latin typeface="DejaVu Sans"/>
                <a:cs typeface="DejaVu Sans"/>
              </a:rPr>
              <a:t>source </a:t>
            </a:r>
            <a:r>
              <a:rPr sz="1600" dirty="0">
                <a:solidFill>
                  <a:srgbClr val="3F3F3F"/>
                </a:solidFill>
                <a:latin typeface="DejaVu Sans"/>
                <a:cs typeface="DejaVu Sans"/>
              </a:rPr>
              <a:t>of </a:t>
            </a:r>
            <a:r>
              <a:rPr sz="1600" spc="-5" dirty="0">
                <a:solidFill>
                  <a:srgbClr val="3F3F3F"/>
                </a:solidFill>
                <a:latin typeface="DejaVu Sans"/>
                <a:cs typeface="DejaVu Sans"/>
              </a:rPr>
              <a:t>untrustworthiness is caused by the </a:t>
            </a:r>
            <a:r>
              <a:rPr sz="1600" spc="-10" dirty="0">
                <a:solidFill>
                  <a:srgbClr val="3F3F3F"/>
                </a:solidFill>
                <a:latin typeface="DejaVu Sans"/>
                <a:cs typeface="DejaVu Sans"/>
              </a:rPr>
              <a:t>goal </a:t>
            </a:r>
            <a:r>
              <a:rPr sz="1600" spc="-5" dirty="0">
                <a:solidFill>
                  <a:srgbClr val="3F3F3F"/>
                </a:solidFill>
                <a:latin typeface="DejaVu Sans"/>
                <a:cs typeface="DejaVu Sans"/>
              </a:rPr>
              <a:t>of individuals who </a:t>
            </a:r>
            <a:r>
              <a:rPr sz="1600" spc="-10" dirty="0">
                <a:solidFill>
                  <a:srgbClr val="3F3F3F"/>
                </a:solidFill>
                <a:latin typeface="DejaVu Sans"/>
                <a:cs typeface="DejaVu Sans"/>
              </a:rPr>
              <a:t>decide  </a:t>
            </a:r>
            <a:r>
              <a:rPr sz="1600" spc="-5" dirty="0">
                <a:solidFill>
                  <a:srgbClr val="3F3F3F"/>
                </a:solidFill>
                <a:latin typeface="DejaVu Sans"/>
                <a:cs typeface="DejaVu Sans"/>
              </a:rPr>
              <a:t>to </a:t>
            </a:r>
            <a:r>
              <a:rPr sz="1600" spc="-10" dirty="0">
                <a:solidFill>
                  <a:srgbClr val="3F3F3F"/>
                </a:solidFill>
                <a:latin typeface="DejaVu Sans"/>
                <a:cs typeface="DejaVu Sans"/>
              </a:rPr>
              <a:t>exploit </a:t>
            </a:r>
            <a:r>
              <a:rPr sz="1600" spc="-5" dirty="0">
                <a:solidFill>
                  <a:srgbClr val="3F3F3F"/>
                </a:solidFill>
                <a:latin typeface="DejaVu Sans"/>
                <a:cs typeface="DejaVu Sans"/>
              </a:rPr>
              <a:t>the system for their own </a:t>
            </a:r>
            <a:r>
              <a:rPr sz="1600" spc="-10" dirty="0">
                <a:solidFill>
                  <a:srgbClr val="3F3F3F"/>
                </a:solidFill>
                <a:latin typeface="DejaVu Sans"/>
                <a:cs typeface="DejaVu Sans"/>
              </a:rPr>
              <a:t>purposes. </a:t>
            </a:r>
            <a:r>
              <a:rPr sz="1600" spc="-5" dirty="0">
                <a:solidFill>
                  <a:srgbClr val="3F3F3F"/>
                </a:solidFill>
                <a:latin typeface="DejaVu Sans"/>
                <a:cs typeface="DejaVu Sans"/>
              </a:rPr>
              <a:t>Malicious peers comprise the most  </a:t>
            </a:r>
            <a:r>
              <a:rPr sz="1600" spc="-10" dirty="0">
                <a:solidFill>
                  <a:srgbClr val="3F3F3F"/>
                </a:solidFill>
                <a:latin typeface="DejaVu Sans"/>
                <a:cs typeface="DejaVu Sans"/>
              </a:rPr>
              <a:t>severe threat </a:t>
            </a:r>
            <a:r>
              <a:rPr sz="1600" spc="-5" dirty="0">
                <a:solidFill>
                  <a:srgbClr val="3F3F3F"/>
                </a:solidFill>
                <a:latin typeface="DejaVu Sans"/>
                <a:cs typeface="DejaVu Sans"/>
              </a:rPr>
              <a:t>as they attack the </a:t>
            </a:r>
            <a:r>
              <a:rPr sz="1600" spc="-10" dirty="0">
                <a:solidFill>
                  <a:srgbClr val="3F3F3F"/>
                </a:solidFill>
                <a:latin typeface="DejaVu Sans"/>
                <a:cs typeface="DejaVu Sans"/>
              </a:rPr>
              <a:t>foundation </a:t>
            </a:r>
            <a:r>
              <a:rPr sz="1600" spc="-5" dirty="0">
                <a:solidFill>
                  <a:srgbClr val="3F3F3F"/>
                </a:solidFill>
                <a:latin typeface="DejaVu Sans"/>
                <a:cs typeface="DejaVu Sans"/>
              </a:rPr>
              <a:t>on which any </a:t>
            </a:r>
            <a:r>
              <a:rPr sz="1600" spc="-15" dirty="0">
                <a:solidFill>
                  <a:srgbClr val="3F3F3F"/>
                </a:solidFill>
                <a:latin typeface="DejaVu Sans"/>
                <a:cs typeface="DejaVu Sans"/>
              </a:rPr>
              <a:t>peer-to-peer </a:t>
            </a:r>
            <a:r>
              <a:rPr sz="1600" spc="-5" dirty="0">
                <a:solidFill>
                  <a:srgbClr val="3F3F3F"/>
                </a:solidFill>
                <a:latin typeface="DejaVu Sans"/>
                <a:cs typeface="DejaVu Sans"/>
              </a:rPr>
              <a:t>system </a:t>
            </a:r>
            <a:r>
              <a:rPr sz="1600" dirty="0">
                <a:solidFill>
                  <a:srgbClr val="3F3F3F"/>
                </a:solidFill>
                <a:latin typeface="DejaVu Sans"/>
                <a:cs typeface="DejaVu Sans"/>
              </a:rPr>
              <a:t>is  </a:t>
            </a:r>
            <a:r>
              <a:rPr sz="1600" spc="-5" dirty="0">
                <a:solidFill>
                  <a:srgbClr val="3F3F3F"/>
                </a:solidFill>
                <a:latin typeface="DejaVu Sans"/>
                <a:cs typeface="DejaVu Sans"/>
              </a:rPr>
              <a:t>built:</a:t>
            </a:r>
            <a:r>
              <a:rPr sz="1600" spc="-15" dirty="0">
                <a:solidFill>
                  <a:srgbClr val="3F3F3F"/>
                </a:solidFill>
                <a:latin typeface="DejaVu Sans"/>
                <a:cs typeface="DejaVu Sans"/>
              </a:rPr>
              <a:t> </a:t>
            </a:r>
            <a:r>
              <a:rPr sz="1600" spc="-5" dirty="0">
                <a:solidFill>
                  <a:srgbClr val="3F3F3F"/>
                </a:solidFill>
                <a:latin typeface="DejaVu Sans"/>
                <a:cs typeface="DejaVu Sans"/>
              </a:rPr>
              <a:t>trust.</a:t>
            </a:r>
            <a:endParaRPr sz="1600">
              <a:latin typeface="DejaVu Sans"/>
              <a:cs typeface="DejaVu Sans"/>
            </a:endParaRPr>
          </a:p>
          <a:p>
            <a:pPr marL="12700">
              <a:lnSpc>
                <a:spcPct val="100000"/>
              </a:lnSpc>
              <a:spcBef>
                <a:spcPts val="1000"/>
              </a:spcBef>
            </a:pPr>
            <a:r>
              <a:rPr sz="1600" b="1" i="1" u="sng" spc="-5" dirty="0">
                <a:solidFill>
                  <a:srgbClr val="3F3F3F"/>
                </a:solidFill>
                <a:uFill>
                  <a:solidFill>
                    <a:srgbClr val="3F3F3F"/>
                  </a:solidFill>
                </a:uFill>
                <a:latin typeface="DejaVu Sans"/>
                <a:cs typeface="DejaVu Sans"/>
              </a:rPr>
              <a:t>The </a:t>
            </a:r>
            <a:r>
              <a:rPr sz="1600" b="1" i="1" u="sng" dirty="0">
                <a:solidFill>
                  <a:srgbClr val="3F3F3F"/>
                </a:solidFill>
                <a:uFill>
                  <a:solidFill>
                    <a:srgbClr val="3F3F3F"/>
                  </a:solidFill>
                </a:uFill>
                <a:latin typeface="DejaVu Sans"/>
                <a:cs typeface="DejaVu Sans"/>
              </a:rPr>
              <a:t>Core </a:t>
            </a:r>
            <a:r>
              <a:rPr sz="1600" b="1" i="1" u="sng" spc="-15" dirty="0">
                <a:solidFill>
                  <a:srgbClr val="3F3F3F"/>
                </a:solidFill>
                <a:uFill>
                  <a:solidFill>
                    <a:srgbClr val="3F3F3F"/>
                  </a:solidFill>
                </a:uFill>
                <a:latin typeface="DejaVu Sans"/>
                <a:cs typeface="DejaVu Sans"/>
              </a:rPr>
              <a:t>Problem </a:t>
            </a:r>
            <a:r>
              <a:rPr sz="1600" b="1" i="1" u="sng" dirty="0">
                <a:solidFill>
                  <a:srgbClr val="3F3F3F"/>
                </a:solidFill>
                <a:uFill>
                  <a:solidFill>
                    <a:srgbClr val="3F3F3F"/>
                  </a:solidFill>
                </a:uFill>
                <a:latin typeface="DejaVu Sans"/>
                <a:cs typeface="DejaVu Sans"/>
              </a:rPr>
              <a:t>to </a:t>
            </a:r>
            <a:r>
              <a:rPr sz="1600" b="1" i="1" u="sng" spc="-5" dirty="0">
                <a:solidFill>
                  <a:srgbClr val="3F3F3F"/>
                </a:solidFill>
                <a:uFill>
                  <a:solidFill>
                    <a:srgbClr val="3F3F3F"/>
                  </a:solidFill>
                </a:uFill>
                <a:latin typeface="DejaVu Sans"/>
                <a:cs typeface="DejaVu Sans"/>
              </a:rPr>
              <a:t>Be Solved by </a:t>
            </a:r>
            <a:r>
              <a:rPr sz="1600" b="1" i="1" u="sng" dirty="0">
                <a:solidFill>
                  <a:srgbClr val="3F3F3F"/>
                </a:solidFill>
                <a:uFill>
                  <a:solidFill>
                    <a:srgbClr val="3F3F3F"/>
                  </a:solidFill>
                </a:uFill>
                <a:latin typeface="DejaVu Sans"/>
                <a:cs typeface="DejaVu Sans"/>
              </a:rPr>
              <a:t>the</a:t>
            </a:r>
            <a:r>
              <a:rPr sz="1600" b="1" i="1" u="sng" spc="-85" dirty="0">
                <a:solidFill>
                  <a:srgbClr val="3F3F3F"/>
                </a:solidFill>
                <a:uFill>
                  <a:solidFill>
                    <a:srgbClr val="3F3F3F"/>
                  </a:solidFill>
                </a:uFill>
                <a:latin typeface="DejaVu Sans"/>
                <a:cs typeface="DejaVu Sans"/>
              </a:rPr>
              <a:t> </a:t>
            </a:r>
            <a:r>
              <a:rPr sz="1600" b="1" i="1" u="sng" spc="-5" dirty="0">
                <a:solidFill>
                  <a:srgbClr val="3F3F3F"/>
                </a:solidFill>
                <a:uFill>
                  <a:solidFill>
                    <a:srgbClr val="3F3F3F"/>
                  </a:solidFill>
                </a:uFill>
                <a:latin typeface="DejaVu Sans"/>
                <a:cs typeface="DejaVu Sans"/>
              </a:rPr>
              <a:t>Blockchain.</a:t>
            </a:r>
            <a:endParaRPr sz="1600">
              <a:latin typeface="DejaVu Sans"/>
              <a:cs typeface="DejaVu Sans"/>
            </a:endParaRPr>
          </a:p>
          <a:p>
            <a:pPr marL="12700" marR="259079">
              <a:lnSpc>
                <a:spcPct val="100000"/>
              </a:lnSpc>
              <a:spcBef>
                <a:spcPts val="990"/>
              </a:spcBef>
            </a:pPr>
            <a:r>
              <a:rPr sz="1600" spc="-5" dirty="0">
                <a:solidFill>
                  <a:srgbClr val="3F3F3F"/>
                </a:solidFill>
                <a:latin typeface="DejaVu Sans"/>
                <a:cs typeface="DejaVu Sans"/>
              </a:rPr>
              <a:t>The </a:t>
            </a:r>
            <a:r>
              <a:rPr sz="1600" spc="-15" dirty="0">
                <a:solidFill>
                  <a:srgbClr val="3F3F3F"/>
                </a:solidFill>
                <a:latin typeface="DejaVu Sans"/>
                <a:cs typeface="DejaVu Sans"/>
              </a:rPr>
              <a:t>core problem </a:t>
            </a:r>
            <a:r>
              <a:rPr sz="1600" dirty="0">
                <a:solidFill>
                  <a:srgbClr val="3F3F3F"/>
                </a:solidFill>
                <a:latin typeface="DejaVu Sans"/>
                <a:cs typeface="DejaVu Sans"/>
              </a:rPr>
              <a:t>to </a:t>
            </a:r>
            <a:r>
              <a:rPr sz="1600" spc="-5" dirty="0">
                <a:solidFill>
                  <a:srgbClr val="3F3F3F"/>
                </a:solidFill>
                <a:latin typeface="DejaVu Sans"/>
                <a:cs typeface="DejaVu Sans"/>
              </a:rPr>
              <a:t>be solved </a:t>
            </a:r>
            <a:r>
              <a:rPr sz="1600" spc="-10" dirty="0">
                <a:solidFill>
                  <a:srgbClr val="3F3F3F"/>
                </a:solidFill>
                <a:latin typeface="DejaVu Sans"/>
                <a:cs typeface="DejaVu Sans"/>
              </a:rPr>
              <a:t>by </a:t>
            </a:r>
            <a:r>
              <a:rPr sz="1600" spc="-5" dirty="0">
                <a:solidFill>
                  <a:srgbClr val="3F3F3F"/>
                </a:solidFill>
                <a:latin typeface="DejaVu Sans"/>
                <a:cs typeface="DejaVu Sans"/>
              </a:rPr>
              <a:t>the </a:t>
            </a:r>
            <a:r>
              <a:rPr sz="1600" spc="-10" dirty="0">
                <a:solidFill>
                  <a:srgbClr val="3F3F3F"/>
                </a:solidFill>
                <a:latin typeface="DejaVu Sans"/>
                <a:cs typeface="DejaVu Sans"/>
              </a:rPr>
              <a:t>blockchain </a:t>
            </a:r>
            <a:r>
              <a:rPr sz="1600" dirty="0">
                <a:solidFill>
                  <a:srgbClr val="3F3F3F"/>
                </a:solidFill>
                <a:latin typeface="DejaVu Sans"/>
                <a:cs typeface="DejaVu Sans"/>
              </a:rPr>
              <a:t>is </a:t>
            </a:r>
            <a:r>
              <a:rPr sz="1600" spc="-5" dirty="0">
                <a:solidFill>
                  <a:srgbClr val="3F3F3F"/>
                </a:solidFill>
                <a:latin typeface="DejaVu Sans"/>
                <a:cs typeface="DejaVu Sans"/>
              </a:rPr>
              <a:t>achieving and maintaining  integrity in </a:t>
            </a:r>
            <a:r>
              <a:rPr sz="1600" dirty="0">
                <a:solidFill>
                  <a:srgbClr val="3F3F3F"/>
                </a:solidFill>
                <a:latin typeface="DejaVu Sans"/>
                <a:cs typeface="DejaVu Sans"/>
              </a:rPr>
              <a:t>a </a:t>
            </a:r>
            <a:r>
              <a:rPr sz="1600" spc="-10" dirty="0">
                <a:solidFill>
                  <a:srgbClr val="3F3F3F"/>
                </a:solidFill>
                <a:latin typeface="DejaVu Sans"/>
                <a:cs typeface="DejaVu Sans"/>
              </a:rPr>
              <a:t>purely </a:t>
            </a:r>
            <a:r>
              <a:rPr sz="1600" spc="-5" dirty="0">
                <a:solidFill>
                  <a:srgbClr val="3F3F3F"/>
                </a:solidFill>
                <a:latin typeface="DejaVu Sans"/>
                <a:cs typeface="DejaVu Sans"/>
              </a:rPr>
              <a:t>distributed </a:t>
            </a:r>
            <a:r>
              <a:rPr sz="1600" spc="-15" dirty="0">
                <a:solidFill>
                  <a:srgbClr val="3F3F3F"/>
                </a:solidFill>
                <a:latin typeface="DejaVu Sans"/>
                <a:cs typeface="DejaVu Sans"/>
              </a:rPr>
              <a:t>peer-to-peer </a:t>
            </a:r>
            <a:r>
              <a:rPr sz="1600" spc="-5" dirty="0">
                <a:solidFill>
                  <a:srgbClr val="3F3F3F"/>
                </a:solidFill>
                <a:latin typeface="DejaVu Sans"/>
                <a:cs typeface="DejaVu Sans"/>
              </a:rPr>
              <a:t>system that is comprised of an  unknown number of peers with unknown </a:t>
            </a:r>
            <a:r>
              <a:rPr sz="1600" spc="-10" dirty="0">
                <a:solidFill>
                  <a:srgbClr val="3F3F3F"/>
                </a:solidFill>
                <a:latin typeface="DejaVu Sans"/>
                <a:cs typeface="DejaVu Sans"/>
              </a:rPr>
              <a:t>reliability </a:t>
            </a:r>
            <a:r>
              <a:rPr sz="1600" dirty="0">
                <a:solidFill>
                  <a:srgbClr val="3F3F3F"/>
                </a:solidFill>
                <a:latin typeface="DejaVu Sans"/>
                <a:cs typeface="DejaVu Sans"/>
              </a:rPr>
              <a:t>and</a:t>
            </a:r>
            <a:r>
              <a:rPr sz="1600" spc="-85" dirty="0">
                <a:solidFill>
                  <a:srgbClr val="3F3F3F"/>
                </a:solidFill>
                <a:latin typeface="DejaVu Sans"/>
                <a:cs typeface="DejaVu Sans"/>
              </a:rPr>
              <a:t> </a:t>
            </a:r>
            <a:r>
              <a:rPr sz="1600" spc="-5" dirty="0">
                <a:solidFill>
                  <a:srgbClr val="3F3F3F"/>
                </a:solidFill>
                <a:latin typeface="DejaVu Sans"/>
                <a:cs typeface="DejaVu Sans"/>
              </a:rPr>
              <a:t>trustworthiness.</a:t>
            </a:r>
            <a:endParaRPr sz="1600">
              <a:latin typeface="DejaVu Sans"/>
              <a:cs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6050" y="1656080"/>
            <a:ext cx="8851900" cy="52019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96771" y="316653"/>
            <a:ext cx="4950459" cy="8212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1052" y="479858"/>
            <a:ext cx="3767328" cy="401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3401" y="1447800"/>
            <a:ext cx="8208009" cy="4495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83541" y="6121401"/>
            <a:ext cx="8277859" cy="382156"/>
          </a:xfrm>
          <a:prstGeom prst="rect">
            <a:avLst/>
          </a:prstGeom>
        </p:spPr>
        <p:txBody>
          <a:bodyPr vert="horz" wrap="square" lIns="0" tIns="12700" rIns="0" bIns="0" rtlCol="0">
            <a:spAutoFit/>
          </a:bodyPr>
          <a:lstStyle/>
          <a:p>
            <a:pPr marL="12700">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40" dirty="0">
                <a:latin typeface="Carlito"/>
                <a:cs typeface="Carlito"/>
              </a:rPr>
              <a:t> </a:t>
            </a:r>
            <a:r>
              <a:rPr sz="1200" i="1" spc="-5" dirty="0">
                <a:latin typeface="Carlito"/>
                <a:cs typeface="Carlito"/>
              </a:rPr>
              <a:t>Research</a:t>
            </a:r>
            <a:endParaRPr sz="1200">
              <a:latin typeface="Carlito"/>
              <a:cs typeface="Carl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3375" y="524773"/>
            <a:ext cx="8615680" cy="5932593"/>
            <a:chOff x="273375" y="393579"/>
            <a:chExt cx="8615680" cy="4449445"/>
          </a:xfrm>
        </p:grpSpPr>
        <p:sp>
          <p:nvSpPr>
            <p:cNvPr id="3" name="object 3"/>
            <p:cNvSpPr/>
            <p:nvPr/>
          </p:nvSpPr>
          <p:spPr>
            <a:xfrm>
              <a:off x="273375" y="393579"/>
              <a:ext cx="8615188" cy="44494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52370" y="1167130"/>
              <a:ext cx="989330" cy="431800"/>
            </a:xfrm>
            <a:custGeom>
              <a:avLst/>
              <a:gdLst/>
              <a:ahLst/>
              <a:cxnLst/>
              <a:rect l="l" t="t" r="r" b="b"/>
              <a:pathLst>
                <a:path w="989329" h="431800">
                  <a:moveTo>
                    <a:pt x="989330" y="0"/>
                  </a:moveTo>
                  <a:lnTo>
                    <a:pt x="0" y="0"/>
                  </a:lnTo>
                  <a:lnTo>
                    <a:pt x="0" y="431800"/>
                  </a:lnTo>
                  <a:lnTo>
                    <a:pt x="989330" y="431800"/>
                  </a:lnTo>
                  <a:close/>
                </a:path>
              </a:pathLst>
            </a:custGeom>
            <a:solidFill>
              <a:srgbClr val="1F114C"/>
            </a:solidFill>
          </p:spPr>
          <p:txBody>
            <a:bodyPr wrap="square" lIns="0" tIns="0" rIns="0" bIns="0" rtlCol="0"/>
            <a:lstStyle/>
            <a:p>
              <a:endParaRPr/>
            </a:p>
          </p:txBody>
        </p:sp>
        <p:sp>
          <p:nvSpPr>
            <p:cNvPr id="5" name="object 5"/>
            <p:cNvSpPr/>
            <p:nvPr/>
          </p:nvSpPr>
          <p:spPr>
            <a:xfrm>
              <a:off x="2452370" y="1167130"/>
              <a:ext cx="989330" cy="431800"/>
            </a:xfrm>
            <a:custGeom>
              <a:avLst/>
              <a:gdLst/>
              <a:ahLst/>
              <a:cxnLst/>
              <a:rect l="l" t="t" r="r" b="b"/>
              <a:pathLst>
                <a:path w="989329" h="431800">
                  <a:moveTo>
                    <a:pt x="494030" y="431800"/>
                  </a:moveTo>
                  <a:lnTo>
                    <a:pt x="0" y="431800"/>
                  </a:lnTo>
                  <a:lnTo>
                    <a:pt x="0" y="0"/>
                  </a:lnTo>
                  <a:lnTo>
                    <a:pt x="989330" y="0"/>
                  </a:lnTo>
                  <a:lnTo>
                    <a:pt x="989330" y="431800"/>
                  </a:lnTo>
                  <a:lnTo>
                    <a:pt x="494030" y="431800"/>
                  </a:lnTo>
                  <a:close/>
                </a:path>
              </a:pathLst>
            </a:custGeom>
            <a:ln w="9344">
              <a:solidFill>
                <a:srgbClr val="1F114C"/>
              </a:solidFill>
            </a:ln>
          </p:spPr>
          <p:txBody>
            <a:bodyPr wrap="square" lIns="0" tIns="0" rIns="0" bIns="0" rtlCol="0"/>
            <a:lstStyle/>
            <a:p>
              <a:endParaRPr/>
            </a:p>
          </p:txBody>
        </p:sp>
      </p:grpSp>
      <p:sp>
        <p:nvSpPr>
          <p:cNvPr id="6" name="object 6"/>
          <p:cNvSpPr txBox="1"/>
          <p:nvPr/>
        </p:nvSpPr>
        <p:spPr>
          <a:xfrm>
            <a:off x="2628901" y="1617133"/>
            <a:ext cx="636905" cy="320601"/>
          </a:xfrm>
          <a:prstGeom prst="rect">
            <a:avLst/>
          </a:prstGeom>
        </p:spPr>
        <p:txBody>
          <a:bodyPr vert="horz" wrap="square" lIns="0" tIns="12700" rIns="0" bIns="0" rtlCol="0">
            <a:spAutoFit/>
          </a:bodyPr>
          <a:lstStyle/>
          <a:p>
            <a:pPr marL="74930" marR="5080" indent="-62230">
              <a:lnSpc>
                <a:spcPct val="100000"/>
              </a:lnSpc>
              <a:spcBef>
                <a:spcPts val="100"/>
              </a:spcBef>
            </a:pPr>
            <a:r>
              <a:rPr sz="1000" spc="-5" dirty="0">
                <a:solidFill>
                  <a:srgbClr val="FFFFFF"/>
                </a:solidFill>
                <a:latin typeface="Liberation Sans"/>
                <a:cs typeface="Liberation Sans"/>
              </a:rPr>
              <a:t>H</a:t>
            </a:r>
            <a:r>
              <a:rPr sz="1000" spc="-10" dirty="0">
                <a:solidFill>
                  <a:srgbClr val="FFFFFF"/>
                </a:solidFill>
                <a:latin typeface="Liberation Sans"/>
                <a:cs typeface="Liberation Sans"/>
              </a:rPr>
              <a:t>ea</a:t>
            </a:r>
            <a:r>
              <a:rPr sz="1000" spc="-5" dirty="0">
                <a:solidFill>
                  <a:srgbClr val="FFFFFF"/>
                </a:solidFill>
                <a:latin typeface="Liberation Sans"/>
                <a:cs typeface="Liberation Sans"/>
              </a:rPr>
              <a:t>l</a:t>
            </a:r>
            <a:r>
              <a:rPr sz="1000" spc="-10" dirty="0">
                <a:solidFill>
                  <a:srgbClr val="FFFFFF"/>
                </a:solidFill>
                <a:latin typeface="Liberation Sans"/>
                <a:cs typeface="Liberation Sans"/>
              </a:rPr>
              <a:t>t</a:t>
            </a:r>
            <a:r>
              <a:rPr sz="1000" dirty="0">
                <a:solidFill>
                  <a:srgbClr val="FFFFFF"/>
                </a:solidFill>
                <a:latin typeface="Liberation Sans"/>
                <a:cs typeface="Liberation Sans"/>
              </a:rPr>
              <a:t>hc</a:t>
            </a:r>
            <a:r>
              <a:rPr sz="1000" spc="-10" dirty="0">
                <a:solidFill>
                  <a:srgbClr val="FFFFFF"/>
                </a:solidFill>
                <a:latin typeface="Liberation Sans"/>
                <a:cs typeface="Liberation Sans"/>
              </a:rPr>
              <a:t>a</a:t>
            </a:r>
            <a:r>
              <a:rPr sz="1000" spc="5" dirty="0">
                <a:solidFill>
                  <a:srgbClr val="FFFFFF"/>
                </a:solidFill>
                <a:latin typeface="Liberation Sans"/>
                <a:cs typeface="Liberation Sans"/>
              </a:rPr>
              <a:t>r</a:t>
            </a:r>
            <a:r>
              <a:rPr sz="1000" dirty="0">
                <a:solidFill>
                  <a:srgbClr val="FFFFFF"/>
                </a:solidFill>
                <a:latin typeface="Liberation Sans"/>
                <a:cs typeface="Liberation Sans"/>
              </a:rPr>
              <a:t>e  </a:t>
            </a:r>
            <a:r>
              <a:rPr sz="1000" spc="-5" dirty="0">
                <a:solidFill>
                  <a:srgbClr val="FFFFFF"/>
                </a:solidFill>
                <a:latin typeface="Liberation Sans"/>
                <a:cs typeface="Liberation Sans"/>
              </a:rPr>
              <a:t>Services</a:t>
            </a:r>
            <a:endParaRPr sz="1000">
              <a:latin typeface="Liberation Sans"/>
              <a:cs typeface="Liberatio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5650" y="293369"/>
            <a:ext cx="7632700" cy="6565053"/>
            <a:chOff x="755650" y="220027"/>
            <a:chExt cx="7632700" cy="4923790"/>
          </a:xfrm>
        </p:grpSpPr>
        <p:sp>
          <p:nvSpPr>
            <p:cNvPr id="3" name="object 3"/>
            <p:cNvSpPr/>
            <p:nvPr/>
          </p:nvSpPr>
          <p:spPr>
            <a:xfrm>
              <a:off x="755650" y="319527"/>
              <a:ext cx="7632700" cy="48239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58290" y="3088640"/>
              <a:ext cx="820419" cy="218440"/>
            </a:xfrm>
            <a:custGeom>
              <a:avLst/>
              <a:gdLst/>
              <a:ahLst/>
              <a:cxnLst/>
              <a:rect l="l" t="t" r="r" b="b"/>
              <a:pathLst>
                <a:path w="820419" h="218439">
                  <a:moveTo>
                    <a:pt x="820420" y="0"/>
                  </a:moveTo>
                  <a:lnTo>
                    <a:pt x="0" y="0"/>
                  </a:lnTo>
                  <a:lnTo>
                    <a:pt x="0" y="218440"/>
                  </a:lnTo>
                  <a:lnTo>
                    <a:pt x="820420" y="218440"/>
                  </a:lnTo>
                  <a:close/>
                </a:path>
              </a:pathLst>
            </a:custGeom>
            <a:solidFill>
              <a:srgbClr val="FFFFFF"/>
            </a:solidFill>
          </p:spPr>
          <p:txBody>
            <a:bodyPr wrap="square" lIns="0" tIns="0" rIns="0" bIns="0" rtlCol="0"/>
            <a:lstStyle/>
            <a:p>
              <a:endParaRPr/>
            </a:p>
          </p:txBody>
        </p:sp>
        <p:sp>
          <p:nvSpPr>
            <p:cNvPr id="5" name="object 5"/>
            <p:cNvSpPr/>
            <p:nvPr/>
          </p:nvSpPr>
          <p:spPr>
            <a:xfrm>
              <a:off x="1558290" y="3088640"/>
              <a:ext cx="820419" cy="218440"/>
            </a:xfrm>
            <a:custGeom>
              <a:avLst/>
              <a:gdLst/>
              <a:ahLst/>
              <a:cxnLst/>
              <a:rect l="l" t="t" r="r" b="b"/>
              <a:pathLst>
                <a:path w="820419" h="218439">
                  <a:moveTo>
                    <a:pt x="410209" y="218440"/>
                  </a:moveTo>
                  <a:lnTo>
                    <a:pt x="0" y="218440"/>
                  </a:lnTo>
                  <a:lnTo>
                    <a:pt x="0" y="0"/>
                  </a:lnTo>
                  <a:lnTo>
                    <a:pt x="820420" y="0"/>
                  </a:lnTo>
                  <a:lnTo>
                    <a:pt x="820420" y="218440"/>
                  </a:lnTo>
                  <a:lnTo>
                    <a:pt x="410209" y="218440"/>
                  </a:lnTo>
                  <a:close/>
                </a:path>
              </a:pathLst>
            </a:custGeom>
            <a:ln w="9344">
              <a:solidFill>
                <a:srgbClr val="FFFFFF"/>
              </a:solidFill>
            </a:ln>
          </p:spPr>
          <p:txBody>
            <a:bodyPr wrap="square" lIns="0" tIns="0" rIns="0" bIns="0" rtlCol="0"/>
            <a:lstStyle/>
            <a:p>
              <a:endParaRPr/>
            </a:p>
          </p:txBody>
        </p:sp>
        <p:sp>
          <p:nvSpPr>
            <p:cNvPr id="6" name="object 6"/>
            <p:cNvSpPr/>
            <p:nvPr/>
          </p:nvSpPr>
          <p:spPr>
            <a:xfrm>
              <a:off x="1333500" y="224790"/>
              <a:ext cx="4161790" cy="1045210"/>
            </a:xfrm>
            <a:custGeom>
              <a:avLst/>
              <a:gdLst/>
              <a:ahLst/>
              <a:cxnLst/>
              <a:rect l="l" t="t" r="r" b="b"/>
              <a:pathLst>
                <a:path w="4161790" h="1045210">
                  <a:moveTo>
                    <a:pt x="4161790" y="0"/>
                  </a:moveTo>
                  <a:lnTo>
                    <a:pt x="0" y="0"/>
                  </a:lnTo>
                  <a:lnTo>
                    <a:pt x="0" y="1045210"/>
                  </a:lnTo>
                  <a:lnTo>
                    <a:pt x="4161790" y="1045210"/>
                  </a:lnTo>
                  <a:close/>
                </a:path>
              </a:pathLst>
            </a:custGeom>
            <a:solidFill>
              <a:srgbClr val="FFFFFF"/>
            </a:solidFill>
          </p:spPr>
          <p:txBody>
            <a:bodyPr wrap="square" lIns="0" tIns="0" rIns="0" bIns="0" rtlCol="0"/>
            <a:lstStyle/>
            <a:p>
              <a:endParaRPr/>
            </a:p>
          </p:txBody>
        </p:sp>
        <p:sp>
          <p:nvSpPr>
            <p:cNvPr id="7" name="object 7"/>
            <p:cNvSpPr/>
            <p:nvPr/>
          </p:nvSpPr>
          <p:spPr>
            <a:xfrm>
              <a:off x="1333500" y="224790"/>
              <a:ext cx="4161790" cy="1045210"/>
            </a:xfrm>
            <a:custGeom>
              <a:avLst/>
              <a:gdLst/>
              <a:ahLst/>
              <a:cxnLst/>
              <a:rect l="l" t="t" r="r" b="b"/>
              <a:pathLst>
                <a:path w="4161790" h="1045210">
                  <a:moveTo>
                    <a:pt x="2081529" y="1045210"/>
                  </a:moveTo>
                  <a:lnTo>
                    <a:pt x="0" y="1045210"/>
                  </a:lnTo>
                  <a:lnTo>
                    <a:pt x="0" y="0"/>
                  </a:lnTo>
                  <a:lnTo>
                    <a:pt x="4161790" y="0"/>
                  </a:lnTo>
                  <a:lnTo>
                    <a:pt x="4161790" y="1045210"/>
                  </a:lnTo>
                  <a:lnTo>
                    <a:pt x="2081529" y="1045210"/>
                  </a:lnTo>
                  <a:close/>
                </a:path>
              </a:pathLst>
            </a:custGeom>
            <a:ln w="9344">
              <a:solidFill>
                <a:srgbClr val="FFFFFF"/>
              </a:solidFill>
            </a:ln>
          </p:spPr>
          <p:txBody>
            <a:bodyPr wrap="square" lIns="0" tIns="0" rIns="0" bIns="0" rtlCol="0"/>
            <a:lstStyle/>
            <a:p>
              <a:endParaRPr/>
            </a:p>
          </p:txBody>
        </p:sp>
      </p:grpSp>
      <p:sp>
        <p:nvSpPr>
          <p:cNvPr id="8" name="object 8"/>
          <p:cNvSpPr txBox="1"/>
          <p:nvPr/>
        </p:nvSpPr>
        <p:spPr>
          <a:xfrm>
            <a:off x="1558290" y="4118186"/>
            <a:ext cx="820419" cy="194925"/>
          </a:xfrm>
          <a:prstGeom prst="rect">
            <a:avLst/>
          </a:prstGeom>
        </p:spPr>
        <p:txBody>
          <a:bodyPr vert="horz" wrap="square" lIns="0" tIns="10160" rIns="0" bIns="0" rtlCol="0">
            <a:spAutoFit/>
          </a:bodyPr>
          <a:lstStyle/>
          <a:p>
            <a:pPr marL="28575" marR="74930">
              <a:lnSpc>
                <a:spcPct val="100000"/>
              </a:lnSpc>
              <a:spcBef>
                <a:spcPts val="80"/>
              </a:spcBef>
            </a:pPr>
            <a:r>
              <a:rPr sz="600" spc="-5" dirty="0">
                <a:latin typeface="Liberation Sans"/>
                <a:cs typeface="Liberation Sans"/>
              </a:rPr>
              <a:t>Physician</a:t>
            </a:r>
            <a:r>
              <a:rPr sz="600" spc="-60" dirty="0">
                <a:latin typeface="Liberation Sans"/>
                <a:cs typeface="Liberation Sans"/>
              </a:rPr>
              <a:t> </a:t>
            </a:r>
            <a:r>
              <a:rPr sz="600" dirty="0">
                <a:latin typeface="Liberation Sans"/>
                <a:cs typeface="Liberation Sans"/>
              </a:rPr>
              <a:t>vaccinates  a</a:t>
            </a:r>
            <a:r>
              <a:rPr sz="600" spc="-10" dirty="0">
                <a:latin typeface="Liberation Sans"/>
                <a:cs typeface="Liberation Sans"/>
              </a:rPr>
              <a:t> </a:t>
            </a:r>
            <a:r>
              <a:rPr sz="600" dirty="0">
                <a:latin typeface="Liberation Sans"/>
                <a:cs typeface="Liberation Sans"/>
              </a:rPr>
              <a:t>child.</a:t>
            </a:r>
            <a:endParaRPr sz="600">
              <a:latin typeface="Liberation Sans"/>
              <a:cs typeface="Liberation Sans"/>
            </a:endParaRPr>
          </a:p>
        </p:txBody>
      </p:sp>
      <p:grpSp>
        <p:nvGrpSpPr>
          <p:cNvPr id="9" name="object 9"/>
          <p:cNvGrpSpPr/>
          <p:nvPr/>
        </p:nvGrpSpPr>
        <p:grpSpPr>
          <a:xfrm>
            <a:off x="2922588" y="4111837"/>
            <a:ext cx="1298575" cy="795020"/>
            <a:chOff x="2922587" y="3083877"/>
            <a:chExt cx="1298575" cy="596265"/>
          </a:xfrm>
        </p:grpSpPr>
        <p:sp>
          <p:nvSpPr>
            <p:cNvPr id="10" name="object 10"/>
            <p:cNvSpPr/>
            <p:nvPr/>
          </p:nvSpPr>
          <p:spPr>
            <a:xfrm>
              <a:off x="2927350" y="3088639"/>
              <a:ext cx="1289050" cy="586740"/>
            </a:xfrm>
            <a:custGeom>
              <a:avLst/>
              <a:gdLst/>
              <a:ahLst/>
              <a:cxnLst/>
              <a:rect l="l" t="t" r="r" b="b"/>
              <a:pathLst>
                <a:path w="1289050" h="586739">
                  <a:moveTo>
                    <a:pt x="1289050" y="0"/>
                  </a:moveTo>
                  <a:lnTo>
                    <a:pt x="0" y="0"/>
                  </a:lnTo>
                  <a:lnTo>
                    <a:pt x="0" y="586740"/>
                  </a:lnTo>
                  <a:lnTo>
                    <a:pt x="1289050" y="586740"/>
                  </a:lnTo>
                  <a:close/>
                </a:path>
              </a:pathLst>
            </a:custGeom>
            <a:solidFill>
              <a:srgbClr val="FFFFFF"/>
            </a:solidFill>
          </p:spPr>
          <p:txBody>
            <a:bodyPr wrap="square" lIns="0" tIns="0" rIns="0" bIns="0" rtlCol="0"/>
            <a:lstStyle/>
            <a:p>
              <a:endParaRPr/>
            </a:p>
          </p:txBody>
        </p:sp>
        <p:sp>
          <p:nvSpPr>
            <p:cNvPr id="11" name="object 11"/>
            <p:cNvSpPr/>
            <p:nvPr/>
          </p:nvSpPr>
          <p:spPr>
            <a:xfrm>
              <a:off x="2927350" y="3088639"/>
              <a:ext cx="1289050" cy="586740"/>
            </a:xfrm>
            <a:custGeom>
              <a:avLst/>
              <a:gdLst/>
              <a:ahLst/>
              <a:cxnLst/>
              <a:rect l="l" t="t" r="r" b="b"/>
              <a:pathLst>
                <a:path w="1289050" h="586739">
                  <a:moveTo>
                    <a:pt x="645160" y="586740"/>
                  </a:moveTo>
                  <a:lnTo>
                    <a:pt x="0" y="586740"/>
                  </a:lnTo>
                  <a:lnTo>
                    <a:pt x="0" y="0"/>
                  </a:lnTo>
                  <a:lnTo>
                    <a:pt x="1289050" y="0"/>
                  </a:lnTo>
                  <a:lnTo>
                    <a:pt x="1289050" y="586740"/>
                  </a:lnTo>
                  <a:lnTo>
                    <a:pt x="645160" y="586740"/>
                  </a:lnTo>
                  <a:close/>
                </a:path>
              </a:pathLst>
            </a:custGeom>
            <a:ln w="9344">
              <a:solidFill>
                <a:srgbClr val="FFFFFF"/>
              </a:solidFill>
            </a:ln>
          </p:spPr>
          <p:txBody>
            <a:bodyPr wrap="square" lIns="0" tIns="0" rIns="0" bIns="0" rtlCol="0"/>
            <a:lstStyle/>
            <a:p>
              <a:endParaRPr/>
            </a:p>
          </p:txBody>
        </p:sp>
      </p:grpSp>
      <p:sp>
        <p:nvSpPr>
          <p:cNvPr id="12" name="object 12"/>
          <p:cNvSpPr txBox="1"/>
          <p:nvPr/>
        </p:nvSpPr>
        <p:spPr>
          <a:xfrm>
            <a:off x="2927350" y="4118185"/>
            <a:ext cx="1289050" cy="564257"/>
          </a:xfrm>
          <a:prstGeom prst="rect">
            <a:avLst/>
          </a:prstGeom>
        </p:spPr>
        <p:txBody>
          <a:bodyPr vert="horz" wrap="square" lIns="0" tIns="10160" rIns="0" bIns="0" rtlCol="0">
            <a:spAutoFit/>
          </a:bodyPr>
          <a:lstStyle/>
          <a:p>
            <a:pPr marL="64135" marR="64135">
              <a:lnSpc>
                <a:spcPct val="100000"/>
              </a:lnSpc>
              <a:spcBef>
                <a:spcPts val="80"/>
              </a:spcBef>
            </a:pPr>
            <a:r>
              <a:rPr sz="600" dirty="0">
                <a:latin typeface="Liberation Sans"/>
                <a:cs typeface="Liberation Sans"/>
              </a:rPr>
              <a:t>The </a:t>
            </a:r>
            <a:r>
              <a:rPr sz="600" spc="-5" dirty="0">
                <a:latin typeface="Liberation Sans"/>
                <a:cs typeface="Liberation Sans"/>
              </a:rPr>
              <a:t>details of </a:t>
            </a:r>
            <a:r>
              <a:rPr sz="600" dirty="0">
                <a:latin typeface="Liberation Sans"/>
                <a:cs typeface="Liberation Sans"/>
              </a:rPr>
              <a:t>the doctor’s visit  are recorded </a:t>
            </a:r>
            <a:r>
              <a:rPr sz="600" spc="-5" dirty="0">
                <a:latin typeface="Liberation Sans"/>
                <a:cs typeface="Liberation Sans"/>
              </a:rPr>
              <a:t>in </a:t>
            </a:r>
            <a:r>
              <a:rPr sz="600" dirty="0">
                <a:latin typeface="Liberation Sans"/>
                <a:cs typeface="Liberation Sans"/>
              </a:rPr>
              <a:t>the </a:t>
            </a:r>
            <a:r>
              <a:rPr sz="600" spc="-5" dirty="0">
                <a:latin typeface="Liberation Sans"/>
                <a:cs typeface="Liberation Sans"/>
              </a:rPr>
              <a:t>child’s  electronic </a:t>
            </a:r>
            <a:r>
              <a:rPr sz="600" dirty="0">
                <a:latin typeface="Liberation Sans"/>
                <a:cs typeface="Liberation Sans"/>
              </a:rPr>
              <a:t>medical records </a:t>
            </a:r>
            <a:r>
              <a:rPr sz="600" spc="-5" dirty="0">
                <a:latin typeface="Liberation Sans"/>
                <a:cs typeface="Liberation Sans"/>
              </a:rPr>
              <a:t>(EMR),  which </a:t>
            </a:r>
            <a:r>
              <a:rPr sz="600" dirty="0">
                <a:latin typeface="Liberation Sans"/>
                <a:cs typeface="Liberation Sans"/>
              </a:rPr>
              <a:t>are owned by </a:t>
            </a:r>
            <a:r>
              <a:rPr sz="600" spc="-5" dirty="0">
                <a:latin typeface="Liberation Sans"/>
                <a:cs typeface="Liberation Sans"/>
              </a:rPr>
              <a:t>the</a:t>
            </a:r>
            <a:r>
              <a:rPr sz="600" spc="-25" dirty="0">
                <a:latin typeface="Liberation Sans"/>
                <a:cs typeface="Liberation Sans"/>
              </a:rPr>
              <a:t> </a:t>
            </a:r>
            <a:r>
              <a:rPr sz="600" spc="-10" dirty="0">
                <a:latin typeface="Liberation Sans"/>
                <a:cs typeface="Liberation Sans"/>
              </a:rPr>
              <a:t>family.</a:t>
            </a:r>
            <a:endParaRPr sz="600">
              <a:latin typeface="Liberation Sans"/>
              <a:cs typeface="Liberation Sans"/>
            </a:endParaRPr>
          </a:p>
          <a:p>
            <a:pPr marL="64135" marR="204470">
              <a:lnSpc>
                <a:spcPct val="100000"/>
              </a:lnSpc>
            </a:pPr>
            <a:r>
              <a:rPr sz="600" dirty="0">
                <a:latin typeface="Liberation Sans"/>
                <a:cs typeface="Liberation Sans"/>
              </a:rPr>
              <a:t>This becomes the </a:t>
            </a:r>
            <a:r>
              <a:rPr sz="600" spc="-5" dirty="0">
                <a:latin typeface="Liberation Sans"/>
                <a:cs typeface="Liberation Sans"/>
              </a:rPr>
              <a:t>block in</a:t>
            </a:r>
            <a:r>
              <a:rPr sz="600" spc="-60" dirty="0">
                <a:latin typeface="Liberation Sans"/>
                <a:cs typeface="Liberation Sans"/>
              </a:rPr>
              <a:t> </a:t>
            </a:r>
            <a:r>
              <a:rPr sz="600" spc="-5" dirty="0">
                <a:latin typeface="Liberation Sans"/>
                <a:cs typeface="Liberation Sans"/>
              </a:rPr>
              <a:t>the  blockchain.</a:t>
            </a:r>
            <a:endParaRPr sz="600">
              <a:latin typeface="Liberation Sans"/>
              <a:cs typeface="Liberation Sans"/>
            </a:endParaRPr>
          </a:p>
        </p:txBody>
      </p:sp>
      <p:grpSp>
        <p:nvGrpSpPr>
          <p:cNvPr id="13" name="object 13"/>
          <p:cNvGrpSpPr/>
          <p:nvPr/>
        </p:nvGrpSpPr>
        <p:grpSpPr>
          <a:xfrm>
            <a:off x="6021388" y="5700183"/>
            <a:ext cx="1588135" cy="574887"/>
            <a:chOff x="6021387" y="4275137"/>
            <a:chExt cx="1588135" cy="431165"/>
          </a:xfrm>
        </p:grpSpPr>
        <p:sp>
          <p:nvSpPr>
            <p:cNvPr id="14" name="object 14"/>
            <p:cNvSpPr/>
            <p:nvPr/>
          </p:nvSpPr>
          <p:spPr>
            <a:xfrm>
              <a:off x="6026150" y="4279900"/>
              <a:ext cx="1578610" cy="421640"/>
            </a:xfrm>
            <a:custGeom>
              <a:avLst/>
              <a:gdLst/>
              <a:ahLst/>
              <a:cxnLst/>
              <a:rect l="l" t="t" r="r" b="b"/>
              <a:pathLst>
                <a:path w="1578609" h="421639">
                  <a:moveTo>
                    <a:pt x="1578609" y="0"/>
                  </a:moveTo>
                  <a:lnTo>
                    <a:pt x="0" y="0"/>
                  </a:lnTo>
                  <a:lnTo>
                    <a:pt x="0" y="421640"/>
                  </a:lnTo>
                  <a:lnTo>
                    <a:pt x="1578609" y="421640"/>
                  </a:lnTo>
                  <a:close/>
                </a:path>
              </a:pathLst>
            </a:custGeom>
            <a:solidFill>
              <a:srgbClr val="FFFFFF"/>
            </a:solidFill>
          </p:spPr>
          <p:txBody>
            <a:bodyPr wrap="square" lIns="0" tIns="0" rIns="0" bIns="0" rtlCol="0"/>
            <a:lstStyle/>
            <a:p>
              <a:endParaRPr/>
            </a:p>
          </p:txBody>
        </p:sp>
        <p:sp>
          <p:nvSpPr>
            <p:cNvPr id="15" name="object 15"/>
            <p:cNvSpPr/>
            <p:nvPr/>
          </p:nvSpPr>
          <p:spPr>
            <a:xfrm>
              <a:off x="6026150" y="4279900"/>
              <a:ext cx="1578610" cy="421640"/>
            </a:xfrm>
            <a:custGeom>
              <a:avLst/>
              <a:gdLst/>
              <a:ahLst/>
              <a:cxnLst/>
              <a:rect l="l" t="t" r="r" b="b"/>
              <a:pathLst>
                <a:path w="1578609" h="421639">
                  <a:moveTo>
                    <a:pt x="788670" y="421640"/>
                  </a:moveTo>
                  <a:lnTo>
                    <a:pt x="0" y="421640"/>
                  </a:lnTo>
                  <a:lnTo>
                    <a:pt x="0" y="0"/>
                  </a:lnTo>
                  <a:lnTo>
                    <a:pt x="1578609" y="0"/>
                  </a:lnTo>
                  <a:lnTo>
                    <a:pt x="1578609" y="421640"/>
                  </a:lnTo>
                  <a:lnTo>
                    <a:pt x="788670" y="421640"/>
                  </a:lnTo>
                  <a:close/>
                </a:path>
              </a:pathLst>
            </a:custGeom>
            <a:ln w="9344">
              <a:solidFill>
                <a:srgbClr val="FFFFFF"/>
              </a:solidFill>
            </a:ln>
          </p:spPr>
          <p:txBody>
            <a:bodyPr wrap="square" lIns="0" tIns="0" rIns="0" bIns="0" rtlCol="0"/>
            <a:lstStyle/>
            <a:p>
              <a:endParaRPr/>
            </a:p>
          </p:txBody>
        </p:sp>
      </p:grpSp>
      <p:sp>
        <p:nvSpPr>
          <p:cNvPr id="16" name="object 16"/>
          <p:cNvSpPr txBox="1"/>
          <p:nvPr/>
        </p:nvSpPr>
        <p:spPr>
          <a:xfrm>
            <a:off x="5990590" y="5730239"/>
            <a:ext cx="1617980" cy="382156"/>
          </a:xfrm>
          <a:prstGeom prst="rect">
            <a:avLst/>
          </a:prstGeom>
        </p:spPr>
        <p:txBody>
          <a:bodyPr vert="horz" wrap="square" lIns="0" tIns="12700" rIns="0" bIns="0" rtlCol="0">
            <a:spAutoFit/>
          </a:bodyPr>
          <a:lstStyle/>
          <a:p>
            <a:pPr marL="12700" marR="5080">
              <a:lnSpc>
                <a:spcPct val="100000"/>
              </a:lnSpc>
              <a:spcBef>
                <a:spcPts val="100"/>
              </a:spcBef>
            </a:pPr>
            <a:r>
              <a:rPr sz="600" dirty="0">
                <a:latin typeface="Liberation Sans"/>
                <a:cs typeface="Liberation Sans"/>
              </a:rPr>
              <a:t>The </a:t>
            </a:r>
            <a:r>
              <a:rPr sz="600" spc="-5" dirty="0">
                <a:latin typeface="Liberation Sans"/>
                <a:cs typeface="Liberation Sans"/>
              </a:rPr>
              <a:t>information can </a:t>
            </a:r>
            <a:r>
              <a:rPr sz="600" dirty="0">
                <a:latin typeface="Liberation Sans"/>
                <a:cs typeface="Liberation Sans"/>
              </a:rPr>
              <a:t>be accessed by </a:t>
            </a:r>
            <a:r>
              <a:rPr sz="600" spc="-5" dirty="0">
                <a:latin typeface="Liberation Sans"/>
                <a:cs typeface="Liberation Sans"/>
              </a:rPr>
              <a:t>the </a:t>
            </a:r>
            <a:r>
              <a:rPr sz="600" dirty="0">
                <a:latin typeface="Liberation Sans"/>
                <a:cs typeface="Liberation Sans"/>
              </a:rPr>
              <a:t>others  </a:t>
            </a:r>
            <a:r>
              <a:rPr sz="600" spc="-5" dirty="0">
                <a:latin typeface="Liberation Sans"/>
                <a:cs typeface="Liberation Sans"/>
              </a:rPr>
              <a:t>in the </a:t>
            </a:r>
            <a:r>
              <a:rPr sz="600" dirty="0">
                <a:latin typeface="Liberation Sans"/>
                <a:cs typeface="Liberation Sans"/>
              </a:rPr>
              <a:t>network approved by </a:t>
            </a:r>
            <a:r>
              <a:rPr sz="600" spc="-5" dirty="0">
                <a:latin typeface="Liberation Sans"/>
                <a:cs typeface="Liberation Sans"/>
              </a:rPr>
              <a:t>the </a:t>
            </a:r>
            <a:r>
              <a:rPr sz="600" spc="-10" dirty="0">
                <a:latin typeface="Liberation Sans"/>
                <a:cs typeface="Liberation Sans"/>
              </a:rPr>
              <a:t>family, </a:t>
            </a:r>
            <a:r>
              <a:rPr sz="600" spc="-5" dirty="0">
                <a:latin typeface="Liberation Sans"/>
                <a:cs typeface="Liberation Sans"/>
              </a:rPr>
              <a:t>which  </a:t>
            </a:r>
            <a:r>
              <a:rPr sz="600" dirty="0">
                <a:latin typeface="Liberation Sans"/>
                <a:cs typeface="Liberation Sans"/>
              </a:rPr>
              <a:t>can </a:t>
            </a:r>
            <a:r>
              <a:rPr sz="600" spc="-5" dirty="0">
                <a:latin typeface="Liberation Sans"/>
                <a:cs typeface="Liberation Sans"/>
              </a:rPr>
              <a:t>include the child’s </a:t>
            </a:r>
            <a:r>
              <a:rPr sz="600" dirty="0">
                <a:latin typeface="Liberation Sans"/>
                <a:cs typeface="Liberation Sans"/>
              </a:rPr>
              <a:t>school, insurer or other  medical</a:t>
            </a:r>
            <a:r>
              <a:rPr sz="600" spc="-10" dirty="0">
                <a:latin typeface="Liberation Sans"/>
                <a:cs typeface="Liberation Sans"/>
              </a:rPr>
              <a:t> </a:t>
            </a:r>
            <a:r>
              <a:rPr sz="600" dirty="0">
                <a:latin typeface="Liberation Sans"/>
                <a:cs typeface="Liberation Sans"/>
              </a:rPr>
              <a:t>providers.</a:t>
            </a:r>
            <a:endParaRPr sz="600">
              <a:latin typeface="Liberation Sans"/>
              <a:cs typeface="Liberation Sans"/>
            </a:endParaRPr>
          </a:p>
        </p:txBody>
      </p:sp>
      <p:sp>
        <p:nvSpPr>
          <p:cNvPr id="17" name="object 17"/>
          <p:cNvSpPr/>
          <p:nvPr/>
        </p:nvSpPr>
        <p:spPr>
          <a:xfrm>
            <a:off x="999489" y="177801"/>
            <a:ext cx="7143750" cy="53678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Process</a:t>
            </a:r>
            <a:endParaRPr lang="en-IN" dirty="0"/>
          </a:p>
        </p:txBody>
      </p:sp>
      <p:sp>
        <p:nvSpPr>
          <p:cNvPr id="3" name="Content Placeholder 2"/>
          <p:cNvSpPr>
            <a:spLocks noGrp="1"/>
          </p:cNvSpPr>
          <p:nvPr>
            <p:ph sz="quarter" idx="1"/>
          </p:nvPr>
        </p:nvSpPr>
        <p:spPr/>
        <p:txBody>
          <a:bodyPr>
            <a:normAutofit/>
          </a:bodyPr>
          <a:lstStyle/>
          <a:p>
            <a:r>
              <a:rPr lang="en-US" dirty="0"/>
              <a:t>Interactive classes – brief exciting activities </a:t>
            </a:r>
          </a:p>
          <a:p>
            <a:r>
              <a:rPr lang="en-US" dirty="0"/>
              <a:t>Assignments</a:t>
            </a:r>
          </a:p>
          <a:p>
            <a:r>
              <a:rPr lang="en-US" dirty="0"/>
              <a:t>Presentations</a:t>
            </a:r>
          </a:p>
          <a:p>
            <a:r>
              <a:rPr lang="en-US" dirty="0"/>
              <a:t>Design Examples</a:t>
            </a:r>
          </a:p>
          <a:p>
            <a:r>
              <a:rPr lang="en-US" dirty="0"/>
              <a:t>Class Test</a:t>
            </a:r>
          </a:p>
          <a:p>
            <a:r>
              <a:rPr lang="en-US" dirty="0"/>
              <a:t>Quizzes &amp; Examination</a:t>
            </a:r>
          </a:p>
          <a:p>
            <a:r>
              <a:rPr lang="en-US" dirty="0"/>
              <a:t>Project Work</a:t>
            </a:r>
          </a:p>
          <a:p>
            <a:r>
              <a:rPr lang="en-US" dirty="0"/>
              <a:t>Case Studies</a:t>
            </a:r>
          </a:p>
          <a:p>
            <a:endParaRPr lang="en-IN" dirty="0"/>
          </a:p>
        </p:txBody>
      </p:sp>
    </p:spTree>
    <p:extLst>
      <p:ext uri="{BB962C8B-B14F-4D97-AF65-F5344CB8AC3E}">
        <p14:creationId xmlns:p14="http://schemas.microsoft.com/office/powerpoint/2010/main" val="3184799031"/>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5560" y="406400"/>
            <a:ext cx="6534150" cy="5520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09980" y="1292013"/>
            <a:ext cx="2913380" cy="18288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3471333"/>
            <a:ext cx="9144000" cy="338666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212080" y="1292014"/>
            <a:ext cx="2786379" cy="211327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7950" y="2695786"/>
            <a:ext cx="3956050" cy="416221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9280" y="2189479"/>
            <a:ext cx="125730" cy="212879"/>
          </a:xfrm>
          <a:prstGeom prst="rect">
            <a:avLst/>
          </a:prstGeom>
        </p:spPr>
        <p:txBody>
          <a:bodyPr vert="horz" wrap="square" lIns="0" tIns="12700" rIns="0" bIns="0" rtlCol="0">
            <a:spAutoFit/>
          </a:bodyPr>
          <a:lstStyle/>
          <a:p>
            <a:pPr marL="12700">
              <a:lnSpc>
                <a:spcPct val="100000"/>
              </a:lnSpc>
              <a:spcBef>
                <a:spcPts val="100"/>
              </a:spcBef>
            </a:pPr>
            <a:r>
              <a:rPr sz="1300" dirty="0">
                <a:latin typeface="Liberation Sans"/>
                <a:cs typeface="Liberation Sans"/>
              </a:rPr>
              <a:t>●</a:t>
            </a:r>
            <a:endParaRPr sz="1300">
              <a:latin typeface="Liberation Sans"/>
              <a:cs typeface="Liberation Sans"/>
            </a:endParaRPr>
          </a:p>
        </p:txBody>
      </p:sp>
      <p:sp>
        <p:nvSpPr>
          <p:cNvPr id="4" name="object 4"/>
          <p:cNvSpPr txBox="1"/>
          <p:nvPr/>
        </p:nvSpPr>
        <p:spPr>
          <a:xfrm>
            <a:off x="589280" y="3706705"/>
            <a:ext cx="125730" cy="212879"/>
          </a:xfrm>
          <a:prstGeom prst="rect">
            <a:avLst/>
          </a:prstGeom>
        </p:spPr>
        <p:txBody>
          <a:bodyPr vert="horz" wrap="square" lIns="0" tIns="12700" rIns="0" bIns="0" rtlCol="0">
            <a:spAutoFit/>
          </a:bodyPr>
          <a:lstStyle/>
          <a:p>
            <a:pPr marL="12700">
              <a:lnSpc>
                <a:spcPct val="100000"/>
              </a:lnSpc>
              <a:spcBef>
                <a:spcPts val="100"/>
              </a:spcBef>
            </a:pPr>
            <a:r>
              <a:rPr sz="1300" dirty="0">
                <a:latin typeface="Liberation Sans"/>
                <a:cs typeface="Liberation Sans"/>
              </a:rPr>
              <a:t>●</a:t>
            </a:r>
            <a:endParaRPr sz="1300">
              <a:latin typeface="Liberation Sans"/>
              <a:cs typeface="Liberation Sans"/>
            </a:endParaRPr>
          </a:p>
        </p:txBody>
      </p:sp>
      <p:sp>
        <p:nvSpPr>
          <p:cNvPr id="5" name="object 5"/>
          <p:cNvSpPr txBox="1"/>
          <p:nvPr/>
        </p:nvSpPr>
        <p:spPr>
          <a:xfrm>
            <a:off x="589281" y="2165774"/>
            <a:ext cx="5574665" cy="1848968"/>
          </a:xfrm>
          <a:prstGeom prst="rect">
            <a:avLst/>
          </a:prstGeom>
        </p:spPr>
        <p:txBody>
          <a:bodyPr vert="horz" wrap="square" lIns="0" tIns="12700" rIns="0" bIns="0" rtlCol="0">
            <a:spAutoFit/>
          </a:bodyPr>
          <a:lstStyle/>
          <a:p>
            <a:pPr marL="323850" marR="5715" algn="just">
              <a:lnSpc>
                <a:spcPct val="114700"/>
              </a:lnSpc>
              <a:spcBef>
                <a:spcPts val="100"/>
              </a:spcBef>
            </a:pPr>
            <a:r>
              <a:rPr sz="1300" spc="-5" dirty="0">
                <a:latin typeface="Liberation Sans"/>
                <a:cs typeface="Liberation Sans"/>
              </a:rPr>
              <a:t>New technology </a:t>
            </a:r>
            <a:r>
              <a:rPr sz="1300" dirty="0">
                <a:latin typeface="Liberation Sans"/>
                <a:cs typeface="Liberation Sans"/>
              </a:rPr>
              <a:t>– </a:t>
            </a:r>
            <a:r>
              <a:rPr sz="1300" spc="-10" dirty="0">
                <a:latin typeface="Liberation Sans"/>
                <a:cs typeface="Liberation Sans"/>
              </a:rPr>
              <a:t>It’s </a:t>
            </a:r>
            <a:r>
              <a:rPr sz="1300" dirty="0">
                <a:latin typeface="Liberation Sans"/>
                <a:cs typeface="Liberation Sans"/>
              </a:rPr>
              <a:t>still </a:t>
            </a:r>
            <a:r>
              <a:rPr sz="1300" spc="-5" dirty="0">
                <a:latin typeface="Liberation Sans"/>
                <a:cs typeface="Liberation Sans"/>
              </a:rPr>
              <a:t>in its nascent stage and even large  corporations are struggling to integrate it into their core</a:t>
            </a:r>
            <a:r>
              <a:rPr sz="1300" spc="-10" dirty="0">
                <a:latin typeface="Liberation Sans"/>
                <a:cs typeface="Liberation Sans"/>
              </a:rPr>
              <a:t> </a:t>
            </a:r>
            <a:r>
              <a:rPr sz="1300" spc="-5" dirty="0">
                <a:latin typeface="Liberation Sans"/>
                <a:cs typeface="Liberation Sans"/>
              </a:rPr>
              <a:t>systems.</a:t>
            </a:r>
            <a:endParaRPr sz="1300">
              <a:latin typeface="Liberation Sans"/>
              <a:cs typeface="Liberation Sans"/>
            </a:endParaRPr>
          </a:p>
          <a:p>
            <a:pPr marL="323850" marR="5080" indent="-311150" algn="just">
              <a:lnSpc>
                <a:spcPct val="114700"/>
              </a:lnSpc>
              <a:buChar char="●"/>
              <a:tabLst>
                <a:tab pos="323850" algn="l"/>
              </a:tabLst>
            </a:pPr>
            <a:r>
              <a:rPr sz="1300" spc="-5" dirty="0">
                <a:latin typeface="Liberation Sans"/>
                <a:cs typeface="Liberation Sans"/>
              </a:rPr>
              <a:t>High initial cost </a:t>
            </a:r>
            <a:r>
              <a:rPr sz="1300" dirty="0">
                <a:latin typeface="Liberation Sans"/>
                <a:cs typeface="Liberation Sans"/>
              </a:rPr>
              <a:t>- </a:t>
            </a:r>
            <a:r>
              <a:rPr sz="1300" spc="-5" dirty="0">
                <a:latin typeface="Liberation Sans"/>
                <a:cs typeface="Liberation Sans"/>
              </a:rPr>
              <a:t>The high buy-in for the technology coupled with the  huge amount of processing power required to </a:t>
            </a:r>
            <a:r>
              <a:rPr sz="1300" spc="-10" dirty="0">
                <a:latin typeface="Liberation Sans"/>
                <a:cs typeface="Liberation Sans"/>
              </a:rPr>
              <a:t>keep </a:t>
            </a:r>
            <a:r>
              <a:rPr sz="1300" spc="-5" dirty="0">
                <a:latin typeface="Liberation Sans"/>
                <a:cs typeface="Liberation Sans"/>
              </a:rPr>
              <a:t>it up is proving to</a:t>
            </a:r>
            <a:r>
              <a:rPr sz="1300" spc="55" dirty="0">
                <a:latin typeface="Liberation Sans"/>
                <a:cs typeface="Liberation Sans"/>
              </a:rPr>
              <a:t> </a:t>
            </a:r>
            <a:r>
              <a:rPr sz="1300" spc="-5" dirty="0">
                <a:latin typeface="Liberation Sans"/>
                <a:cs typeface="Liberation Sans"/>
              </a:rPr>
              <a:t>be</a:t>
            </a:r>
            <a:endParaRPr sz="1300">
              <a:latin typeface="Liberation Sans"/>
              <a:cs typeface="Liberation Sans"/>
            </a:endParaRPr>
          </a:p>
          <a:p>
            <a:pPr marL="323850" algn="just">
              <a:lnSpc>
                <a:spcPct val="100000"/>
              </a:lnSpc>
              <a:spcBef>
                <a:spcPts val="240"/>
              </a:spcBef>
            </a:pPr>
            <a:r>
              <a:rPr sz="1300" dirty="0">
                <a:latin typeface="Liberation Sans"/>
                <a:cs typeface="Liberation Sans"/>
              </a:rPr>
              <a:t>a</a:t>
            </a:r>
            <a:r>
              <a:rPr sz="1300" spc="-10" dirty="0">
                <a:latin typeface="Liberation Sans"/>
                <a:cs typeface="Liberation Sans"/>
              </a:rPr>
              <a:t> </a:t>
            </a:r>
            <a:r>
              <a:rPr sz="1300" spc="-5" dirty="0">
                <a:latin typeface="Liberation Sans"/>
                <a:cs typeface="Liberation Sans"/>
              </a:rPr>
              <a:t>deterrent.</a:t>
            </a:r>
            <a:endParaRPr sz="1300">
              <a:latin typeface="Liberation Sans"/>
              <a:cs typeface="Liberation Sans"/>
            </a:endParaRPr>
          </a:p>
          <a:p>
            <a:pPr marL="323850" marR="6985" algn="just">
              <a:lnSpc>
                <a:spcPct val="114700"/>
              </a:lnSpc>
            </a:pPr>
            <a:r>
              <a:rPr sz="1300" spc="-5" dirty="0">
                <a:latin typeface="Liberation Sans"/>
                <a:cs typeface="Liberation Sans"/>
              </a:rPr>
              <a:t>Not able to handle large data sets </a:t>
            </a:r>
            <a:r>
              <a:rPr sz="1300" dirty="0">
                <a:latin typeface="Liberation Sans"/>
                <a:cs typeface="Liberation Sans"/>
              </a:rPr>
              <a:t>– </a:t>
            </a:r>
            <a:r>
              <a:rPr sz="1300" spc="-5" dirty="0">
                <a:latin typeface="Liberation Sans"/>
                <a:cs typeface="Liberation Sans"/>
              </a:rPr>
              <a:t>Although it </a:t>
            </a:r>
            <a:r>
              <a:rPr sz="1300" spc="-10" dirty="0">
                <a:latin typeface="Liberation Sans"/>
                <a:cs typeface="Liberation Sans"/>
              </a:rPr>
              <a:t>can </a:t>
            </a:r>
            <a:r>
              <a:rPr sz="1300" spc="-5" dirty="0">
                <a:latin typeface="Liberation Sans"/>
                <a:cs typeface="Liberation Sans"/>
              </a:rPr>
              <a:t>handle personal  data like IDs and certificates, large data like CT scans will be </a:t>
            </a:r>
            <a:r>
              <a:rPr sz="1300" spc="-10" dirty="0">
                <a:latin typeface="Liberation Sans"/>
                <a:cs typeface="Liberation Sans"/>
              </a:rPr>
              <a:t>difficult </a:t>
            </a:r>
            <a:r>
              <a:rPr sz="1300" spc="-5" dirty="0">
                <a:latin typeface="Liberation Sans"/>
                <a:cs typeface="Liberation Sans"/>
              </a:rPr>
              <a:t>to  store in</a:t>
            </a:r>
            <a:r>
              <a:rPr sz="1300" spc="-10" dirty="0">
                <a:latin typeface="Liberation Sans"/>
                <a:cs typeface="Liberation Sans"/>
              </a:rPr>
              <a:t> </a:t>
            </a:r>
            <a:r>
              <a:rPr sz="1300" spc="-5" dirty="0">
                <a:latin typeface="Liberation Sans"/>
                <a:cs typeface="Liberation Sans"/>
              </a:rPr>
              <a:t>blockchains</a:t>
            </a:r>
            <a:endParaRPr sz="1300">
              <a:latin typeface="Liberation Sans"/>
              <a:cs typeface="Liberation Sans"/>
            </a:endParaRPr>
          </a:p>
        </p:txBody>
      </p:sp>
      <p:sp>
        <p:nvSpPr>
          <p:cNvPr id="6" name="object 6"/>
          <p:cNvSpPr/>
          <p:nvPr/>
        </p:nvSpPr>
        <p:spPr>
          <a:xfrm>
            <a:off x="883920" y="690879"/>
            <a:ext cx="7376159" cy="5452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1248" y="479858"/>
            <a:ext cx="1791633" cy="4016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257800" y="838200"/>
            <a:ext cx="2545080" cy="505267"/>
          </a:xfrm>
          <a:prstGeom prst="rect">
            <a:avLst/>
          </a:prstGeom>
        </p:spPr>
        <p:txBody>
          <a:bodyPr vert="horz" wrap="square" lIns="0" tIns="12700" rIns="0" bIns="0" rtlCol="0">
            <a:spAutoFit/>
          </a:bodyPr>
          <a:lstStyle/>
          <a:p>
            <a:pPr marL="12700">
              <a:lnSpc>
                <a:spcPct val="100000"/>
              </a:lnSpc>
              <a:spcBef>
                <a:spcPts val="100"/>
              </a:spcBef>
            </a:pPr>
            <a:r>
              <a:rPr sz="3200" spc="-10" dirty="0"/>
              <a:t>Encryption</a:t>
            </a:r>
            <a:endParaRPr sz="3200"/>
          </a:p>
        </p:txBody>
      </p:sp>
      <p:sp>
        <p:nvSpPr>
          <p:cNvPr id="4" name="object 4"/>
          <p:cNvSpPr/>
          <p:nvPr/>
        </p:nvSpPr>
        <p:spPr>
          <a:xfrm>
            <a:off x="457201" y="1524000"/>
            <a:ext cx="8208009" cy="4419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3540" y="6206067"/>
            <a:ext cx="8300720" cy="751840"/>
          </a:xfrm>
          <a:prstGeom prst="rect">
            <a:avLst/>
          </a:prstGeom>
        </p:spPr>
        <p:txBody>
          <a:bodyPr vert="horz" wrap="square" lIns="0" tIns="12700" rIns="0" bIns="0" rtlCol="0">
            <a:spAutoFit/>
          </a:bodyPr>
          <a:lstStyle/>
          <a:p>
            <a:pPr marR="27940" algn="r">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50" dirty="0">
                <a:latin typeface="Carlito"/>
                <a:cs typeface="Carlito"/>
              </a:rPr>
              <a:t> </a:t>
            </a:r>
            <a:r>
              <a:rPr sz="1200" i="1" spc="-5" dirty="0">
                <a:latin typeface="Carlito"/>
                <a:cs typeface="Carlito"/>
              </a:rPr>
              <a:t>Research</a:t>
            </a:r>
            <a:endParaRPr sz="1200">
              <a:latin typeface="Carlito"/>
              <a:cs typeface="Carlito"/>
            </a:endParaRPr>
          </a:p>
          <a:p>
            <a:pPr>
              <a:lnSpc>
                <a:spcPct val="100000"/>
              </a:lnSpc>
              <a:spcBef>
                <a:spcPts val="15"/>
              </a:spcBef>
            </a:pPr>
            <a:endParaRPr sz="1100">
              <a:latin typeface="Carlito"/>
              <a:cs typeface="Carlito"/>
            </a:endParaRPr>
          </a:p>
          <a:p>
            <a:pPr marR="5080" algn="r">
              <a:lnSpc>
                <a:spcPct val="100000"/>
              </a:lnSpc>
            </a:pPr>
            <a:r>
              <a:rPr sz="1200" dirty="0">
                <a:solidFill>
                  <a:srgbClr val="878787"/>
                </a:solidFill>
                <a:latin typeface="Carlito"/>
                <a:cs typeface="Carlito"/>
              </a:rPr>
              <a:t>8</a:t>
            </a:r>
            <a:endParaRPr sz="1200">
              <a:latin typeface="Carlito"/>
              <a:cs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51320" y="479857"/>
            <a:ext cx="1608195" cy="3286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3748" y="1528575"/>
            <a:ext cx="8062378" cy="412966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83540" y="6206067"/>
            <a:ext cx="8300720" cy="751840"/>
          </a:xfrm>
          <a:prstGeom prst="rect">
            <a:avLst/>
          </a:prstGeom>
        </p:spPr>
        <p:txBody>
          <a:bodyPr vert="horz" wrap="square" lIns="0" tIns="12700" rIns="0" bIns="0" rtlCol="0">
            <a:spAutoFit/>
          </a:bodyPr>
          <a:lstStyle/>
          <a:p>
            <a:pPr marR="27940" algn="r">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50" dirty="0">
                <a:latin typeface="Carlito"/>
                <a:cs typeface="Carlito"/>
              </a:rPr>
              <a:t> </a:t>
            </a:r>
            <a:r>
              <a:rPr sz="1200" i="1" spc="-5" dirty="0">
                <a:latin typeface="Carlito"/>
                <a:cs typeface="Carlito"/>
              </a:rPr>
              <a:t>Research</a:t>
            </a:r>
            <a:endParaRPr sz="1200">
              <a:latin typeface="Carlito"/>
              <a:cs typeface="Carlito"/>
            </a:endParaRPr>
          </a:p>
          <a:p>
            <a:pPr>
              <a:lnSpc>
                <a:spcPct val="100000"/>
              </a:lnSpc>
              <a:spcBef>
                <a:spcPts val="15"/>
              </a:spcBef>
            </a:pPr>
            <a:endParaRPr sz="1100">
              <a:latin typeface="Carlito"/>
              <a:cs typeface="Carlito"/>
            </a:endParaRPr>
          </a:p>
          <a:p>
            <a:pPr marR="5080" algn="r">
              <a:lnSpc>
                <a:spcPct val="100000"/>
              </a:lnSpc>
            </a:pPr>
            <a:r>
              <a:rPr sz="1200" dirty="0">
                <a:solidFill>
                  <a:srgbClr val="878787"/>
                </a:solidFill>
                <a:latin typeface="Carlito"/>
                <a:cs typeface="Carlito"/>
              </a:rPr>
              <a:t>9</a:t>
            </a:r>
            <a:endParaRPr sz="1200">
              <a:latin typeface="Carlito"/>
              <a:cs typeface="Carl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4019" y="260772"/>
            <a:ext cx="4070350" cy="899160"/>
            <a:chOff x="3554019" y="195579"/>
            <a:chExt cx="4070350" cy="674370"/>
          </a:xfrm>
        </p:grpSpPr>
        <p:sp>
          <p:nvSpPr>
            <p:cNvPr id="3" name="object 3"/>
            <p:cNvSpPr/>
            <p:nvPr/>
          </p:nvSpPr>
          <p:spPr>
            <a:xfrm>
              <a:off x="3554019" y="359893"/>
              <a:ext cx="1973539" cy="2464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28919" y="195579"/>
              <a:ext cx="2294889" cy="674370"/>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533401" y="1373293"/>
            <a:ext cx="8208009" cy="4615756"/>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83540" y="6206067"/>
            <a:ext cx="8300720" cy="751840"/>
          </a:xfrm>
          <a:prstGeom prst="rect">
            <a:avLst/>
          </a:prstGeom>
        </p:spPr>
        <p:txBody>
          <a:bodyPr vert="horz" wrap="square" lIns="0" tIns="12700" rIns="0" bIns="0" rtlCol="0">
            <a:spAutoFit/>
          </a:bodyPr>
          <a:lstStyle/>
          <a:p>
            <a:pPr marR="27305" algn="r">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50" dirty="0">
                <a:latin typeface="Carlito"/>
                <a:cs typeface="Carlito"/>
              </a:rPr>
              <a:t> </a:t>
            </a:r>
            <a:r>
              <a:rPr sz="1200" i="1" spc="-5" dirty="0">
                <a:latin typeface="Carlito"/>
                <a:cs typeface="Carlito"/>
              </a:rPr>
              <a:t>Research</a:t>
            </a:r>
            <a:endParaRPr sz="1200">
              <a:latin typeface="Carlito"/>
              <a:cs typeface="Carlito"/>
            </a:endParaRPr>
          </a:p>
          <a:p>
            <a:pPr>
              <a:lnSpc>
                <a:spcPct val="100000"/>
              </a:lnSpc>
              <a:spcBef>
                <a:spcPts val="15"/>
              </a:spcBef>
            </a:pPr>
            <a:endParaRPr sz="1100">
              <a:latin typeface="Carlito"/>
              <a:cs typeface="Carlito"/>
            </a:endParaRPr>
          </a:p>
          <a:p>
            <a:pPr marR="5080" algn="r">
              <a:lnSpc>
                <a:spcPct val="100000"/>
              </a:lnSpc>
            </a:pPr>
            <a:r>
              <a:rPr sz="1200" dirty="0">
                <a:solidFill>
                  <a:srgbClr val="878787"/>
                </a:solidFill>
                <a:latin typeface="Carlito"/>
                <a:cs typeface="Carlito"/>
              </a:rPr>
              <a:t>10</a:t>
            </a:r>
            <a:endParaRPr sz="1200">
              <a:latin typeface="Carlito"/>
              <a:cs typeface="Carl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4019" y="260772"/>
            <a:ext cx="4070350" cy="899160"/>
            <a:chOff x="3554019" y="195579"/>
            <a:chExt cx="4070350" cy="674370"/>
          </a:xfrm>
        </p:grpSpPr>
        <p:sp>
          <p:nvSpPr>
            <p:cNvPr id="3" name="object 3"/>
            <p:cNvSpPr/>
            <p:nvPr/>
          </p:nvSpPr>
          <p:spPr>
            <a:xfrm>
              <a:off x="3554019" y="359893"/>
              <a:ext cx="1973539" cy="2464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28919" y="195579"/>
              <a:ext cx="2294889" cy="674370"/>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533401" y="1297092"/>
            <a:ext cx="8208009" cy="458908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83541" y="6043506"/>
            <a:ext cx="8277859" cy="382156"/>
          </a:xfrm>
          <a:prstGeom prst="rect">
            <a:avLst/>
          </a:prstGeom>
        </p:spPr>
        <p:txBody>
          <a:bodyPr vert="horz" wrap="square" lIns="0" tIns="12700" rIns="0" bIns="0" rtlCol="0">
            <a:spAutoFit/>
          </a:bodyPr>
          <a:lstStyle/>
          <a:p>
            <a:pPr marL="12700">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40" dirty="0">
                <a:latin typeface="Carlito"/>
                <a:cs typeface="Carlito"/>
              </a:rPr>
              <a:t> </a:t>
            </a:r>
            <a:r>
              <a:rPr sz="1200" i="1" spc="-5" dirty="0">
                <a:latin typeface="Carlito"/>
                <a:cs typeface="Carlito"/>
              </a:rPr>
              <a:t>Research</a:t>
            </a:r>
            <a:endParaRPr sz="1200">
              <a:latin typeface="Carlito"/>
              <a:cs typeface="Carli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4019" y="260772"/>
            <a:ext cx="4070350" cy="899160"/>
            <a:chOff x="3554019" y="195579"/>
            <a:chExt cx="4070350" cy="674370"/>
          </a:xfrm>
        </p:grpSpPr>
        <p:sp>
          <p:nvSpPr>
            <p:cNvPr id="3" name="object 3"/>
            <p:cNvSpPr/>
            <p:nvPr/>
          </p:nvSpPr>
          <p:spPr>
            <a:xfrm>
              <a:off x="3554019" y="359893"/>
              <a:ext cx="1973539" cy="2464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28919" y="195579"/>
              <a:ext cx="2294889" cy="674370"/>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685153" y="1334347"/>
            <a:ext cx="8076576" cy="483785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83540" y="6206067"/>
            <a:ext cx="8300720" cy="751840"/>
          </a:xfrm>
          <a:prstGeom prst="rect">
            <a:avLst/>
          </a:prstGeom>
        </p:spPr>
        <p:txBody>
          <a:bodyPr vert="horz" wrap="square" lIns="0" tIns="12700" rIns="0" bIns="0" rtlCol="0">
            <a:spAutoFit/>
          </a:bodyPr>
          <a:lstStyle/>
          <a:p>
            <a:pPr marR="27305" algn="r">
              <a:lnSpc>
                <a:spcPct val="100000"/>
              </a:lnSpc>
              <a:spcBef>
                <a:spcPts val="100"/>
              </a:spcBef>
            </a:pPr>
            <a:r>
              <a:rPr sz="1200" i="1" spc="-10" dirty="0">
                <a:latin typeface="Carlito"/>
                <a:cs typeface="Carlito"/>
              </a:rPr>
              <a:t>Source: </a:t>
            </a:r>
            <a:r>
              <a:rPr sz="1200" i="1" spc="-5" dirty="0">
                <a:latin typeface="Carlito"/>
                <a:cs typeface="Carlito"/>
              </a:rPr>
              <a:t>Laura </a:t>
            </a:r>
            <a:r>
              <a:rPr sz="1200" i="1" dirty="0">
                <a:latin typeface="Carlito"/>
                <a:cs typeface="Carlito"/>
              </a:rPr>
              <a:t>A </a:t>
            </a:r>
            <a:r>
              <a:rPr sz="1200" i="1" spc="-5" dirty="0">
                <a:latin typeface="Carlito"/>
                <a:cs typeface="Carlito"/>
              </a:rPr>
              <a:t>Linn </a:t>
            </a:r>
            <a:r>
              <a:rPr sz="1200" i="1" spc="-10" dirty="0">
                <a:latin typeface="Carlito"/>
                <a:cs typeface="Carlito"/>
              </a:rPr>
              <a:t>and Marta </a:t>
            </a:r>
            <a:r>
              <a:rPr sz="1200" i="1" spc="-5" dirty="0">
                <a:latin typeface="Carlito"/>
                <a:cs typeface="Carlito"/>
              </a:rPr>
              <a:t>B. </a:t>
            </a:r>
            <a:r>
              <a:rPr sz="1200" i="1" spc="-15" dirty="0">
                <a:latin typeface="Carlito"/>
                <a:cs typeface="Carlito"/>
              </a:rPr>
              <a:t>Koo, </a:t>
            </a:r>
            <a:r>
              <a:rPr sz="1200" i="1" spc="-10" dirty="0">
                <a:latin typeface="Carlito"/>
                <a:cs typeface="Carlito"/>
              </a:rPr>
              <a:t>Blockchain </a:t>
            </a:r>
            <a:r>
              <a:rPr sz="1200" i="1" spc="-15" dirty="0">
                <a:latin typeface="Carlito"/>
                <a:cs typeface="Carlito"/>
              </a:rPr>
              <a:t>For </a:t>
            </a:r>
            <a:r>
              <a:rPr sz="1200" i="1" spc="-5" dirty="0">
                <a:latin typeface="Carlito"/>
                <a:cs typeface="Carlito"/>
              </a:rPr>
              <a:t>Health </a:t>
            </a:r>
            <a:r>
              <a:rPr sz="1200" i="1" spc="-10" dirty="0">
                <a:latin typeface="Carlito"/>
                <a:cs typeface="Carlito"/>
              </a:rPr>
              <a:t>Data </a:t>
            </a:r>
            <a:r>
              <a:rPr sz="1200" i="1" spc="-5" dirty="0">
                <a:latin typeface="Carlito"/>
                <a:cs typeface="Carlito"/>
              </a:rPr>
              <a:t>and </a:t>
            </a:r>
            <a:r>
              <a:rPr sz="1200" i="1" spc="-10" dirty="0">
                <a:latin typeface="Carlito"/>
                <a:cs typeface="Carlito"/>
              </a:rPr>
              <a:t>Its </a:t>
            </a:r>
            <a:r>
              <a:rPr sz="1200" i="1" spc="-15" dirty="0">
                <a:latin typeface="Carlito"/>
                <a:cs typeface="Carlito"/>
              </a:rPr>
              <a:t>Potential </a:t>
            </a:r>
            <a:r>
              <a:rPr sz="1200" i="1" spc="-5" dirty="0">
                <a:latin typeface="Carlito"/>
                <a:cs typeface="Carlito"/>
              </a:rPr>
              <a:t>Use </a:t>
            </a:r>
            <a:r>
              <a:rPr sz="1200" i="1" dirty="0">
                <a:latin typeface="Carlito"/>
                <a:cs typeface="Carlito"/>
              </a:rPr>
              <a:t>in </a:t>
            </a:r>
            <a:r>
              <a:rPr sz="1200" i="1" spc="-5" dirty="0">
                <a:latin typeface="Carlito"/>
                <a:cs typeface="Carlito"/>
              </a:rPr>
              <a:t>Health IT and Health </a:t>
            </a:r>
            <a:r>
              <a:rPr sz="1200" i="1" spc="-10" dirty="0">
                <a:latin typeface="Carlito"/>
                <a:cs typeface="Carlito"/>
              </a:rPr>
              <a:t>Care Related</a:t>
            </a:r>
            <a:r>
              <a:rPr sz="1200" i="1" spc="250" dirty="0">
                <a:latin typeface="Carlito"/>
                <a:cs typeface="Carlito"/>
              </a:rPr>
              <a:t> </a:t>
            </a:r>
            <a:r>
              <a:rPr sz="1200" i="1" spc="-5" dirty="0">
                <a:latin typeface="Carlito"/>
                <a:cs typeface="Carlito"/>
              </a:rPr>
              <a:t>Research</a:t>
            </a:r>
            <a:endParaRPr sz="1200">
              <a:latin typeface="Carlito"/>
              <a:cs typeface="Carlito"/>
            </a:endParaRPr>
          </a:p>
          <a:p>
            <a:pPr>
              <a:lnSpc>
                <a:spcPct val="100000"/>
              </a:lnSpc>
              <a:spcBef>
                <a:spcPts val="15"/>
              </a:spcBef>
            </a:pPr>
            <a:endParaRPr sz="1100">
              <a:latin typeface="Carlito"/>
              <a:cs typeface="Carlito"/>
            </a:endParaRPr>
          </a:p>
          <a:p>
            <a:pPr marR="5080" algn="r">
              <a:lnSpc>
                <a:spcPct val="100000"/>
              </a:lnSpc>
            </a:pPr>
            <a:r>
              <a:rPr sz="1200" dirty="0">
                <a:solidFill>
                  <a:srgbClr val="878787"/>
                </a:solidFill>
                <a:latin typeface="Carlito"/>
                <a:cs typeface="Carlito"/>
              </a:rPr>
              <a:t>12</a:t>
            </a:r>
            <a:endParaRPr sz="1200">
              <a:latin typeface="Carlito"/>
              <a:cs typeface="Carl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4019" y="260772"/>
            <a:ext cx="4070350" cy="899160"/>
            <a:chOff x="3554019" y="195579"/>
            <a:chExt cx="4070350" cy="674370"/>
          </a:xfrm>
        </p:grpSpPr>
        <p:sp>
          <p:nvSpPr>
            <p:cNvPr id="3" name="object 3"/>
            <p:cNvSpPr/>
            <p:nvPr/>
          </p:nvSpPr>
          <p:spPr>
            <a:xfrm>
              <a:off x="3554019" y="359893"/>
              <a:ext cx="1973539" cy="2464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28919" y="195579"/>
              <a:ext cx="2294889" cy="674370"/>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533400" y="1297093"/>
            <a:ext cx="8229600" cy="4746412"/>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426450" y="6563361"/>
            <a:ext cx="180340" cy="382156"/>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78787"/>
                </a:solidFill>
                <a:latin typeface="Carlito"/>
                <a:cs typeface="Carlito"/>
              </a:rPr>
              <a:t>13</a:t>
            </a:r>
            <a:endParaRPr sz="1200">
              <a:latin typeface="Carlito"/>
              <a:cs typeface="Carlito"/>
            </a:endParaRPr>
          </a:p>
        </p:txBody>
      </p:sp>
      <p:sp>
        <p:nvSpPr>
          <p:cNvPr id="7" name="object 7"/>
          <p:cNvSpPr txBox="1"/>
          <p:nvPr/>
        </p:nvSpPr>
        <p:spPr>
          <a:xfrm>
            <a:off x="764541" y="6204373"/>
            <a:ext cx="4401185" cy="382156"/>
          </a:xfrm>
          <a:prstGeom prst="rect">
            <a:avLst/>
          </a:prstGeom>
        </p:spPr>
        <p:txBody>
          <a:bodyPr vert="horz" wrap="square" lIns="0" tIns="12700" rIns="0" bIns="0" rtlCol="0">
            <a:spAutoFit/>
          </a:bodyPr>
          <a:lstStyle/>
          <a:p>
            <a:pPr marL="12700">
              <a:lnSpc>
                <a:spcPct val="100000"/>
              </a:lnSpc>
              <a:spcBef>
                <a:spcPts val="100"/>
              </a:spcBef>
            </a:pPr>
            <a:r>
              <a:rPr sz="1200" i="1" spc="-10" dirty="0">
                <a:latin typeface="Carlito"/>
                <a:cs typeface="Carlito"/>
              </a:rPr>
              <a:t>Source: Deloitte, Blockchain: Opportunities for </a:t>
            </a:r>
            <a:r>
              <a:rPr sz="1200" i="1" spc="-5" dirty="0">
                <a:latin typeface="Carlito"/>
                <a:cs typeface="Carlito"/>
              </a:rPr>
              <a:t>Health </a:t>
            </a:r>
            <a:r>
              <a:rPr sz="1200" i="1" spc="-10" dirty="0">
                <a:latin typeface="Carlito"/>
                <a:cs typeface="Carlito"/>
              </a:rPr>
              <a:t>Care (Aug.</a:t>
            </a:r>
            <a:r>
              <a:rPr sz="1200" i="1" spc="135" dirty="0">
                <a:latin typeface="Carlito"/>
                <a:cs typeface="Carlito"/>
              </a:rPr>
              <a:t> </a:t>
            </a:r>
            <a:r>
              <a:rPr sz="1200" i="1" dirty="0">
                <a:latin typeface="Carlito"/>
                <a:cs typeface="Carlito"/>
              </a:rPr>
              <a:t>2016).</a:t>
            </a:r>
            <a:endParaRPr sz="1200">
              <a:latin typeface="Carlito"/>
              <a:cs typeface="Carli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44750" y="194734"/>
            <a:ext cx="2985770" cy="90085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2141" y="1271693"/>
            <a:ext cx="142875" cy="907941"/>
          </a:xfrm>
          <a:prstGeom prst="rect">
            <a:avLst/>
          </a:prstGeom>
        </p:spPr>
        <p:txBody>
          <a:bodyPr vert="horz" wrap="square" lIns="0" tIns="149860" rIns="0" bIns="0" rtlCol="0">
            <a:spAutoFit/>
          </a:bodyPr>
          <a:lstStyle/>
          <a:p>
            <a:pPr marL="12700">
              <a:lnSpc>
                <a:spcPct val="100000"/>
              </a:lnSpc>
              <a:spcBef>
                <a:spcPts val="1180"/>
              </a:spcBef>
            </a:pPr>
            <a:r>
              <a:rPr sz="2000" spc="525" dirty="0">
                <a:solidFill>
                  <a:srgbClr val="912026"/>
                </a:solidFill>
                <a:latin typeface="OpenSymbol"/>
                <a:cs typeface="OpenSymbol"/>
              </a:rPr>
              <a:t></a:t>
            </a:r>
            <a:endParaRPr sz="2000">
              <a:latin typeface="OpenSymbol"/>
              <a:cs typeface="OpenSymbol"/>
            </a:endParaRPr>
          </a:p>
          <a:p>
            <a:pPr marL="12700">
              <a:lnSpc>
                <a:spcPct val="100000"/>
              </a:lnSpc>
              <a:spcBef>
                <a:spcPts val="1080"/>
              </a:spcBef>
            </a:pPr>
            <a:r>
              <a:rPr sz="2000" spc="525" dirty="0">
                <a:solidFill>
                  <a:srgbClr val="912026"/>
                </a:solidFill>
                <a:latin typeface="OpenSymbol"/>
                <a:cs typeface="OpenSymbol"/>
              </a:rPr>
              <a:t></a:t>
            </a:r>
            <a:endParaRPr sz="2000">
              <a:latin typeface="OpenSymbol"/>
              <a:cs typeface="OpenSymbol"/>
            </a:endParaRPr>
          </a:p>
        </p:txBody>
      </p:sp>
      <p:sp>
        <p:nvSpPr>
          <p:cNvPr id="4" name="object 4"/>
          <p:cNvSpPr txBox="1">
            <a:spLocks noGrp="1"/>
          </p:cNvSpPr>
          <p:nvPr>
            <p:ph type="title"/>
          </p:nvPr>
        </p:nvSpPr>
        <p:spPr>
          <a:xfrm>
            <a:off x="955040" y="1510453"/>
            <a:ext cx="6677025" cy="628377"/>
          </a:xfrm>
          <a:prstGeom prst="rect">
            <a:avLst/>
          </a:prstGeom>
        </p:spPr>
        <p:txBody>
          <a:bodyPr vert="horz" wrap="square" lIns="0" tIns="12700" rIns="0" bIns="0" rtlCol="0">
            <a:spAutoFit/>
          </a:bodyPr>
          <a:lstStyle/>
          <a:p>
            <a:pPr marL="12700">
              <a:lnSpc>
                <a:spcPct val="100000"/>
              </a:lnSpc>
              <a:spcBef>
                <a:spcPts val="100"/>
              </a:spcBef>
            </a:pPr>
            <a:r>
              <a:rPr sz="2000" spc="-10" dirty="0"/>
              <a:t>Blockchain </a:t>
            </a:r>
            <a:r>
              <a:rPr sz="2000" spc="-5" dirty="0"/>
              <a:t>technology </a:t>
            </a:r>
            <a:r>
              <a:rPr sz="2000" spc="-30" dirty="0"/>
              <a:t>offers </a:t>
            </a:r>
            <a:r>
              <a:rPr sz="2000" spc="-10" dirty="0"/>
              <a:t>many advantages </a:t>
            </a:r>
            <a:r>
              <a:rPr sz="2000" spc="-20" dirty="0"/>
              <a:t>for </a:t>
            </a:r>
            <a:r>
              <a:rPr sz="2000" spc="-5" dirty="0"/>
              <a:t>health </a:t>
            </a:r>
            <a:r>
              <a:rPr sz="2000" spc="-15" dirty="0"/>
              <a:t>care</a:t>
            </a:r>
            <a:r>
              <a:rPr sz="2000" spc="140" dirty="0"/>
              <a:t> </a:t>
            </a:r>
            <a:r>
              <a:rPr sz="2000" spc="-65" dirty="0"/>
              <a:t>IT.</a:t>
            </a:r>
            <a:endParaRPr sz="2000"/>
          </a:p>
        </p:txBody>
      </p:sp>
      <p:sp>
        <p:nvSpPr>
          <p:cNvPr id="5" name="object 5"/>
          <p:cNvSpPr txBox="1"/>
          <p:nvPr/>
        </p:nvSpPr>
        <p:spPr>
          <a:xfrm>
            <a:off x="612141" y="3039533"/>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6" name="object 6"/>
          <p:cNvSpPr txBox="1"/>
          <p:nvPr/>
        </p:nvSpPr>
        <p:spPr>
          <a:xfrm>
            <a:off x="612141" y="4441612"/>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7" name="object 7"/>
          <p:cNvSpPr txBox="1"/>
          <p:nvPr/>
        </p:nvSpPr>
        <p:spPr>
          <a:xfrm>
            <a:off x="612141" y="5845387"/>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8" name="object 8"/>
          <p:cNvSpPr txBox="1"/>
          <p:nvPr/>
        </p:nvSpPr>
        <p:spPr>
          <a:xfrm>
            <a:off x="955039" y="2099733"/>
            <a:ext cx="7798434" cy="3206006"/>
          </a:xfrm>
          <a:prstGeom prst="rect">
            <a:avLst/>
          </a:prstGeom>
        </p:spPr>
        <p:txBody>
          <a:bodyPr vert="horz" wrap="square" lIns="0" tIns="12700" rIns="0" bIns="0" rtlCol="0">
            <a:spAutoFit/>
          </a:bodyPr>
          <a:lstStyle/>
          <a:p>
            <a:pPr marL="12700" marR="221615">
              <a:lnSpc>
                <a:spcPct val="100000"/>
              </a:lnSpc>
              <a:spcBef>
                <a:spcPts val="100"/>
              </a:spcBef>
            </a:pPr>
            <a:r>
              <a:rPr sz="2000" spc="-10" dirty="0">
                <a:latin typeface="Carlito"/>
                <a:cs typeface="Carlito"/>
              </a:rPr>
              <a:t>Blockchain </a:t>
            </a:r>
            <a:r>
              <a:rPr sz="2000" spc="-5" dirty="0">
                <a:latin typeface="Carlito"/>
                <a:cs typeface="Carlito"/>
              </a:rPr>
              <a:t>is based </a:t>
            </a:r>
            <a:r>
              <a:rPr sz="2000" dirty="0">
                <a:latin typeface="Carlito"/>
                <a:cs typeface="Carlito"/>
              </a:rPr>
              <a:t>on opens </a:t>
            </a:r>
            <a:r>
              <a:rPr sz="2000" spc="-5" dirty="0">
                <a:latin typeface="Carlito"/>
                <a:cs typeface="Carlito"/>
              </a:rPr>
              <a:t>source </a:t>
            </a:r>
            <a:r>
              <a:rPr sz="2000" spc="-15" dirty="0">
                <a:latin typeface="Carlito"/>
                <a:cs typeface="Carlito"/>
              </a:rPr>
              <a:t>software, </a:t>
            </a:r>
            <a:r>
              <a:rPr sz="2000" spc="-10" dirty="0">
                <a:latin typeface="Carlito"/>
                <a:cs typeface="Carlito"/>
              </a:rPr>
              <a:t>commodity hardware, </a:t>
            </a:r>
            <a:r>
              <a:rPr sz="2000" dirty="0">
                <a:latin typeface="Carlito"/>
                <a:cs typeface="Carlito"/>
              </a:rPr>
              <a:t>and  Open</a:t>
            </a:r>
            <a:r>
              <a:rPr sz="2000" spc="-5" dirty="0">
                <a:latin typeface="Carlito"/>
                <a:cs typeface="Carlito"/>
              </a:rPr>
              <a:t> </a:t>
            </a:r>
            <a:r>
              <a:rPr sz="2000" spc="-25" dirty="0">
                <a:latin typeface="Carlito"/>
                <a:cs typeface="Carlito"/>
              </a:rPr>
              <a:t>API’s.</a:t>
            </a:r>
            <a:endParaRPr sz="2000">
              <a:latin typeface="Carlito"/>
              <a:cs typeface="Carlito"/>
            </a:endParaRPr>
          </a:p>
          <a:p>
            <a:pPr marL="12700" marR="5080">
              <a:lnSpc>
                <a:spcPct val="100000"/>
              </a:lnSpc>
              <a:spcBef>
                <a:spcPts val="1080"/>
              </a:spcBef>
            </a:pPr>
            <a:r>
              <a:rPr sz="2000" spc="-5" dirty="0">
                <a:latin typeface="Carlito"/>
                <a:cs typeface="Carlito"/>
              </a:rPr>
              <a:t>These </a:t>
            </a:r>
            <a:r>
              <a:rPr sz="2000" spc="-10" dirty="0">
                <a:latin typeface="Carlito"/>
                <a:cs typeface="Carlito"/>
              </a:rPr>
              <a:t>components </a:t>
            </a:r>
            <a:r>
              <a:rPr sz="2000" spc="-15" dirty="0">
                <a:latin typeface="Carlito"/>
                <a:cs typeface="Carlito"/>
              </a:rPr>
              <a:t>facilitate faster </a:t>
            </a:r>
            <a:r>
              <a:rPr sz="2000" dirty="0">
                <a:latin typeface="Carlito"/>
                <a:cs typeface="Carlito"/>
              </a:rPr>
              <a:t>and </a:t>
            </a:r>
            <a:r>
              <a:rPr sz="2000" spc="-5" dirty="0">
                <a:latin typeface="Carlito"/>
                <a:cs typeface="Carlito"/>
              </a:rPr>
              <a:t>easier </a:t>
            </a:r>
            <a:r>
              <a:rPr sz="2000" spc="-10" dirty="0">
                <a:latin typeface="Carlito"/>
                <a:cs typeface="Carlito"/>
              </a:rPr>
              <a:t>interoperability </a:t>
            </a:r>
            <a:r>
              <a:rPr sz="2000" spc="-5" dirty="0">
                <a:latin typeface="Carlito"/>
                <a:cs typeface="Carlito"/>
              </a:rPr>
              <a:t>between  </a:t>
            </a:r>
            <a:r>
              <a:rPr sz="2000" spc="-20" dirty="0">
                <a:latin typeface="Carlito"/>
                <a:cs typeface="Carlito"/>
              </a:rPr>
              <a:t>systems </a:t>
            </a:r>
            <a:r>
              <a:rPr sz="2000" dirty="0">
                <a:latin typeface="Carlito"/>
                <a:cs typeface="Carlito"/>
              </a:rPr>
              <a:t>and </a:t>
            </a:r>
            <a:r>
              <a:rPr sz="2000" spc="-10" dirty="0">
                <a:latin typeface="Carlito"/>
                <a:cs typeface="Carlito"/>
              </a:rPr>
              <a:t>can </a:t>
            </a:r>
            <a:r>
              <a:rPr sz="2000" spc="-15" dirty="0">
                <a:latin typeface="Carlito"/>
                <a:cs typeface="Carlito"/>
              </a:rPr>
              <a:t>efficiently </a:t>
            </a:r>
            <a:r>
              <a:rPr sz="2000" spc="-10" dirty="0">
                <a:latin typeface="Carlito"/>
                <a:cs typeface="Carlito"/>
              </a:rPr>
              <a:t>scale </a:t>
            </a:r>
            <a:r>
              <a:rPr sz="2000" spc="-15" dirty="0">
                <a:latin typeface="Carlito"/>
                <a:cs typeface="Carlito"/>
              </a:rPr>
              <a:t>to </a:t>
            </a:r>
            <a:r>
              <a:rPr sz="2000" spc="-5" dirty="0">
                <a:latin typeface="Carlito"/>
                <a:cs typeface="Carlito"/>
              </a:rPr>
              <a:t>handle </a:t>
            </a:r>
            <a:r>
              <a:rPr sz="2000" spc="-15" dirty="0">
                <a:latin typeface="Carlito"/>
                <a:cs typeface="Carlito"/>
              </a:rPr>
              <a:t>larger </a:t>
            </a:r>
            <a:r>
              <a:rPr sz="2000" spc="-5" dirty="0">
                <a:latin typeface="Carlito"/>
                <a:cs typeface="Carlito"/>
              </a:rPr>
              <a:t>volumes of </a:t>
            </a:r>
            <a:r>
              <a:rPr sz="2000" spc="-15" dirty="0">
                <a:latin typeface="Carlito"/>
                <a:cs typeface="Carlito"/>
              </a:rPr>
              <a:t>data </a:t>
            </a:r>
            <a:r>
              <a:rPr sz="2000" dirty="0">
                <a:latin typeface="Carlito"/>
                <a:cs typeface="Carlito"/>
              </a:rPr>
              <a:t>and </a:t>
            </a:r>
            <a:r>
              <a:rPr sz="2000" spc="-10" dirty="0">
                <a:latin typeface="Carlito"/>
                <a:cs typeface="Carlito"/>
              </a:rPr>
              <a:t>more  blockchain</a:t>
            </a:r>
            <a:r>
              <a:rPr sz="2000" spc="-5" dirty="0">
                <a:latin typeface="Carlito"/>
                <a:cs typeface="Carlito"/>
              </a:rPr>
              <a:t> </a:t>
            </a:r>
            <a:r>
              <a:rPr sz="2000" spc="-10" dirty="0">
                <a:latin typeface="Carlito"/>
                <a:cs typeface="Carlito"/>
              </a:rPr>
              <a:t>users.</a:t>
            </a:r>
            <a:endParaRPr sz="2000">
              <a:latin typeface="Carlito"/>
              <a:cs typeface="Carlito"/>
            </a:endParaRPr>
          </a:p>
          <a:p>
            <a:pPr marL="12700" marR="161290">
              <a:lnSpc>
                <a:spcPct val="100000"/>
              </a:lnSpc>
              <a:spcBef>
                <a:spcPts val="1080"/>
              </a:spcBef>
            </a:pPr>
            <a:r>
              <a:rPr sz="2000" dirty="0">
                <a:latin typeface="Carlito"/>
                <a:cs typeface="Carlito"/>
              </a:rPr>
              <a:t>The </a:t>
            </a:r>
            <a:r>
              <a:rPr sz="2000" spc="-10" dirty="0">
                <a:latin typeface="Carlito"/>
                <a:cs typeface="Carlito"/>
              </a:rPr>
              <a:t>architecture </a:t>
            </a:r>
            <a:r>
              <a:rPr sz="2000" spc="-5" dirty="0">
                <a:latin typeface="Carlito"/>
                <a:cs typeface="Carlito"/>
              </a:rPr>
              <a:t>has </a:t>
            </a:r>
            <a:r>
              <a:rPr sz="2000" spc="-10" dirty="0">
                <a:latin typeface="Carlito"/>
                <a:cs typeface="Carlito"/>
              </a:rPr>
              <a:t>built-in fault tolerance </a:t>
            </a:r>
            <a:r>
              <a:rPr sz="2000" dirty="0">
                <a:latin typeface="Carlito"/>
                <a:cs typeface="Carlito"/>
              </a:rPr>
              <a:t>and </a:t>
            </a:r>
            <a:r>
              <a:rPr sz="2000" spc="-10" dirty="0">
                <a:latin typeface="Carlito"/>
                <a:cs typeface="Carlito"/>
              </a:rPr>
              <a:t>disaster </a:t>
            </a:r>
            <a:r>
              <a:rPr sz="2000" spc="-25" dirty="0">
                <a:latin typeface="Carlito"/>
                <a:cs typeface="Carlito"/>
              </a:rPr>
              <a:t>recovery, </a:t>
            </a:r>
            <a:r>
              <a:rPr sz="2000" dirty="0">
                <a:latin typeface="Carlito"/>
                <a:cs typeface="Carlito"/>
              </a:rPr>
              <a:t>and </a:t>
            </a:r>
            <a:r>
              <a:rPr sz="2000" spc="-5" dirty="0">
                <a:latin typeface="Carlito"/>
                <a:cs typeface="Carlito"/>
              </a:rPr>
              <a:t>the  </a:t>
            </a:r>
            <a:r>
              <a:rPr sz="2000" spc="-15" dirty="0">
                <a:latin typeface="Carlito"/>
                <a:cs typeface="Carlito"/>
              </a:rPr>
              <a:t>data </a:t>
            </a:r>
            <a:r>
              <a:rPr sz="2000" spc="-5" dirty="0">
                <a:latin typeface="Carlito"/>
                <a:cs typeface="Carlito"/>
              </a:rPr>
              <a:t>encryption </a:t>
            </a:r>
            <a:r>
              <a:rPr sz="2000" dirty="0">
                <a:latin typeface="Carlito"/>
                <a:cs typeface="Carlito"/>
              </a:rPr>
              <a:t>and </a:t>
            </a:r>
            <a:r>
              <a:rPr sz="2000" spc="-10" dirty="0">
                <a:latin typeface="Carlito"/>
                <a:cs typeface="Carlito"/>
              </a:rPr>
              <a:t>cryptography </a:t>
            </a:r>
            <a:r>
              <a:rPr sz="2000" spc="-5" dirty="0">
                <a:latin typeface="Carlito"/>
                <a:cs typeface="Carlito"/>
              </a:rPr>
              <a:t>technologies </a:t>
            </a:r>
            <a:r>
              <a:rPr sz="2000" spc="-10" dirty="0">
                <a:latin typeface="Carlito"/>
                <a:cs typeface="Carlito"/>
              </a:rPr>
              <a:t>are </a:t>
            </a:r>
            <a:r>
              <a:rPr sz="2000" spc="-5" dirty="0">
                <a:latin typeface="Carlito"/>
                <a:cs typeface="Carlito"/>
              </a:rPr>
              <a:t>widely used </a:t>
            </a:r>
            <a:r>
              <a:rPr sz="2000" dirty="0">
                <a:latin typeface="Carlito"/>
                <a:cs typeface="Carlito"/>
              </a:rPr>
              <a:t>and  </a:t>
            </a:r>
            <a:r>
              <a:rPr sz="2000" spc="-5" dirty="0">
                <a:latin typeface="Carlito"/>
                <a:cs typeface="Carlito"/>
              </a:rPr>
              <a:t>accepted </a:t>
            </a:r>
            <a:r>
              <a:rPr sz="2000" dirty="0">
                <a:latin typeface="Carlito"/>
                <a:cs typeface="Carlito"/>
              </a:rPr>
              <a:t>as </a:t>
            </a:r>
            <a:r>
              <a:rPr sz="2000" spc="-5" dirty="0">
                <a:latin typeface="Carlito"/>
                <a:cs typeface="Carlito"/>
              </a:rPr>
              <a:t>industry</a:t>
            </a:r>
            <a:r>
              <a:rPr sz="2000" spc="10" dirty="0">
                <a:latin typeface="Carlito"/>
                <a:cs typeface="Carlito"/>
              </a:rPr>
              <a:t> </a:t>
            </a:r>
            <a:r>
              <a:rPr sz="2000" spc="-10" dirty="0">
                <a:latin typeface="Carlito"/>
                <a:cs typeface="Carlito"/>
              </a:rPr>
              <a:t>standards.</a:t>
            </a:r>
            <a:endParaRPr sz="2000">
              <a:latin typeface="Carlito"/>
              <a:cs typeface="Carlito"/>
            </a:endParaRPr>
          </a:p>
          <a:p>
            <a:pPr marL="12700">
              <a:lnSpc>
                <a:spcPct val="100000"/>
              </a:lnSpc>
              <a:spcBef>
                <a:spcPts val="1080"/>
              </a:spcBef>
            </a:pPr>
            <a:r>
              <a:rPr sz="2000" dirty="0">
                <a:latin typeface="Carlito"/>
                <a:cs typeface="Carlito"/>
              </a:rPr>
              <a:t>The </a:t>
            </a:r>
            <a:r>
              <a:rPr sz="2000" spc="-5" dirty="0">
                <a:latin typeface="Carlito"/>
                <a:cs typeface="Carlito"/>
              </a:rPr>
              <a:t>health </a:t>
            </a:r>
            <a:r>
              <a:rPr sz="2000" spc="-10" dirty="0">
                <a:latin typeface="Carlito"/>
                <a:cs typeface="Carlito"/>
              </a:rPr>
              <a:t>blockchain </a:t>
            </a:r>
            <a:r>
              <a:rPr sz="2000" spc="-5" dirty="0">
                <a:latin typeface="Carlito"/>
                <a:cs typeface="Carlito"/>
              </a:rPr>
              <a:t>would </a:t>
            </a:r>
            <a:r>
              <a:rPr sz="2000" dirty="0">
                <a:latin typeface="Carlito"/>
                <a:cs typeface="Carlito"/>
              </a:rPr>
              <a:t>be </a:t>
            </a:r>
            <a:r>
              <a:rPr sz="2000" spc="-5" dirty="0">
                <a:latin typeface="Carlito"/>
                <a:cs typeface="Carlito"/>
              </a:rPr>
              <a:t>developed </a:t>
            </a:r>
            <a:r>
              <a:rPr sz="2000" dirty="0">
                <a:latin typeface="Carlito"/>
                <a:cs typeface="Carlito"/>
              </a:rPr>
              <a:t>as </a:t>
            </a:r>
            <a:r>
              <a:rPr sz="2000" spc="-5" dirty="0">
                <a:latin typeface="Carlito"/>
                <a:cs typeface="Carlito"/>
              </a:rPr>
              <a:t>open-source</a:t>
            </a:r>
            <a:r>
              <a:rPr sz="2000" spc="45" dirty="0">
                <a:latin typeface="Carlito"/>
                <a:cs typeface="Carlito"/>
              </a:rPr>
              <a:t> </a:t>
            </a:r>
            <a:r>
              <a:rPr sz="2000" spc="-15" dirty="0">
                <a:latin typeface="Carlito"/>
                <a:cs typeface="Carlito"/>
              </a:rPr>
              <a:t>software.</a:t>
            </a:r>
            <a:endParaRPr sz="2000">
              <a:latin typeface="Carlito"/>
              <a:cs typeface="Carlito"/>
            </a:endParaRPr>
          </a:p>
        </p:txBody>
      </p:sp>
      <p:sp>
        <p:nvSpPr>
          <p:cNvPr id="9" name="object 9"/>
          <p:cNvSpPr txBox="1"/>
          <p:nvPr/>
        </p:nvSpPr>
        <p:spPr>
          <a:xfrm>
            <a:off x="8426450" y="6563361"/>
            <a:ext cx="180340" cy="382156"/>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78787"/>
                </a:solidFill>
                <a:latin typeface="Carlito"/>
                <a:cs typeface="Carlito"/>
              </a:rPr>
              <a:t>14</a:t>
            </a:r>
            <a:endParaRPr sz="1200">
              <a:latin typeface="Carlito"/>
              <a:cs typeface="Carli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96770" y="233681"/>
            <a:ext cx="3187700" cy="90423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2141" y="1334345"/>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4" name="object 4"/>
          <p:cNvSpPr txBox="1">
            <a:spLocks noGrp="1"/>
          </p:cNvSpPr>
          <p:nvPr>
            <p:ph type="title"/>
          </p:nvPr>
        </p:nvSpPr>
        <p:spPr>
          <a:xfrm>
            <a:off x="457200" y="1219200"/>
            <a:ext cx="7660640" cy="628377"/>
          </a:xfrm>
          <a:prstGeom prst="rect">
            <a:avLst/>
          </a:prstGeom>
        </p:spPr>
        <p:txBody>
          <a:bodyPr vert="horz" wrap="square" lIns="0" tIns="12700" rIns="0" bIns="0" rtlCol="0">
            <a:spAutoFit/>
          </a:bodyPr>
          <a:lstStyle/>
          <a:p>
            <a:pPr marL="12700">
              <a:lnSpc>
                <a:spcPct val="100000"/>
              </a:lnSpc>
              <a:spcBef>
                <a:spcPts val="100"/>
              </a:spcBef>
            </a:pPr>
            <a:r>
              <a:rPr sz="2000" spc="-5" dirty="0"/>
              <a:t>Open-source </a:t>
            </a:r>
            <a:r>
              <a:rPr sz="2000" spc="-15" dirty="0"/>
              <a:t>software </a:t>
            </a:r>
            <a:r>
              <a:rPr sz="2000" spc="-5" dirty="0"/>
              <a:t>is </a:t>
            </a:r>
            <a:r>
              <a:rPr sz="2000" spc="-15" dirty="0"/>
              <a:t>peer-reviewed software </a:t>
            </a:r>
            <a:r>
              <a:rPr sz="2000" spc="-5" dirty="0"/>
              <a:t>developed </a:t>
            </a:r>
            <a:r>
              <a:rPr sz="2000" spc="-5"/>
              <a:t>by</a:t>
            </a:r>
            <a:r>
              <a:rPr sz="2000" spc="55"/>
              <a:t> </a:t>
            </a:r>
            <a:r>
              <a:rPr lang="en-US" sz="2000" spc="-10" dirty="0">
                <a:latin typeface="Carlito"/>
                <a:cs typeface="Carlito"/>
              </a:rPr>
              <a:t>experts</a:t>
            </a:r>
            <a:endParaRPr sz="2000"/>
          </a:p>
        </p:txBody>
      </p:sp>
      <p:sp>
        <p:nvSpPr>
          <p:cNvPr id="5" name="object 5"/>
          <p:cNvSpPr txBox="1"/>
          <p:nvPr/>
        </p:nvSpPr>
        <p:spPr>
          <a:xfrm>
            <a:off x="612140" y="1794933"/>
            <a:ext cx="855980" cy="320601"/>
          </a:xfrm>
          <a:prstGeom prst="rect">
            <a:avLst/>
          </a:prstGeom>
        </p:spPr>
        <p:txBody>
          <a:bodyPr vert="horz" wrap="square" lIns="0" tIns="12700" rIns="0" bIns="0" rtlCol="0">
            <a:spAutoFit/>
          </a:bodyPr>
          <a:lstStyle/>
          <a:p>
            <a:pPr marL="12700">
              <a:lnSpc>
                <a:spcPct val="100000"/>
              </a:lnSpc>
              <a:spcBef>
                <a:spcPts val="100"/>
              </a:spcBef>
            </a:pPr>
            <a:r>
              <a:rPr sz="2000" spc="-10">
                <a:latin typeface="Carlito"/>
                <a:cs typeface="Carlito"/>
              </a:rPr>
              <a:t>.</a:t>
            </a:r>
            <a:endParaRPr sz="2000">
              <a:latin typeface="Carlito"/>
              <a:cs typeface="Carlito"/>
            </a:endParaRPr>
          </a:p>
        </p:txBody>
      </p:sp>
      <p:sp>
        <p:nvSpPr>
          <p:cNvPr id="6" name="object 6"/>
          <p:cNvSpPr txBox="1"/>
          <p:nvPr/>
        </p:nvSpPr>
        <p:spPr>
          <a:xfrm>
            <a:off x="612141" y="2328333"/>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7" name="object 7"/>
          <p:cNvSpPr txBox="1">
            <a:spLocks noGrp="1"/>
          </p:cNvSpPr>
          <p:nvPr>
            <p:ph type="body" idx="1"/>
          </p:nvPr>
        </p:nvSpPr>
        <p:spPr>
          <a:xfrm>
            <a:off x="457200" y="1905000"/>
            <a:ext cx="8229600" cy="4603824"/>
          </a:xfrm>
          <a:prstGeom prst="rect">
            <a:avLst/>
          </a:prstGeom>
        </p:spPr>
        <p:txBody>
          <a:bodyPr vert="horz" wrap="square" lIns="0" tIns="12700" rIns="0" bIns="0" rtlCol="0">
            <a:spAutoFit/>
          </a:bodyPr>
          <a:lstStyle/>
          <a:p>
            <a:pPr marL="12700" marR="268605">
              <a:lnSpc>
                <a:spcPct val="100000"/>
              </a:lnSpc>
              <a:spcBef>
                <a:spcPts val="100"/>
              </a:spcBef>
            </a:pPr>
            <a:r>
              <a:rPr spc="-5" dirty="0"/>
              <a:t>It is </a:t>
            </a:r>
            <a:r>
              <a:rPr spc="-10" dirty="0"/>
              <a:t>reliable </a:t>
            </a:r>
            <a:r>
              <a:rPr dirty="0"/>
              <a:t>and </a:t>
            </a:r>
            <a:r>
              <a:rPr spc="-10" dirty="0"/>
              <a:t>robust </a:t>
            </a:r>
            <a:r>
              <a:rPr spc="-5" dirty="0"/>
              <a:t>under </a:t>
            </a:r>
            <a:r>
              <a:rPr spc="-15" dirty="0"/>
              <a:t>fast </a:t>
            </a:r>
            <a:r>
              <a:rPr spc="-5" dirty="0"/>
              <a:t>changing </a:t>
            </a:r>
            <a:r>
              <a:rPr spc="-10" dirty="0"/>
              <a:t>conditions that </a:t>
            </a:r>
            <a:r>
              <a:rPr spc="-5" dirty="0"/>
              <a:t>cannot be  </a:t>
            </a:r>
            <a:r>
              <a:rPr spc="-10" dirty="0"/>
              <a:t>matched by </a:t>
            </a:r>
            <a:r>
              <a:rPr spc="-5" dirty="0"/>
              <a:t>closed, </a:t>
            </a:r>
            <a:r>
              <a:rPr spc="-10" dirty="0"/>
              <a:t>proprietary</a:t>
            </a:r>
            <a:r>
              <a:rPr spc="45" dirty="0"/>
              <a:t> </a:t>
            </a:r>
            <a:r>
              <a:rPr spc="-15" dirty="0"/>
              <a:t>software.</a:t>
            </a:r>
          </a:p>
          <a:p>
            <a:pPr marL="12700" marR="5080">
              <a:lnSpc>
                <a:spcPct val="100000"/>
              </a:lnSpc>
              <a:spcBef>
                <a:spcPts val="1080"/>
              </a:spcBef>
            </a:pPr>
            <a:r>
              <a:rPr spc="-5" dirty="0"/>
              <a:t>Open-source solutions also drive </a:t>
            </a:r>
            <a:r>
              <a:rPr spc="-10" dirty="0"/>
              <a:t>innovations </a:t>
            </a:r>
            <a:r>
              <a:rPr spc="-5" dirty="0"/>
              <a:t>in </a:t>
            </a:r>
            <a:r>
              <a:rPr dirty="0"/>
              <a:t>the </a:t>
            </a:r>
            <a:r>
              <a:rPr spc="-10" dirty="0"/>
              <a:t>applications </a:t>
            </a:r>
            <a:r>
              <a:rPr spc="-15" dirty="0"/>
              <a:t>market.  </a:t>
            </a:r>
            <a:r>
              <a:rPr spc="-5" dirty="0"/>
              <a:t>Health </a:t>
            </a:r>
            <a:r>
              <a:rPr spc="-15" dirty="0"/>
              <a:t>providers </a:t>
            </a:r>
            <a:r>
              <a:rPr spc="-5" dirty="0"/>
              <a:t>and individuals would </a:t>
            </a:r>
            <a:r>
              <a:rPr spc="-10" dirty="0"/>
              <a:t>benefit from </a:t>
            </a:r>
            <a:r>
              <a:rPr dirty="0"/>
              <a:t>the </a:t>
            </a:r>
            <a:r>
              <a:rPr spc="-5" dirty="0"/>
              <a:t>wide </a:t>
            </a:r>
            <a:r>
              <a:rPr spc="-15" dirty="0"/>
              <a:t>range </a:t>
            </a:r>
            <a:r>
              <a:rPr spc="-5" dirty="0"/>
              <a:t>of  </a:t>
            </a:r>
            <a:r>
              <a:rPr spc="-10" dirty="0"/>
              <a:t>application </a:t>
            </a:r>
            <a:r>
              <a:rPr spc="-5" dirty="0"/>
              <a:t>choices </a:t>
            </a:r>
            <a:r>
              <a:rPr dirty="0"/>
              <a:t>and </a:t>
            </a:r>
            <a:r>
              <a:rPr spc="-10" dirty="0"/>
              <a:t>could </a:t>
            </a:r>
            <a:r>
              <a:rPr spc="-5" dirty="0"/>
              <a:t>select options that </a:t>
            </a:r>
            <a:r>
              <a:rPr spc="-10" dirty="0"/>
              <a:t>matched </a:t>
            </a:r>
            <a:r>
              <a:rPr spc="-5" dirty="0"/>
              <a:t>their specific  </a:t>
            </a:r>
            <a:r>
              <a:rPr spc="-10" dirty="0"/>
              <a:t>requirements </a:t>
            </a:r>
            <a:r>
              <a:rPr dirty="0"/>
              <a:t>and </a:t>
            </a:r>
            <a:r>
              <a:rPr spc="-5" dirty="0"/>
              <a:t>needs.</a:t>
            </a:r>
          </a:p>
          <a:p>
            <a:pPr marL="12700">
              <a:lnSpc>
                <a:spcPct val="100000"/>
              </a:lnSpc>
              <a:spcBef>
                <a:spcPts val="1090"/>
              </a:spcBef>
            </a:pPr>
            <a:r>
              <a:rPr spc="-10" dirty="0"/>
              <a:t>Blockchain </a:t>
            </a:r>
            <a:r>
              <a:rPr spc="-5" dirty="0"/>
              <a:t>technology </a:t>
            </a:r>
            <a:r>
              <a:rPr spc="-25" dirty="0"/>
              <a:t>offers </a:t>
            </a:r>
            <a:r>
              <a:rPr spc="-10" dirty="0"/>
              <a:t>many advantages to </a:t>
            </a:r>
            <a:r>
              <a:rPr spc="-5" dirty="0"/>
              <a:t>medical</a:t>
            </a:r>
            <a:r>
              <a:rPr spc="65" dirty="0"/>
              <a:t> </a:t>
            </a:r>
            <a:r>
              <a:rPr spc="-10" dirty="0"/>
              <a:t>researchers,</a:t>
            </a:r>
          </a:p>
        </p:txBody>
      </p:sp>
      <p:sp>
        <p:nvSpPr>
          <p:cNvPr id="8" name="object 8"/>
          <p:cNvSpPr txBox="1"/>
          <p:nvPr/>
        </p:nvSpPr>
        <p:spPr>
          <a:xfrm>
            <a:off x="612141" y="3324013"/>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9" name="object 9"/>
          <p:cNvSpPr txBox="1"/>
          <p:nvPr/>
        </p:nvSpPr>
        <p:spPr>
          <a:xfrm>
            <a:off x="612141" y="5134187"/>
            <a:ext cx="142875" cy="320601"/>
          </a:xfrm>
          <a:prstGeom prst="rect">
            <a:avLst/>
          </a:prstGeom>
        </p:spPr>
        <p:txBody>
          <a:bodyPr vert="horz" wrap="square" lIns="0" tIns="12700" rIns="0" bIns="0" rtlCol="0">
            <a:spAutoFit/>
          </a:bodyPr>
          <a:lstStyle/>
          <a:p>
            <a:pPr marL="12700">
              <a:lnSpc>
                <a:spcPct val="100000"/>
              </a:lnSpc>
              <a:spcBef>
                <a:spcPts val="100"/>
              </a:spcBef>
            </a:pPr>
            <a:r>
              <a:rPr sz="2000" spc="525" dirty="0">
                <a:solidFill>
                  <a:srgbClr val="912026"/>
                </a:solidFill>
                <a:latin typeface="OpenSymbol"/>
                <a:cs typeface="OpenSymbol"/>
              </a:rPr>
              <a:t></a:t>
            </a:r>
            <a:endParaRPr sz="2000">
              <a:latin typeface="OpenSymbol"/>
              <a:cs typeface="OpenSymbol"/>
            </a:endParaRPr>
          </a:p>
        </p:txBody>
      </p:sp>
      <p:sp>
        <p:nvSpPr>
          <p:cNvPr id="11" name="object 11"/>
          <p:cNvSpPr txBox="1"/>
          <p:nvPr/>
        </p:nvSpPr>
        <p:spPr>
          <a:xfrm>
            <a:off x="8426450" y="6563361"/>
            <a:ext cx="180340" cy="382156"/>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78787"/>
                </a:solidFill>
                <a:latin typeface="Carlito"/>
                <a:cs typeface="Carlito"/>
              </a:rPr>
              <a:t>15</a:t>
            </a:r>
            <a:endParaRPr sz="1200">
              <a:latin typeface="Carlito"/>
              <a:cs typeface="Carl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Books</a:t>
            </a:r>
            <a:endParaRPr lang="en-IN" dirty="0"/>
          </a:p>
        </p:txBody>
      </p:sp>
      <p:sp>
        <p:nvSpPr>
          <p:cNvPr id="3" name="Content Placeholder 2"/>
          <p:cNvSpPr>
            <a:spLocks noGrp="1"/>
          </p:cNvSpPr>
          <p:nvPr>
            <p:ph sz="quarter" idx="1"/>
          </p:nvPr>
        </p:nvSpPr>
        <p:spPr/>
        <p:txBody>
          <a:bodyPr>
            <a:normAutofit/>
          </a:bodyPr>
          <a:lstStyle/>
          <a:p>
            <a:pPr marL="514350" indent="-514350">
              <a:buFont typeface="+mj-lt"/>
              <a:buAutoNum type="arabicPeriod"/>
            </a:pPr>
            <a:r>
              <a:rPr lang="en-US" sz="2800" dirty="0" err="1"/>
              <a:t>Blockchain</a:t>
            </a:r>
            <a:r>
              <a:rPr lang="en-US" sz="2800" dirty="0"/>
              <a:t> Basics (A non-technical introduction in 25 steps) by Daniel </a:t>
            </a:r>
            <a:r>
              <a:rPr lang="en-US" sz="2800" dirty="0" err="1"/>
              <a:t>Drescher</a:t>
            </a:r>
            <a:r>
              <a:rPr lang="en-US" sz="2800" dirty="0"/>
              <a:t> </a:t>
            </a:r>
          </a:p>
          <a:p>
            <a:pPr marL="514350" indent="-514350">
              <a:buFont typeface="+mj-lt"/>
              <a:buAutoNum type="arabicPeriod"/>
            </a:pPr>
            <a:r>
              <a:rPr lang="en-US" sz="2800" dirty="0"/>
              <a:t>The Internet of Money (Vol 1 &amp;2): Talks by Andreas M. Antonopoulos </a:t>
            </a:r>
          </a:p>
          <a:p>
            <a:pPr marL="514350" indent="-514350">
              <a:buFont typeface="+mj-lt"/>
              <a:buAutoNum type="arabicPeriod"/>
            </a:pPr>
            <a:r>
              <a:rPr lang="en-US" sz="2800" dirty="0"/>
              <a:t>Bitcoin: A Peer-to-Peer Electronic Cash System (White paper by Satoshi </a:t>
            </a:r>
            <a:r>
              <a:rPr lang="en-US" sz="2800" dirty="0" err="1"/>
              <a:t>Nakamoto</a:t>
            </a:r>
            <a:r>
              <a:rPr lang="en-US" sz="2800" dirty="0"/>
              <a:t>)</a:t>
            </a:r>
            <a:endParaRPr lang="en-IN" sz="2800" dirty="0"/>
          </a:p>
        </p:txBody>
      </p:sp>
    </p:spTree>
    <p:extLst>
      <p:ext uri="{BB962C8B-B14F-4D97-AF65-F5344CB8AC3E}">
        <p14:creationId xmlns:p14="http://schemas.microsoft.com/office/powerpoint/2010/main" val="2898321064"/>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269239"/>
            <a:ext cx="8242300" cy="11531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7200" y="1801707"/>
            <a:ext cx="8229600" cy="3886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0850" y="269239"/>
            <a:ext cx="8242300" cy="5738707"/>
            <a:chOff x="450850" y="201929"/>
            <a:chExt cx="8242300" cy="4304030"/>
          </a:xfrm>
        </p:grpSpPr>
        <p:sp>
          <p:nvSpPr>
            <p:cNvPr id="3" name="object 3"/>
            <p:cNvSpPr/>
            <p:nvPr/>
          </p:nvSpPr>
          <p:spPr>
            <a:xfrm>
              <a:off x="450850" y="201929"/>
              <a:ext cx="8242300" cy="8648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8020" y="1111249"/>
              <a:ext cx="7807959" cy="339471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5579" y="194733"/>
            <a:ext cx="8497570" cy="122766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6469" y="1962574"/>
            <a:ext cx="6071870" cy="31309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790" y="260772"/>
            <a:ext cx="8468360" cy="116162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45490" y="1559560"/>
            <a:ext cx="7856220" cy="2167260"/>
          </a:xfrm>
          <a:prstGeom prst="rect">
            <a:avLst/>
          </a:prstGeom>
        </p:spPr>
        <p:txBody>
          <a:bodyPr vert="horz" wrap="square" lIns="0" tIns="12700" rIns="0" bIns="0" rtlCol="0">
            <a:spAutoFit/>
          </a:bodyPr>
          <a:lstStyle/>
          <a:p>
            <a:pPr marL="12700" marR="5080">
              <a:lnSpc>
                <a:spcPct val="100000"/>
              </a:lnSpc>
              <a:spcBef>
                <a:spcPts val="100"/>
              </a:spcBef>
              <a:tabLst>
                <a:tab pos="1360805" algn="l"/>
                <a:tab pos="1972945" algn="l"/>
                <a:tab pos="2787015" algn="l"/>
                <a:tab pos="3004820" algn="l"/>
                <a:tab pos="3522345" algn="l"/>
                <a:tab pos="3778885" algn="l"/>
                <a:tab pos="5107305" algn="l"/>
                <a:tab pos="5205730" algn="l"/>
                <a:tab pos="5641975" algn="l"/>
                <a:tab pos="6198870" algn="l"/>
                <a:tab pos="7249795" algn="l"/>
                <a:tab pos="7546340" algn="l"/>
              </a:tabLst>
            </a:pPr>
            <a:r>
              <a:rPr sz="2800" spc="-5" dirty="0">
                <a:latin typeface="Liberation Sans"/>
                <a:cs typeface="Liberation Sans"/>
              </a:rPr>
              <a:t>Blockchain	has	the	potential	</a:t>
            </a:r>
            <a:r>
              <a:rPr sz="2800" dirty="0">
                <a:latin typeface="Liberation Sans"/>
                <a:cs typeface="Liberation Sans"/>
              </a:rPr>
              <a:t>to	</a:t>
            </a:r>
            <a:r>
              <a:rPr sz="2800" spc="-5" dirty="0">
                <a:latin typeface="Liberation Sans"/>
                <a:cs typeface="Liberation Sans"/>
              </a:rPr>
              <a:t>substantially  impac</a:t>
            </a:r>
            <a:r>
              <a:rPr sz="2800" dirty="0">
                <a:latin typeface="Liberation Sans"/>
                <a:cs typeface="Liberation Sans"/>
              </a:rPr>
              <a:t>t</a:t>
            </a:r>
            <a:r>
              <a:rPr sz="2800" spc="360" dirty="0">
                <a:latin typeface="Liberation Sans"/>
                <a:cs typeface="Liberation Sans"/>
              </a:rPr>
              <a:t> </a:t>
            </a:r>
            <a:r>
              <a:rPr sz="2800" spc="-10" dirty="0">
                <a:latin typeface="Liberation Sans"/>
                <a:cs typeface="Liberation Sans"/>
              </a:rPr>
              <a:t>t</a:t>
            </a:r>
            <a:r>
              <a:rPr sz="2800" spc="-5" dirty="0">
                <a:latin typeface="Liberation Sans"/>
                <a:cs typeface="Liberation Sans"/>
              </a:rPr>
              <a:t>h</a:t>
            </a:r>
            <a:r>
              <a:rPr sz="2800" dirty="0">
                <a:latin typeface="Liberation Sans"/>
                <a:cs typeface="Liberation Sans"/>
              </a:rPr>
              <a:t>e</a:t>
            </a:r>
            <a:r>
              <a:rPr sz="2800" spc="350" dirty="0">
                <a:latin typeface="Liberation Sans"/>
                <a:cs typeface="Liberation Sans"/>
              </a:rPr>
              <a:t> </a:t>
            </a:r>
            <a:r>
              <a:rPr sz="2800" spc="-5" dirty="0">
                <a:latin typeface="Liberation Sans"/>
                <a:cs typeface="Liberation Sans"/>
              </a:rPr>
              <a:t>hea</a:t>
            </a:r>
            <a:r>
              <a:rPr sz="2800" spc="5" dirty="0">
                <a:latin typeface="Liberation Sans"/>
                <a:cs typeface="Liberation Sans"/>
              </a:rPr>
              <a:t>l</a:t>
            </a:r>
            <a:r>
              <a:rPr sz="2800" dirty="0">
                <a:latin typeface="Liberation Sans"/>
                <a:cs typeface="Liberation Sans"/>
              </a:rPr>
              <a:t>th</a:t>
            </a:r>
            <a:r>
              <a:rPr sz="2800" spc="345" dirty="0">
                <a:latin typeface="Liberation Sans"/>
                <a:cs typeface="Liberation Sans"/>
              </a:rPr>
              <a:t> </a:t>
            </a:r>
            <a:r>
              <a:rPr sz="2800" dirty="0">
                <a:latin typeface="Liberation Sans"/>
                <a:cs typeface="Liberation Sans"/>
              </a:rPr>
              <a:t>ca</a:t>
            </a:r>
            <a:r>
              <a:rPr sz="2800" spc="-5" dirty="0">
                <a:latin typeface="Liberation Sans"/>
                <a:cs typeface="Liberation Sans"/>
              </a:rPr>
              <a:t>r</a:t>
            </a:r>
            <a:r>
              <a:rPr sz="2800" dirty="0">
                <a:latin typeface="Liberation Sans"/>
                <a:cs typeface="Liberation Sans"/>
              </a:rPr>
              <a:t>e</a:t>
            </a:r>
            <a:r>
              <a:rPr sz="2800" spc="350" dirty="0">
                <a:latin typeface="Liberation Sans"/>
                <a:cs typeface="Liberation Sans"/>
              </a:rPr>
              <a:t> </a:t>
            </a:r>
            <a:r>
              <a:rPr sz="2800" spc="5" dirty="0">
                <a:latin typeface="Liberation Sans"/>
                <a:cs typeface="Liberation Sans"/>
              </a:rPr>
              <a:t>i</a:t>
            </a:r>
            <a:r>
              <a:rPr sz="2800" spc="-5" dirty="0">
                <a:latin typeface="Liberation Sans"/>
                <a:cs typeface="Liberation Sans"/>
              </a:rPr>
              <a:t>ndus</a:t>
            </a:r>
            <a:r>
              <a:rPr sz="2800" dirty="0">
                <a:latin typeface="Liberation Sans"/>
                <a:cs typeface="Liberation Sans"/>
              </a:rPr>
              <a:t>t</a:t>
            </a:r>
            <a:r>
              <a:rPr sz="2800" spc="5" dirty="0">
                <a:latin typeface="Liberation Sans"/>
                <a:cs typeface="Liberation Sans"/>
              </a:rPr>
              <a:t>r</a:t>
            </a:r>
            <a:r>
              <a:rPr sz="2800" dirty="0">
                <a:latin typeface="Liberation Sans"/>
                <a:cs typeface="Liberation Sans"/>
              </a:rPr>
              <a:t>y</a:t>
            </a:r>
            <a:r>
              <a:rPr sz="2800" spc="350" dirty="0">
                <a:latin typeface="Liberation Sans"/>
                <a:cs typeface="Liberation Sans"/>
              </a:rPr>
              <a:t> </a:t>
            </a:r>
            <a:r>
              <a:rPr sz="2800" spc="-5" dirty="0">
                <a:latin typeface="Liberation Sans"/>
                <a:cs typeface="Liberation Sans"/>
              </a:rPr>
              <a:t>a</a:t>
            </a:r>
            <a:r>
              <a:rPr sz="2800" dirty="0">
                <a:latin typeface="Liberation Sans"/>
                <a:cs typeface="Liberation Sans"/>
              </a:rPr>
              <a:t>s</a:t>
            </a:r>
            <a:r>
              <a:rPr sz="2800" spc="345" dirty="0">
                <a:latin typeface="Liberation Sans"/>
                <a:cs typeface="Liberation Sans"/>
              </a:rPr>
              <a:t> </a:t>
            </a:r>
            <a:r>
              <a:rPr sz="2800" dirty="0">
                <a:latin typeface="Liberation Sans"/>
                <a:cs typeface="Liberation Sans"/>
              </a:rPr>
              <a:t>a</a:t>
            </a:r>
            <a:r>
              <a:rPr sz="2800" spc="345" dirty="0">
                <a:latin typeface="Liberation Sans"/>
                <a:cs typeface="Liberation Sans"/>
              </a:rPr>
              <a:t> </a:t>
            </a:r>
            <a:r>
              <a:rPr sz="2800" spc="-5" dirty="0">
                <a:latin typeface="Liberation Sans"/>
                <a:cs typeface="Liberation Sans"/>
              </a:rPr>
              <a:t>wh</a:t>
            </a:r>
            <a:r>
              <a:rPr sz="2800" spc="-10" dirty="0">
                <a:latin typeface="Liberation Sans"/>
                <a:cs typeface="Liberation Sans"/>
              </a:rPr>
              <a:t>o</a:t>
            </a:r>
            <a:r>
              <a:rPr sz="2800" spc="5" dirty="0">
                <a:latin typeface="Liberation Sans"/>
                <a:cs typeface="Liberation Sans"/>
              </a:rPr>
              <a:t>l</a:t>
            </a:r>
            <a:r>
              <a:rPr sz="2800" dirty="0">
                <a:latin typeface="Liberation Sans"/>
                <a:cs typeface="Liberation Sans"/>
              </a:rPr>
              <a:t>e	</a:t>
            </a:r>
            <a:r>
              <a:rPr sz="2800" spc="-5" dirty="0">
                <a:latin typeface="Liberation Sans"/>
                <a:cs typeface="Liberation Sans"/>
              </a:rPr>
              <a:t>and  paye</a:t>
            </a:r>
            <a:r>
              <a:rPr sz="2800" spc="5" dirty="0">
                <a:latin typeface="Liberation Sans"/>
                <a:cs typeface="Liberation Sans"/>
              </a:rPr>
              <a:t>r</a:t>
            </a:r>
            <a:r>
              <a:rPr sz="2800" dirty="0">
                <a:latin typeface="Liberation Sans"/>
                <a:cs typeface="Liberation Sans"/>
              </a:rPr>
              <a:t>s,	</a:t>
            </a:r>
            <a:r>
              <a:rPr sz="2800" spc="-5" dirty="0">
                <a:latin typeface="Liberation Sans"/>
                <a:cs typeface="Liberation Sans"/>
              </a:rPr>
              <a:t>p</a:t>
            </a:r>
            <a:r>
              <a:rPr sz="2800" spc="5" dirty="0">
                <a:latin typeface="Liberation Sans"/>
                <a:cs typeface="Liberation Sans"/>
              </a:rPr>
              <a:t>r</a:t>
            </a:r>
            <a:r>
              <a:rPr sz="2800" spc="-5" dirty="0">
                <a:latin typeface="Liberation Sans"/>
                <a:cs typeface="Liberation Sans"/>
              </a:rPr>
              <a:t>ovide</a:t>
            </a:r>
            <a:r>
              <a:rPr sz="2800" spc="5" dirty="0">
                <a:latin typeface="Liberation Sans"/>
                <a:cs typeface="Liberation Sans"/>
              </a:rPr>
              <a:t>r</a:t>
            </a:r>
            <a:r>
              <a:rPr sz="2800" dirty="0">
                <a:latin typeface="Liberation Sans"/>
                <a:cs typeface="Liberation Sans"/>
              </a:rPr>
              <a:t>s	</a:t>
            </a:r>
            <a:r>
              <a:rPr sz="2800" spc="-5" dirty="0">
                <a:latin typeface="Liberation Sans"/>
                <a:cs typeface="Liberation Sans"/>
              </a:rPr>
              <a:t>an</a:t>
            </a:r>
            <a:r>
              <a:rPr sz="2800" dirty="0">
                <a:latin typeface="Liberation Sans"/>
                <a:cs typeface="Liberation Sans"/>
              </a:rPr>
              <a:t>d	</a:t>
            </a:r>
            <a:r>
              <a:rPr sz="2800" spc="-5" dirty="0">
                <a:latin typeface="Liberation Sans"/>
                <a:cs typeface="Liberation Sans"/>
              </a:rPr>
              <a:t>pa</a:t>
            </a:r>
            <a:r>
              <a:rPr sz="2800" dirty="0">
                <a:latin typeface="Liberation Sans"/>
                <a:cs typeface="Liberation Sans"/>
              </a:rPr>
              <a:t>t</a:t>
            </a:r>
            <a:r>
              <a:rPr sz="2800" spc="-5" dirty="0">
                <a:latin typeface="Liberation Sans"/>
                <a:cs typeface="Liberation Sans"/>
              </a:rPr>
              <a:t>ien</a:t>
            </a:r>
            <a:r>
              <a:rPr sz="2800" dirty="0">
                <a:latin typeface="Liberation Sans"/>
                <a:cs typeface="Liberation Sans"/>
              </a:rPr>
              <a:t>ts		</a:t>
            </a:r>
            <a:r>
              <a:rPr sz="2800" spc="-5" dirty="0">
                <a:latin typeface="Liberation Sans"/>
                <a:cs typeface="Liberation Sans"/>
              </a:rPr>
              <a:t>wi</a:t>
            </a:r>
            <a:r>
              <a:rPr sz="2800" dirty="0">
                <a:latin typeface="Liberation Sans"/>
                <a:cs typeface="Liberation Sans"/>
              </a:rPr>
              <a:t>th	</a:t>
            </a:r>
            <a:r>
              <a:rPr sz="2800" spc="5" dirty="0">
                <a:latin typeface="Liberation Sans"/>
                <a:cs typeface="Liberation Sans"/>
              </a:rPr>
              <a:t>r</a:t>
            </a:r>
            <a:r>
              <a:rPr sz="2800" spc="-5" dirty="0">
                <a:latin typeface="Liberation Sans"/>
                <a:cs typeface="Liberation Sans"/>
              </a:rPr>
              <a:t>espe</a:t>
            </a:r>
            <a:r>
              <a:rPr sz="2800" spc="5" dirty="0">
                <a:latin typeface="Liberation Sans"/>
                <a:cs typeface="Liberation Sans"/>
              </a:rPr>
              <a:t>c</a:t>
            </a:r>
            <a:r>
              <a:rPr sz="2800" dirty="0">
                <a:latin typeface="Liberation Sans"/>
                <a:cs typeface="Liberation Sans"/>
              </a:rPr>
              <a:t>t	to  </a:t>
            </a:r>
            <a:r>
              <a:rPr sz="2800" spc="-5" dirty="0">
                <a:latin typeface="Liberation Sans"/>
                <a:cs typeface="Liberation Sans"/>
              </a:rPr>
              <a:t>drug </a:t>
            </a:r>
            <a:r>
              <a:rPr sz="2800" spc="-20" dirty="0">
                <a:latin typeface="Liberation Sans"/>
                <a:cs typeface="Liberation Sans"/>
              </a:rPr>
              <a:t>traceability, </a:t>
            </a:r>
            <a:r>
              <a:rPr sz="2800" spc="-5" dirty="0">
                <a:latin typeface="Liberation Sans"/>
                <a:cs typeface="Liberation Sans"/>
              </a:rPr>
              <a:t>clinical</a:t>
            </a:r>
            <a:r>
              <a:rPr sz="2800" spc="595" dirty="0">
                <a:latin typeface="Liberation Sans"/>
                <a:cs typeface="Liberation Sans"/>
              </a:rPr>
              <a:t> </a:t>
            </a:r>
            <a:r>
              <a:rPr sz="2800" dirty="0">
                <a:latin typeface="Liberation Sans"/>
                <a:cs typeface="Liberation Sans"/>
              </a:rPr>
              <a:t>trials</a:t>
            </a:r>
            <a:r>
              <a:rPr sz="2800" spc="195" dirty="0">
                <a:latin typeface="Liberation Sans"/>
                <a:cs typeface="Liberation Sans"/>
              </a:rPr>
              <a:t> </a:t>
            </a:r>
            <a:r>
              <a:rPr sz="2800" spc="-5" dirty="0">
                <a:latin typeface="Liberation Sans"/>
                <a:cs typeface="Liberation Sans"/>
              </a:rPr>
              <a:t>and	research, and  data</a:t>
            </a:r>
            <a:r>
              <a:rPr sz="2800" spc="-10" dirty="0">
                <a:latin typeface="Liberation Sans"/>
                <a:cs typeface="Liberation Sans"/>
              </a:rPr>
              <a:t> </a:t>
            </a:r>
            <a:r>
              <a:rPr sz="2800" spc="-5" dirty="0">
                <a:latin typeface="Liberation Sans"/>
                <a:cs typeface="Liberation Sans"/>
              </a:rPr>
              <a:t>management.</a:t>
            </a:r>
            <a:endParaRPr sz="2800">
              <a:latin typeface="Liberation Sans"/>
              <a:cs typeface="Liberatio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9950" y="128693"/>
            <a:ext cx="500380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2141" y="1369906"/>
            <a:ext cx="114935" cy="1936428"/>
          </a:xfrm>
          <a:prstGeom prst="rect">
            <a:avLst/>
          </a:prstGeom>
        </p:spPr>
        <p:txBody>
          <a:bodyPr vert="horz" wrap="square" lIns="0" tIns="88900" rIns="0" bIns="0" rtlCol="0">
            <a:spAutoFit/>
          </a:bodyPr>
          <a:lstStyle/>
          <a:p>
            <a:pPr marL="12700">
              <a:lnSpc>
                <a:spcPct val="100000"/>
              </a:lnSpc>
              <a:spcBef>
                <a:spcPts val="700"/>
              </a:spcBef>
            </a:pPr>
            <a:r>
              <a:rPr sz="2000" dirty="0">
                <a:latin typeface="Liberation Sans"/>
                <a:cs typeface="Liberation Sans"/>
              </a:rPr>
              <a:t>•</a:t>
            </a:r>
            <a:endParaRPr sz="2000">
              <a:latin typeface="Liberation Sans"/>
              <a:cs typeface="Liberation Sans"/>
            </a:endParaRPr>
          </a:p>
          <a:p>
            <a:pPr marL="12700">
              <a:lnSpc>
                <a:spcPct val="100000"/>
              </a:lnSpc>
              <a:spcBef>
                <a:spcPts val="600"/>
              </a:spcBef>
            </a:pPr>
            <a:r>
              <a:rPr sz="2000" dirty="0">
                <a:latin typeface="Liberation Sans"/>
                <a:cs typeface="Liberation Sans"/>
              </a:rPr>
              <a:t>•</a:t>
            </a:r>
            <a:endParaRPr sz="2000">
              <a:latin typeface="Liberation Sans"/>
              <a:cs typeface="Liberation Sans"/>
            </a:endParaRPr>
          </a:p>
          <a:p>
            <a:pPr marL="12700">
              <a:lnSpc>
                <a:spcPct val="100000"/>
              </a:lnSpc>
              <a:spcBef>
                <a:spcPts val="600"/>
              </a:spcBef>
            </a:pPr>
            <a:r>
              <a:rPr sz="2000" dirty="0">
                <a:latin typeface="Liberation Sans"/>
                <a:cs typeface="Liberation Sans"/>
              </a:rPr>
              <a:t>•</a:t>
            </a:r>
            <a:endParaRPr sz="2000">
              <a:latin typeface="Liberation Sans"/>
              <a:cs typeface="Liberation Sans"/>
            </a:endParaRPr>
          </a:p>
          <a:p>
            <a:pPr marL="12700">
              <a:lnSpc>
                <a:spcPct val="100000"/>
              </a:lnSpc>
              <a:spcBef>
                <a:spcPts val="600"/>
              </a:spcBef>
            </a:pPr>
            <a:r>
              <a:rPr sz="2000" dirty="0">
                <a:latin typeface="Liberation Sans"/>
                <a:cs typeface="Liberation Sans"/>
              </a:rPr>
              <a:t>•</a:t>
            </a:r>
            <a:endParaRPr sz="2000">
              <a:latin typeface="Liberation Sans"/>
              <a:cs typeface="Liberation Sans"/>
            </a:endParaRPr>
          </a:p>
          <a:p>
            <a:pPr marL="12700">
              <a:lnSpc>
                <a:spcPct val="100000"/>
              </a:lnSpc>
              <a:spcBef>
                <a:spcPts val="590"/>
              </a:spcBef>
            </a:pPr>
            <a:r>
              <a:rPr sz="2000" dirty="0">
                <a:latin typeface="Liberation Sans"/>
                <a:cs typeface="Liberation Sans"/>
              </a:rPr>
              <a:t>•</a:t>
            </a:r>
            <a:endParaRPr sz="2000">
              <a:latin typeface="Liberation Sans"/>
              <a:cs typeface="Liberation Sans"/>
            </a:endParaRPr>
          </a:p>
        </p:txBody>
      </p:sp>
      <p:sp>
        <p:nvSpPr>
          <p:cNvPr id="4" name="object 4"/>
          <p:cNvSpPr txBox="1"/>
          <p:nvPr/>
        </p:nvSpPr>
        <p:spPr>
          <a:xfrm>
            <a:off x="955040" y="1388533"/>
            <a:ext cx="7552055" cy="3386667"/>
          </a:xfrm>
          <a:prstGeom prst="rect">
            <a:avLst/>
          </a:prstGeom>
        </p:spPr>
        <p:txBody>
          <a:bodyPr vert="horz" wrap="square" lIns="0" tIns="12700" rIns="0" bIns="0" rtlCol="0">
            <a:spAutoFit/>
          </a:bodyPr>
          <a:lstStyle/>
          <a:p>
            <a:pPr marL="12700" marR="3119120">
              <a:lnSpc>
                <a:spcPct val="125000"/>
              </a:lnSpc>
              <a:spcBef>
                <a:spcPts val="100"/>
              </a:spcBef>
            </a:pPr>
            <a:r>
              <a:rPr sz="2000" spc="-10" dirty="0">
                <a:latin typeface="Carlito"/>
                <a:cs typeface="Carlito"/>
              </a:rPr>
              <a:t>Blockchain provides </a:t>
            </a:r>
            <a:r>
              <a:rPr sz="2000" spc="-5" dirty="0">
                <a:latin typeface="Carlito"/>
                <a:cs typeface="Carlito"/>
              </a:rPr>
              <a:t>security in </a:t>
            </a:r>
            <a:r>
              <a:rPr sz="2000" dirty="0">
                <a:latin typeface="Carlito"/>
                <a:cs typeface="Carlito"/>
              </a:rPr>
              <a:t>the </a:t>
            </a:r>
            <a:r>
              <a:rPr sz="2000" spc="-5" dirty="0">
                <a:latin typeface="Carlito"/>
                <a:cs typeface="Carlito"/>
              </a:rPr>
              <a:t>process  Manufacturer </a:t>
            </a:r>
            <a:r>
              <a:rPr sz="2000" spc="-10" dirty="0">
                <a:latin typeface="Carlito"/>
                <a:cs typeface="Carlito"/>
              </a:rPr>
              <a:t>marks </a:t>
            </a:r>
            <a:r>
              <a:rPr sz="2000" spc="-5" dirty="0">
                <a:latin typeface="Carlito"/>
                <a:cs typeface="Carlito"/>
              </a:rPr>
              <a:t>with </a:t>
            </a:r>
            <a:r>
              <a:rPr sz="2000" dirty="0">
                <a:latin typeface="Carlito"/>
                <a:cs typeface="Carlito"/>
              </a:rPr>
              <a:t>a unique</a:t>
            </a:r>
            <a:r>
              <a:rPr sz="2000" spc="-25" dirty="0">
                <a:latin typeface="Carlito"/>
                <a:cs typeface="Carlito"/>
              </a:rPr>
              <a:t> </a:t>
            </a:r>
            <a:r>
              <a:rPr sz="2000" spc="-5" dirty="0">
                <a:latin typeface="Carlito"/>
                <a:cs typeface="Carlito"/>
              </a:rPr>
              <a:t>code</a:t>
            </a:r>
            <a:endParaRPr sz="2000">
              <a:latin typeface="Carlito"/>
              <a:cs typeface="Carlito"/>
            </a:endParaRPr>
          </a:p>
          <a:p>
            <a:pPr marL="12700" marR="1306195">
              <a:lnSpc>
                <a:spcPct val="125000"/>
              </a:lnSpc>
            </a:pPr>
            <a:r>
              <a:rPr sz="2000" dirty="0">
                <a:latin typeface="Carlito"/>
                <a:cs typeface="Carlito"/>
              </a:rPr>
              <a:t># </a:t>
            </a:r>
            <a:r>
              <a:rPr sz="2000" spc="-5" dirty="0">
                <a:latin typeface="Carlito"/>
                <a:cs typeface="Carlito"/>
              </a:rPr>
              <a:t>is produced </a:t>
            </a:r>
            <a:r>
              <a:rPr sz="2000" spc="-20" dirty="0">
                <a:latin typeface="Carlito"/>
                <a:cs typeface="Carlito"/>
              </a:rPr>
              <a:t>for </a:t>
            </a:r>
            <a:r>
              <a:rPr sz="2000" spc="-5" dirty="0">
                <a:latin typeface="Carlito"/>
                <a:cs typeface="Carlito"/>
              </a:rPr>
              <a:t>the </a:t>
            </a:r>
            <a:r>
              <a:rPr sz="2000" dirty="0">
                <a:latin typeface="Carlito"/>
                <a:cs typeface="Carlito"/>
              </a:rPr>
              <a:t>drug </a:t>
            </a:r>
            <a:r>
              <a:rPr sz="2000" spc="-10" dirty="0">
                <a:latin typeface="Carlito"/>
                <a:cs typeface="Carlito"/>
              </a:rPr>
              <a:t>(contains </a:t>
            </a:r>
            <a:r>
              <a:rPr sz="2000" dirty="0">
                <a:latin typeface="Carlito"/>
                <a:cs typeface="Carlito"/>
              </a:rPr>
              <a:t>all </a:t>
            </a:r>
            <a:r>
              <a:rPr sz="2000" spc="-15" dirty="0">
                <a:latin typeface="Carlito"/>
                <a:cs typeface="Carlito"/>
              </a:rPr>
              <a:t>relevant </a:t>
            </a:r>
            <a:r>
              <a:rPr sz="2000" spc="-10" dirty="0">
                <a:latin typeface="Carlito"/>
                <a:cs typeface="Carlito"/>
              </a:rPr>
              <a:t>information)  </a:t>
            </a:r>
            <a:r>
              <a:rPr sz="2000" dirty="0">
                <a:latin typeface="Carlito"/>
                <a:cs typeface="Carlito"/>
              </a:rPr>
              <a:t>The drug </a:t>
            </a:r>
            <a:r>
              <a:rPr sz="2000" spc="-15" dirty="0">
                <a:latin typeface="Carlito"/>
                <a:cs typeface="Carlito"/>
              </a:rPr>
              <a:t>information </a:t>
            </a:r>
            <a:r>
              <a:rPr sz="2000" spc="-5" dirty="0">
                <a:latin typeface="Carlito"/>
                <a:cs typeface="Carlito"/>
              </a:rPr>
              <a:t>is </a:t>
            </a:r>
            <a:r>
              <a:rPr sz="2000" spc="-15" dirty="0">
                <a:latin typeface="Carlito"/>
                <a:cs typeface="Carlito"/>
              </a:rPr>
              <a:t>stored </a:t>
            </a:r>
            <a:r>
              <a:rPr sz="2000" dirty="0">
                <a:latin typeface="Carlito"/>
                <a:cs typeface="Carlito"/>
              </a:rPr>
              <a:t>on the</a:t>
            </a:r>
            <a:r>
              <a:rPr sz="2000" spc="50" dirty="0">
                <a:latin typeface="Carlito"/>
                <a:cs typeface="Carlito"/>
              </a:rPr>
              <a:t> </a:t>
            </a:r>
            <a:r>
              <a:rPr sz="2000" spc="-10" dirty="0">
                <a:latin typeface="Carlito"/>
                <a:cs typeface="Carlito"/>
              </a:rPr>
              <a:t>blockchain</a:t>
            </a:r>
            <a:endParaRPr sz="2000">
              <a:latin typeface="Carlito"/>
              <a:cs typeface="Carlito"/>
            </a:endParaRPr>
          </a:p>
          <a:p>
            <a:pPr marL="12700" marR="5080" algn="just">
              <a:lnSpc>
                <a:spcPct val="100000"/>
              </a:lnSpc>
              <a:spcBef>
                <a:spcPts val="600"/>
              </a:spcBef>
            </a:pPr>
            <a:r>
              <a:rPr sz="2000" spc="-10" dirty="0">
                <a:latin typeface="Carlito"/>
                <a:cs typeface="Carlito"/>
              </a:rPr>
              <a:t>Each time </a:t>
            </a:r>
            <a:r>
              <a:rPr sz="2000" dirty="0">
                <a:latin typeface="Carlito"/>
                <a:cs typeface="Carlito"/>
              </a:rPr>
              <a:t>the drug </a:t>
            </a:r>
            <a:r>
              <a:rPr sz="2000" spc="-5" dirty="0">
                <a:latin typeface="Carlito"/>
                <a:cs typeface="Carlito"/>
              </a:rPr>
              <a:t>is </a:t>
            </a:r>
            <a:r>
              <a:rPr sz="2000" spc="-10" dirty="0">
                <a:latin typeface="Carlito"/>
                <a:cs typeface="Carlito"/>
              </a:rPr>
              <a:t>moved </a:t>
            </a:r>
            <a:r>
              <a:rPr sz="2000" spc="-5" dirty="0">
                <a:latin typeface="Carlito"/>
                <a:cs typeface="Carlito"/>
              </a:rPr>
              <a:t>in </a:t>
            </a:r>
            <a:r>
              <a:rPr sz="2000" dirty="0">
                <a:latin typeface="Carlito"/>
                <a:cs typeface="Carlito"/>
              </a:rPr>
              <a:t>the </a:t>
            </a:r>
            <a:r>
              <a:rPr sz="2000" spc="-5" dirty="0">
                <a:latin typeface="Carlito"/>
                <a:cs typeface="Carlito"/>
              </a:rPr>
              <a:t>process, that </a:t>
            </a:r>
            <a:r>
              <a:rPr sz="2000" spc="-15" dirty="0">
                <a:latin typeface="Carlito"/>
                <a:cs typeface="Carlito"/>
              </a:rPr>
              <a:t>information </a:t>
            </a:r>
            <a:r>
              <a:rPr sz="2000" spc="-5" dirty="0">
                <a:latin typeface="Carlito"/>
                <a:cs typeface="Carlito"/>
              </a:rPr>
              <a:t>is </a:t>
            </a:r>
            <a:r>
              <a:rPr sz="2000" spc="-15" dirty="0">
                <a:latin typeface="Carlito"/>
                <a:cs typeface="Carlito"/>
              </a:rPr>
              <a:t>stored </a:t>
            </a:r>
            <a:r>
              <a:rPr sz="2000" spc="-5" dirty="0">
                <a:latin typeface="Carlito"/>
                <a:cs typeface="Carlito"/>
              </a:rPr>
              <a:t>on  </a:t>
            </a:r>
            <a:r>
              <a:rPr sz="2000" dirty="0">
                <a:latin typeface="Carlito"/>
                <a:cs typeface="Carlito"/>
              </a:rPr>
              <a:t>the </a:t>
            </a:r>
            <a:r>
              <a:rPr sz="2000" spc="-10" dirty="0">
                <a:latin typeface="Carlito"/>
                <a:cs typeface="Carlito"/>
              </a:rPr>
              <a:t>blockchain </a:t>
            </a:r>
            <a:r>
              <a:rPr sz="2000" dirty="0">
                <a:latin typeface="Carlito"/>
                <a:cs typeface="Carlito"/>
              </a:rPr>
              <a:t>– </a:t>
            </a:r>
            <a:r>
              <a:rPr sz="2000" spc="-5" dirty="0">
                <a:latin typeface="Carlito"/>
                <a:cs typeface="Carlito"/>
              </a:rPr>
              <a:t>wholesaler </a:t>
            </a:r>
            <a:r>
              <a:rPr sz="2000" spc="-10" dirty="0">
                <a:latin typeface="Carlito"/>
                <a:cs typeface="Carlito"/>
              </a:rPr>
              <a:t>verifies </a:t>
            </a:r>
            <a:r>
              <a:rPr sz="2000" dirty="0">
                <a:latin typeface="Carlito"/>
                <a:cs typeface="Carlito"/>
              </a:rPr>
              <a:t>and </a:t>
            </a:r>
            <a:r>
              <a:rPr sz="2000" spc="-5" dirty="0">
                <a:latin typeface="Carlito"/>
                <a:cs typeface="Carlito"/>
              </a:rPr>
              <a:t>sends </a:t>
            </a:r>
            <a:r>
              <a:rPr sz="2000" spc="-10" dirty="0">
                <a:latin typeface="Carlito"/>
                <a:cs typeface="Carlito"/>
              </a:rPr>
              <a:t>to </a:t>
            </a:r>
            <a:r>
              <a:rPr sz="2000" spc="-5" dirty="0">
                <a:latin typeface="Carlito"/>
                <a:cs typeface="Carlito"/>
              </a:rPr>
              <a:t>pharmacist, pharmacist  </a:t>
            </a:r>
            <a:r>
              <a:rPr sz="2000" spc="-10" dirty="0">
                <a:latin typeface="Carlito"/>
                <a:cs typeface="Carlito"/>
              </a:rPr>
              <a:t>delivers to </a:t>
            </a:r>
            <a:r>
              <a:rPr sz="2000" dirty="0">
                <a:latin typeface="Carlito"/>
                <a:cs typeface="Carlito"/>
              </a:rPr>
              <a:t>the</a:t>
            </a:r>
            <a:r>
              <a:rPr sz="2000" spc="15" dirty="0">
                <a:latin typeface="Carlito"/>
                <a:cs typeface="Carlito"/>
              </a:rPr>
              <a:t> </a:t>
            </a:r>
            <a:r>
              <a:rPr sz="2000" spc="-15" dirty="0">
                <a:latin typeface="Carlito"/>
                <a:cs typeface="Carlito"/>
              </a:rPr>
              <a:t>patent</a:t>
            </a:r>
            <a:endParaRPr sz="2000">
              <a:latin typeface="Carlito"/>
              <a:cs typeface="Carl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32050" y="128693"/>
            <a:ext cx="422402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2141" y="1361440"/>
            <a:ext cx="132715" cy="905376"/>
          </a:xfrm>
          <a:prstGeom prst="rect">
            <a:avLst/>
          </a:prstGeom>
        </p:spPr>
        <p:txBody>
          <a:bodyPr vert="horz" wrap="square" lIns="0" tIns="88900" rIns="0" bIns="0" rtlCol="0">
            <a:spAutoFit/>
          </a:bodyPr>
          <a:lstStyle/>
          <a:p>
            <a:pPr marL="12700">
              <a:lnSpc>
                <a:spcPct val="100000"/>
              </a:lnSpc>
              <a:spcBef>
                <a:spcPts val="700"/>
              </a:spcBef>
            </a:pPr>
            <a:r>
              <a:rPr sz="2400" dirty="0">
                <a:latin typeface="Liberation Sans"/>
                <a:cs typeface="Liberation Sans"/>
              </a:rPr>
              <a:t>•</a:t>
            </a:r>
            <a:endParaRPr sz="2400">
              <a:latin typeface="Liberation Sans"/>
              <a:cs typeface="Liberation Sans"/>
            </a:endParaRPr>
          </a:p>
          <a:p>
            <a:pPr marL="12700">
              <a:lnSpc>
                <a:spcPct val="100000"/>
              </a:lnSpc>
              <a:spcBef>
                <a:spcPts val="600"/>
              </a:spcBef>
            </a:pPr>
            <a:r>
              <a:rPr sz="2400" dirty="0">
                <a:latin typeface="Liberation Sans"/>
                <a:cs typeface="Liberation Sans"/>
              </a:rPr>
              <a:t>•</a:t>
            </a:r>
            <a:endParaRPr sz="2400">
              <a:latin typeface="Liberation Sans"/>
              <a:cs typeface="Liberation Sans"/>
            </a:endParaRPr>
          </a:p>
        </p:txBody>
      </p:sp>
      <p:sp>
        <p:nvSpPr>
          <p:cNvPr id="4" name="object 4"/>
          <p:cNvSpPr txBox="1"/>
          <p:nvPr/>
        </p:nvSpPr>
        <p:spPr>
          <a:xfrm>
            <a:off x="929640" y="1386839"/>
            <a:ext cx="7437755" cy="3720249"/>
          </a:xfrm>
          <a:prstGeom prst="rect">
            <a:avLst/>
          </a:prstGeom>
        </p:spPr>
        <p:txBody>
          <a:bodyPr vert="horz" wrap="square" lIns="0" tIns="87630" rIns="0" bIns="0" rtlCol="0">
            <a:spAutoFit/>
          </a:bodyPr>
          <a:lstStyle/>
          <a:p>
            <a:pPr marL="38100">
              <a:lnSpc>
                <a:spcPct val="100000"/>
              </a:lnSpc>
              <a:spcBef>
                <a:spcPts val="690"/>
              </a:spcBef>
            </a:pPr>
            <a:r>
              <a:rPr sz="2400" spc="-20" dirty="0">
                <a:latin typeface="Carlito"/>
                <a:cs typeface="Carlito"/>
              </a:rPr>
              <a:t>Mistakes </a:t>
            </a:r>
            <a:r>
              <a:rPr sz="2400" spc="-10" dirty="0">
                <a:latin typeface="Carlito"/>
                <a:cs typeface="Carlito"/>
              </a:rPr>
              <a:t>or fraud </a:t>
            </a:r>
            <a:r>
              <a:rPr sz="2400" spc="-20" dirty="0">
                <a:latin typeface="Carlito"/>
                <a:cs typeface="Carlito"/>
              </a:rPr>
              <a:t>may</a:t>
            </a:r>
            <a:r>
              <a:rPr sz="2400" spc="20" dirty="0">
                <a:latin typeface="Carlito"/>
                <a:cs typeface="Carlito"/>
              </a:rPr>
              <a:t> </a:t>
            </a:r>
            <a:r>
              <a:rPr sz="2400" spc="-5" dirty="0">
                <a:latin typeface="Carlito"/>
                <a:cs typeface="Carlito"/>
              </a:rPr>
              <a:t>occur</a:t>
            </a:r>
            <a:endParaRPr sz="2400">
              <a:latin typeface="Carlito"/>
              <a:cs typeface="Carlito"/>
            </a:endParaRPr>
          </a:p>
          <a:p>
            <a:pPr marL="38100" marR="130175">
              <a:lnSpc>
                <a:spcPct val="100000"/>
              </a:lnSpc>
              <a:spcBef>
                <a:spcPts val="590"/>
              </a:spcBef>
            </a:pPr>
            <a:r>
              <a:rPr sz="2400" spc="-10" dirty="0">
                <a:latin typeface="Carlito"/>
                <a:cs typeface="Carlito"/>
              </a:rPr>
              <a:t>Considerable amounts </a:t>
            </a:r>
            <a:r>
              <a:rPr sz="2400" spc="-5" dirty="0">
                <a:latin typeface="Carlito"/>
                <a:cs typeface="Carlito"/>
              </a:rPr>
              <a:t>of </a:t>
            </a:r>
            <a:r>
              <a:rPr sz="2400" spc="-15" dirty="0">
                <a:latin typeface="Carlito"/>
                <a:cs typeface="Carlito"/>
              </a:rPr>
              <a:t>data </a:t>
            </a:r>
            <a:r>
              <a:rPr sz="2400" spc="-10" dirty="0">
                <a:latin typeface="Carlito"/>
                <a:cs typeface="Carlito"/>
              </a:rPr>
              <a:t>are produced </a:t>
            </a:r>
            <a:r>
              <a:rPr sz="2400" spc="-15" dirty="0">
                <a:latin typeface="Carlito"/>
                <a:cs typeface="Carlito"/>
              </a:rPr>
              <a:t>from </a:t>
            </a:r>
            <a:r>
              <a:rPr sz="2400" spc="-5" dirty="0">
                <a:latin typeface="Carlito"/>
                <a:cs typeface="Carlito"/>
              </a:rPr>
              <a:t>the </a:t>
            </a:r>
            <a:r>
              <a:rPr sz="2400" dirty="0">
                <a:latin typeface="Carlito"/>
                <a:cs typeface="Carlito"/>
              </a:rPr>
              <a:t>trials  </a:t>
            </a:r>
            <a:r>
              <a:rPr sz="2400" spc="-5" dirty="0">
                <a:latin typeface="Carlito"/>
                <a:cs typeface="Carlito"/>
              </a:rPr>
              <a:t>themselves including </a:t>
            </a:r>
            <a:r>
              <a:rPr sz="2400" spc="-45" dirty="0">
                <a:latin typeface="Carlito"/>
                <a:cs typeface="Carlito"/>
              </a:rPr>
              <a:t>safety, </a:t>
            </a:r>
            <a:r>
              <a:rPr sz="2400" spc="-15" dirty="0">
                <a:latin typeface="Carlito"/>
                <a:cs typeface="Carlito"/>
              </a:rPr>
              <a:t>efficiency </a:t>
            </a:r>
            <a:r>
              <a:rPr sz="2400" dirty="0">
                <a:latin typeface="Carlito"/>
                <a:cs typeface="Carlito"/>
              </a:rPr>
              <a:t>and </a:t>
            </a:r>
            <a:r>
              <a:rPr sz="2400" spc="-5" dirty="0">
                <a:latin typeface="Carlito"/>
                <a:cs typeface="Carlito"/>
              </a:rPr>
              <a:t>quality</a:t>
            </a:r>
            <a:r>
              <a:rPr sz="2400" spc="45" dirty="0">
                <a:latin typeface="Carlito"/>
                <a:cs typeface="Carlito"/>
              </a:rPr>
              <a:t> </a:t>
            </a:r>
            <a:r>
              <a:rPr sz="2400" spc="-15" dirty="0">
                <a:latin typeface="Carlito"/>
                <a:cs typeface="Carlito"/>
              </a:rPr>
              <a:t>data</a:t>
            </a:r>
            <a:endParaRPr sz="2400">
              <a:latin typeface="Carlito"/>
              <a:cs typeface="Carlito"/>
            </a:endParaRPr>
          </a:p>
          <a:p>
            <a:pPr marL="495300" indent="-342900">
              <a:lnSpc>
                <a:spcPct val="100000"/>
              </a:lnSpc>
              <a:spcBef>
                <a:spcPts val="600"/>
              </a:spcBef>
              <a:buFont typeface="Liberation Mono"/>
              <a:buChar char="o"/>
              <a:tabLst>
                <a:tab pos="495300" algn="l"/>
              </a:tabLst>
            </a:pPr>
            <a:r>
              <a:rPr sz="2400" spc="-15" dirty="0">
                <a:latin typeface="Carlito"/>
                <a:cs typeface="Carlito"/>
              </a:rPr>
              <a:t>Many </a:t>
            </a:r>
            <a:r>
              <a:rPr sz="2400" spc="-5" dirty="0">
                <a:latin typeface="Carlito"/>
                <a:cs typeface="Carlito"/>
              </a:rPr>
              <a:t>people will </a:t>
            </a:r>
            <a:r>
              <a:rPr sz="2400" spc="-10" dirty="0">
                <a:latin typeface="Carlito"/>
                <a:cs typeface="Carlito"/>
              </a:rPr>
              <a:t>“touch” </a:t>
            </a:r>
            <a:r>
              <a:rPr sz="2400" spc="-5" dirty="0">
                <a:latin typeface="Carlito"/>
                <a:cs typeface="Carlito"/>
              </a:rPr>
              <a:t>this</a:t>
            </a:r>
            <a:r>
              <a:rPr sz="2400" dirty="0">
                <a:latin typeface="Carlito"/>
                <a:cs typeface="Carlito"/>
              </a:rPr>
              <a:t> </a:t>
            </a:r>
            <a:r>
              <a:rPr sz="2400" spc="-15" dirty="0">
                <a:latin typeface="Carlito"/>
                <a:cs typeface="Carlito"/>
              </a:rPr>
              <a:t>data</a:t>
            </a:r>
            <a:endParaRPr sz="2400">
              <a:latin typeface="Carlito"/>
              <a:cs typeface="Carlito"/>
            </a:endParaRPr>
          </a:p>
          <a:p>
            <a:pPr marL="495300" indent="-342900">
              <a:lnSpc>
                <a:spcPct val="100000"/>
              </a:lnSpc>
              <a:spcBef>
                <a:spcPts val="600"/>
              </a:spcBef>
              <a:buFont typeface="Liberation Mono"/>
              <a:buChar char="o"/>
              <a:tabLst>
                <a:tab pos="495300" algn="l"/>
              </a:tabLst>
            </a:pPr>
            <a:r>
              <a:rPr sz="2400" spc="-15" dirty="0">
                <a:latin typeface="Carlito"/>
                <a:cs typeface="Carlito"/>
              </a:rPr>
              <a:t>Data </a:t>
            </a:r>
            <a:r>
              <a:rPr sz="2400" spc="-10" dirty="0">
                <a:latin typeface="Carlito"/>
                <a:cs typeface="Carlito"/>
              </a:rPr>
              <a:t>collection </a:t>
            </a:r>
            <a:r>
              <a:rPr sz="2400" spc="-20" dirty="0">
                <a:latin typeface="Carlito"/>
                <a:cs typeface="Carlito"/>
              </a:rPr>
              <a:t>may </a:t>
            </a:r>
            <a:r>
              <a:rPr sz="2400" spc="-5" dirty="0">
                <a:latin typeface="Carlito"/>
                <a:cs typeface="Carlito"/>
              </a:rPr>
              <a:t>not be</a:t>
            </a:r>
            <a:r>
              <a:rPr sz="2400" spc="30" dirty="0">
                <a:latin typeface="Carlito"/>
                <a:cs typeface="Carlito"/>
              </a:rPr>
              <a:t> </a:t>
            </a:r>
            <a:r>
              <a:rPr sz="2400" spc="-15" dirty="0">
                <a:latin typeface="Carlito"/>
                <a:cs typeface="Carlito"/>
              </a:rPr>
              <a:t>standardized</a:t>
            </a:r>
            <a:endParaRPr sz="2400">
              <a:latin typeface="Carlito"/>
              <a:cs typeface="Carlito"/>
            </a:endParaRPr>
          </a:p>
          <a:p>
            <a:pPr marL="38100" marR="30480">
              <a:lnSpc>
                <a:spcPct val="100000"/>
              </a:lnSpc>
              <a:spcBef>
                <a:spcPts val="600"/>
              </a:spcBef>
            </a:pPr>
            <a:r>
              <a:rPr sz="2400" spc="-10" dirty="0">
                <a:latin typeface="Carlito"/>
                <a:cs typeface="Carlito"/>
              </a:rPr>
              <a:t>Outcome </a:t>
            </a:r>
            <a:r>
              <a:rPr sz="2400" spc="-5" dirty="0">
                <a:latin typeface="Carlito"/>
                <a:cs typeface="Carlito"/>
              </a:rPr>
              <a:t>switching, </a:t>
            </a:r>
            <a:r>
              <a:rPr sz="2400" spc="-15" dirty="0">
                <a:latin typeface="Carlito"/>
                <a:cs typeface="Carlito"/>
              </a:rPr>
              <a:t>data </a:t>
            </a:r>
            <a:r>
              <a:rPr sz="2400" spc="-10" dirty="0">
                <a:latin typeface="Carlito"/>
                <a:cs typeface="Carlito"/>
              </a:rPr>
              <a:t>dredging </a:t>
            </a:r>
            <a:r>
              <a:rPr sz="2400" dirty="0">
                <a:latin typeface="Carlito"/>
                <a:cs typeface="Carlito"/>
              </a:rPr>
              <a:t>and </a:t>
            </a:r>
            <a:r>
              <a:rPr sz="2400" spc="-10" dirty="0">
                <a:latin typeface="Carlito"/>
                <a:cs typeface="Carlito"/>
              </a:rPr>
              <a:t>selective publication  </a:t>
            </a:r>
            <a:r>
              <a:rPr sz="2400" spc="-5" dirty="0">
                <a:latin typeface="Carlito"/>
                <a:cs typeface="Carlito"/>
              </a:rPr>
              <a:t>of </a:t>
            </a:r>
            <a:r>
              <a:rPr sz="2400" spc="-10" dirty="0">
                <a:latin typeface="Carlito"/>
                <a:cs typeface="Carlito"/>
              </a:rPr>
              <a:t>results </a:t>
            </a:r>
            <a:r>
              <a:rPr sz="2400" spc="-20" dirty="0">
                <a:latin typeface="Carlito"/>
                <a:cs typeface="Carlito"/>
              </a:rPr>
              <a:t>may </a:t>
            </a:r>
            <a:r>
              <a:rPr sz="2400" spc="-5" dirty="0">
                <a:latin typeface="Carlito"/>
                <a:cs typeface="Carlito"/>
              </a:rPr>
              <a:t>occur </a:t>
            </a:r>
            <a:r>
              <a:rPr sz="2400" dirty="0">
                <a:latin typeface="Carlito"/>
                <a:cs typeface="Carlito"/>
              </a:rPr>
              <a:t>and </a:t>
            </a:r>
            <a:r>
              <a:rPr sz="2400" spc="-15" dirty="0">
                <a:latin typeface="Carlito"/>
                <a:cs typeface="Carlito"/>
              </a:rPr>
              <a:t>may </a:t>
            </a:r>
            <a:r>
              <a:rPr sz="2400" dirty="0">
                <a:latin typeface="Carlito"/>
                <a:cs typeface="Carlito"/>
              </a:rPr>
              <a:t>also </a:t>
            </a:r>
            <a:r>
              <a:rPr sz="2400" spc="-25" dirty="0">
                <a:latin typeface="Carlito"/>
                <a:cs typeface="Carlito"/>
              </a:rPr>
              <a:t>affect </a:t>
            </a:r>
            <a:r>
              <a:rPr sz="2400" spc="-15" dirty="0">
                <a:latin typeface="Carlito"/>
                <a:cs typeface="Carlito"/>
              </a:rPr>
              <a:t>protocol  </a:t>
            </a:r>
            <a:r>
              <a:rPr sz="2400" spc="-10" dirty="0">
                <a:latin typeface="Carlito"/>
                <a:cs typeface="Carlito"/>
              </a:rPr>
              <a:t>development</a:t>
            </a:r>
            <a:endParaRPr sz="2400">
              <a:latin typeface="Carlito"/>
              <a:cs typeface="Carlito"/>
            </a:endParaRPr>
          </a:p>
        </p:txBody>
      </p:sp>
      <p:sp>
        <p:nvSpPr>
          <p:cNvPr id="5" name="object 5"/>
          <p:cNvSpPr txBox="1"/>
          <p:nvPr/>
        </p:nvSpPr>
        <p:spPr>
          <a:xfrm>
            <a:off x="612141" y="4307839"/>
            <a:ext cx="13271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Liberation Sans"/>
                <a:cs typeface="Liberation Sans"/>
              </a:rPr>
              <a:t>•</a:t>
            </a:r>
            <a:endParaRPr sz="2400">
              <a:latin typeface="Liberation Sans"/>
              <a:cs typeface="Liberatio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47620" y="128693"/>
            <a:ext cx="410845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64540" y="1369907"/>
            <a:ext cx="7308850" cy="3581750"/>
          </a:xfrm>
          <a:prstGeom prst="rect">
            <a:avLst/>
          </a:prstGeom>
        </p:spPr>
        <p:txBody>
          <a:bodyPr vert="horz" wrap="square" lIns="0" tIns="181610" rIns="0" bIns="0" rtlCol="0">
            <a:spAutoFit/>
          </a:bodyPr>
          <a:lstStyle/>
          <a:p>
            <a:pPr marL="12700">
              <a:lnSpc>
                <a:spcPct val="100000"/>
              </a:lnSpc>
              <a:spcBef>
                <a:spcPts val="1430"/>
              </a:spcBef>
            </a:pPr>
            <a:r>
              <a:rPr sz="2100" b="1" spc="-10" dirty="0">
                <a:latin typeface="Carlito"/>
                <a:cs typeface="Carlito"/>
              </a:rPr>
              <a:t>Blockchain can provide </a:t>
            </a:r>
            <a:r>
              <a:rPr sz="2100" b="1" spc="-15" dirty="0">
                <a:latin typeface="Carlito"/>
                <a:cs typeface="Carlito"/>
              </a:rPr>
              <a:t>authentication </a:t>
            </a:r>
            <a:r>
              <a:rPr sz="2100" b="1" spc="-5" dirty="0">
                <a:latin typeface="Carlito"/>
                <a:cs typeface="Carlito"/>
              </a:rPr>
              <a:t>and </a:t>
            </a:r>
            <a:r>
              <a:rPr sz="2100" b="1" spc="-15" dirty="0">
                <a:latin typeface="Carlito"/>
                <a:cs typeface="Carlito"/>
              </a:rPr>
              <a:t>prevent</a:t>
            </a:r>
            <a:r>
              <a:rPr sz="2100" b="1" spc="70" dirty="0">
                <a:latin typeface="Carlito"/>
                <a:cs typeface="Carlito"/>
              </a:rPr>
              <a:t> </a:t>
            </a:r>
            <a:r>
              <a:rPr sz="2100" b="1" spc="-10" dirty="0">
                <a:latin typeface="Carlito"/>
                <a:cs typeface="Carlito"/>
              </a:rPr>
              <a:t>modification:</a:t>
            </a:r>
            <a:endParaRPr sz="2100">
              <a:latin typeface="Carlito"/>
              <a:cs typeface="Carlito"/>
            </a:endParaRPr>
          </a:p>
          <a:p>
            <a:pPr marL="12700" marR="377190">
              <a:lnSpc>
                <a:spcPct val="100000"/>
              </a:lnSpc>
              <a:spcBef>
                <a:spcPts val="1330"/>
              </a:spcBef>
              <a:buSzPct val="95238"/>
              <a:buFont typeface="Liberation Sans"/>
              <a:buChar char="•"/>
              <a:tabLst>
                <a:tab pos="107314" algn="l"/>
              </a:tabLst>
            </a:pPr>
            <a:r>
              <a:rPr sz="2100" spc="-10" dirty="0">
                <a:latin typeface="Carlito"/>
                <a:cs typeface="Carlito"/>
              </a:rPr>
              <a:t>Provides proof </a:t>
            </a:r>
            <a:r>
              <a:rPr sz="2100" spc="-5" dirty="0">
                <a:latin typeface="Carlito"/>
                <a:cs typeface="Carlito"/>
              </a:rPr>
              <a:t>of </a:t>
            </a:r>
            <a:r>
              <a:rPr sz="2100" spc="-15" dirty="0">
                <a:latin typeface="Carlito"/>
                <a:cs typeface="Carlito"/>
              </a:rPr>
              <a:t>existence for </a:t>
            </a:r>
            <a:r>
              <a:rPr sz="2100" spc="-5" dirty="0">
                <a:latin typeface="Carlito"/>
                <a:cs typeface="Carlito"/>
              </a:rPr>
              <a:t>and </a:t>
            </a:r>
            <a:r>
              <a:rPr sz="2100" spc="-15" dirty="0">
                <a:latin typeface="Carlito"/>
                <a:cs typeface="Carlito"/>
              </a:rPr>
              <a:t>verification </a:t>
            </a:r>
            <a:r>
              <a:rPr sz="2100" dirty="0">
                <a:latin typeface="Carlito"/>
                <a:cs typeface="Carlito"/>
              </a:rPr>
              <a:t>of </a:t>
            </a:r>
            <a:r>
              <a:rPr sz="2100" spc="-5" dirty="0">
                <a:latin typeface="Carlito"/>
                <a:cs typeface="Carlito"/>
              </a:rPr>
              <a:t>trial </a:t>
            </a:r>
            <a:r>
              <a:rPr sz="2100" spc="-15" dirty="0">
                <a:latin typeface="Carlito"/>
                <a:cs typeface="Carlito"/>
              </a:rPr>
              <a:t>data </a:t>
            </a:r>
            <a:r>
              <a:rPr sz="2100" spc="-5" dirty="0">
                <a:latin typeface="Carlito"/>
                <a:cs typeface="Carlito"/>
              </a:rPr>
              <a:t>and  </a:t>
            </a:r>
            <a:r>
              <a:rPr sz="2100" spc="-10" dirty="0">
                <a:latin typeface="Carlito"/>
                <a:cs typeface="Carlito"/>
              </a:rPr>
              <a:t>transparency</a:t>
            </a:r>
            <a:endParaRPr sz="2100">
              <a:latin typeface="Carlito"/>
              <a:cs typeface="Carlito"/>
            </a:endParaRPr>
          </a:p>
          <a:p>
            <a:pPr marL="12700" marR="5080">
              <a:lnSpc>
                <a:spcPct val="100000"/>
              </a:lnSpc>
              <a:buSzPct val="95238"/>
              <a:buFont typeface="Liberation Sans"/>
              <a:buChar char="•"/>
              <a:tabLst>
                <a:tab pos="107314" algn="l"/>
              </a:tabLst>
            </a:pPr>
            <a:r>
              <a:rPr sz="2100" spc="-20" dirty="0">
                <a:latin typeface="Carlito"/>
                <a:cs typeface="Carlito"/>
              </a:rPr>
              <a:t>Would </a:t>
            </a:r>
            <a:r>
              <a:rPr sz="2100" spc="-5" dirty="0">
                <a:latin typeface="Carlito"/>
                <a:cs typeface="Carlito"/>
              </a:rPr>
              <a:t>include </a:t>
            </a:r>
            <a:r>
              <a:rPr sz="2100" dirty="0">
                <a:latin typeface="Carlito"/>
                <a:cs typeface="Carlito"/>
              </a:rPr>
              <a:t>the </a:t>
            </a:r>
            <a:r>
              <a:rPr sz="2100" spc="-5" dirty="0">
                <a:latin typeface="Carlito"/>
                <a:cs typeface="Carlito"/>
              </a:rPr>
              <a:t>trial </a:t>
            </a:r>
            <a:r>
              <a:rPr sz="2100" spc="-15" dirty="0">
                <a:latin typeface="Carlito"/>
                <a:cs typeface="Carlito"/>
              </a:rPr>
              <a:t>protocol, </a:t>
            </a:r>
            <a:r>
              <a:rPr sz="2100" spc="-10" dirty="0">
                <a:latin typeface="Carlito"/>
                <a:cs typeface="Carlito"/>
              </a:rPr>
              <a:t>results, site </a:t>
            </a:r>
            <a:r>
              <a:rPr sz="2100" spc="-15" dirty="0">
                <a:latin typeface="Carlito"/>
                <a:cs typeface="Carlito"/>
              </a:rPr>
              <a:t>information, </a:t>
            </a:r>
            <a:r>
              <a:rPr sz="2100" spc="-10" dirty="0">
                <a:latin typeface="Carlito"/>
                <a:cs typeface="Carlito"/>
              </a:rPr>
              <a:t>required  consents,</a:t>
            </a:r>
            <a:r>
              <a:rPr sz="2100" dirty="0">
                <a:latin typeface="Carlito"/>
                <a:cs typeface="Carlito"/>
              </a:rPr>
              <a:t> </a:t>
            </a:r>
            <a:r>
              <a:rPr sz="2100" spc="-15" dirty="0">
                <a:latin typeface="Carlito"/>
                <a:cs typeface="Carlito"/>
              </a:rPr>
              <a:t>etc.</a:t>
            </a:r>
            <a:endParaRPr sz="2100">
              <a:latin typeface="Carlito"/>
              <a:cs typeface="Carlito"/>
            </a:endParaRPr>
          </a:p>
          <a:p>
            <a:pPr marL="12700" marR="421005">
              <a:lnSpc>
                <a:spcPct val="100000"/>
              </a:lnSpc>
              <a:buSzPct val="95238"/>
              <a:buFont typeface="Liberation Sans"/>
              <a:buChar char="•"/>
              <a:tabLst>
                <a:tab pos="107314" algn="l"/>
              </a:tabLst>
            </a:pPr>
            <a:r>
              <a:rPr sz="2100" spc="-10" dirty="0">
                <a:latin typeface="Carlito"/>
                <a:cs typeface="Carlito"/>
              </a:rPr>
              <a:t>Allows reproducibility </a:t>
            </a:r>
            <a:r>
              <a:rPr sz="2100" dirty="0">
                <a:latin typeface="Carlito"/>
                <a:cs typeface="Carlito"/>
              </a:rPr>
              <a:t>and </a:t>
            </a:r>
            <a:r>
              <a:rPr sz="2100" spc="-10" dirty="0">
                <a:latin typeface="Carlito"/>
                <a:cs typeface="Carlito"/>
              </a:rPr>
              <a:t>secure </a:t>
            </a:r>
            <a:r>
              <a:rPr sz="2100" spc="-15" dirty="0">
                <a:latin typeface="Carlito"/>
                <a:cs typeface="Carlito"/>
              </a:rPr>
              <a:t>data </a:t>
            </a:r>
            <a:r>
              <a:rPr sz="2100" spc="-5" dirty="0">
                <a:latin typeface="Carlito"/>
                <a:cs typeface="Carlito"/>
              </a:rPr>
              <a:t>sharing among </a:t>
            </a:r>
            <a:r>
              <a:rPr sz="2100" spc="-15" dirty="0">
                <a:latin typeface="Carlito"/>
                <a:cs typeface="Carlito"/>
              </a:rPr>
              <a:t>research  </a:t>
            </a:r>
            <a:r>
              <a:rPr sz="2100" spc="-10" dirty="0">
                <a:latin typeface="Carlito"/>
                <a:cs typeface="Carlito"/>
              </a:rPr>
              <a:t>communities</a:t>
            </a:r>
            <a:endParaRPr sz="2100">
              <a:latin typeface="Carlito"/>
              <a:cs typeface="Carlito"/>
            </a:endParaRPr>
          </a:p>
          <a:p>
            <a:pPr marL="12700" marR="805180">
              <a:lnSpc>
                <a:spcPct val="100000"/>
              </a:lnSpc>
              <a:buSzPct val="95238"/>
              <a:buFont typeface="Liberation Sans"/>
              <a:buChar char="•"/>
              <a:tabLst>
                <a:tab pos="107314" algn="l"/>
              </a:tabLst>
            </a:pPr>
            <a:r>
              <a:rPr sz="2100" spc="-30" dirty="0">
                <a:latin typeface="Carlito"/>
                <a:cs typeface="Carlito"/>
              </a:rPr>
              <a:t>Trial </a:t>
            </a:r>
            <a:r>
              <a:rPr sz="2100" spc="-15" dirty="0">
                <a:latin typeface="Carlito"/>
                <a:cs typeface="Carlito"/>
              </a:rPr>
              <a:t>protocol may </a:t>
            </a:r>
            <a:r>
              <a:rPr sz="2100" spc="-20" dirty="0">
                <a:latin typeface="Carlito"/>
                <a:cs typeface="Carlito"/>
              </a:rPr>
              <a:t>have </a:t>
            </a:r>
            <a:r>
              <a:rPr sz="2100" dirty="0">
                <a:latin typeface="Carlito"/>
                <a:cs typeface="Carlito"/>
              </a:rPr>
              <a:t>a </a:t>
            </a:r>
            <a:r>
              <a:rPr sz="2100" spc="-5" dirty="0">
                <a:latin typeface="Carlito"/>
                <a:cs typeface="Carlito"/>
              </a:rPr>
              <a:t>unique </a:t>
            </a:r>
            <a:r>
              <a:rPr sz="2100" spc="-10" dirty="0">
                <a:latin typeface="Carlito"/>
                <a:cs typeface="Carlito"/>
              </a:rPr>
              <a:t>signature </a:t>
            </a:r>
            <a:r>
              <a:rPr sz="2100" spc="-15" dirty="0">
                <a:latin typeface="Carlito"/>
                <a:cs typeface="Carlito"/>
              </a:rPr>
              <a:t>recorded </a:t>
            </a:r>
            <a:r>
              <a:rPr sz="2100" spc="-5" dirty="0">
                <a:latin typeface="Carlito"/>
                <a:cs typeface="Carlito"/>
              </a:rPr>
              <a:t>on </a:t>
            </a:r>
            <a:r>
              <a:rPr sz="2100" dirty="0">
                <a:latin typeface="Carlito"/>
                <a:cs typeface="Carlito"/>
              </a:rPr>
              <a:t>the  </a:t>
            </a:r>
            <a:r>
              <a:rPr sz="2100" spc="-10" dirty="0">
                <a:latin typeface="Carlito"/>
                <a:cs typeface="Carlito"/>
              </a:rPr>
              <a:t>blockchain</a:t>
            </a:r>
            <a:endParaRPr sz="2100">
              <a:latin typeface="Carlito"/>
              <a:cs typeface="Carli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99360" y="128693"/>
            <a:ext cx="415798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88341" y="1874520"/>
            <a:ext cx="114935" cy="320601"/>
          </a:xfrm>
          <a:prstGeom prst="rect">
            <a:avLst/>
          </a:prstGeom>
        </p:spPr>
        <p:txBody>
          <a:bodyPr vert="horz" wrap="square" lIns="0" tIns="12700" rIns="0" bIns="0" rtlCol="0">
            <a:spAutoFit/>
          </a:bodyPr>
          <a:lstStyle/>
          <a:p>
            <a:pPr marL="12700">
              <a:lnSpc>
                <a:spcPct val="100000"/>
              </a:lnSpc>
              <a:spcBef>
                <a:spcPts val="100"/>
              </a:spcBef>
            </a:pPr>
            <a:r>
              <a:rPr sz="2000" dirty="0">
                <a:latin typeface="Liberation Sans"/>
                <a:cs typeface="Liberation Sans"/>
              </a:rPr>
              <a:t>•</a:t>
            </a:r>
            <a:endParaRPr sz="2000">
              <a:latin typeface="Liberation Sans"/>
              <a:cs typeface="Liberation Sans"/>
            </a:endParaRPr>
          </a:p>
        </p:txBody>
      </p:sp>
      <p:sp>
        <p:nvSpPr>
          <p:cNvPr id="4" name="object 4"/>
          <p:cNvSpPr txBox="1">
            <a:spLocks noGrp="1"/>
          </p:cNvSpPr>
          <p:nvPr>
            <p:ph type="title"/>
          </p:nvPr>
        </p:nvSpPr>
        <p:spPr>
          <a:prstGeom prst="rect">
            <a:avLst/>
          </a:prstGeom>
        </p:spPr>
        <p:txBody>
          <a:bodyPr vert="horz" wrap="square" lIns="0" tIns="107950" rIns="0" bIns="0" rtlCol="0">
            <a:spAutoFit/>
          </a:bodyPr>
          <a:lstStyle/>
          <a:p>
            <a:pPr marL="561340" marR="5080">
              <a:lnSpc>
                <a:spcPct val="100000"/>
              </a:lnSpc>
              <a:spcBef>
                <a:spcPts val="100"/>
              </a:spcBef>
            </a:pPr>
            <a:r>
              <a:rPr sz="2000" spc="-5" dirty="0"/>
              <a:t>Allows </a:t>
            </a:r>
            <a:r>
              <a:rPr sz="2000" dirty="0"/>
              <a:t>the </a:t>
            </a:r>
            <a:r>
              <a:rPr sz="2000" spc="-10" dirty="0"/>
              <a:t>creation </a:t>
            </a:r>
            <a:r>
              <a:rPr sz="2000" dirty="0"/>
              <a:t>of a </a:t>
            </a:r>
            <a:r>
              <a:rPr sz="2000" spc="-20" dirty="0"/>
              <a:t>system </a:t>
            </a:r>
            <a:r>
              <a:rPr sz="2000" spc="-10" dirty="0"/>
              <a:t>to </a:t>
            </a:r>
            <a:r>
              <a:rPr sz="2000" spc="-15" dirty="0"/>
              <a:t>record </a:t>
            </a:r>
            <a:r>
              <a:rPr sz="2000" dirty="0"/>
              <a:t>and </a:t>
            </a:r>
            <a:r>
              <a:rPr sz="2000" spc="-5" dirty="0"/>
              <a:t>verify clinical trials </a:t>
            </a:r>
            <a:r>
              <a:rPr sz="2000" dirty="0"/>
              <a:t>as  </a:t>
            </a:r>
            <a:r>
              <a:rPr sz="2000" spc="-5" dirty="0"/>
              <a:t>specified </a:t>
            </a:r>
            <a:r>
              <a:rPr sz="2000" spc="-10" dirty="0"/>
              <a:t>by </a:t>
            </a:r>
            <a:r>
              <a:rPr sz="2000" spc="-5" dirty="0"/>
              <a:t>the parties conducting the trials </a:t>
            </a:r>
            <a:r>
              <a:rPr sz="2000" dirty="0"/>
              <a:t>and </a:t>
            </a:r>
            <a:r>
              <a:rPr sz="2000" spc="-15" dirty="0"/>
              <a:t>prevents</a:t>
            </a:r>
            <a:r>
              <a:rPr sz="2000" spc="65" dirty="0"/>
              <a:t> </a:t>
            </a:r>
            <a:r>
              <a:rPr sz="2000" spc="-10" dirty="0"/>
              <a:t>modifications</a:t>
            </a:r>
            <a:endParaRPr sz="2000"/>
          </a:p>
        </p:txBody>
      </p:sp>
      <p:sp>
        <p:nvSpPr>
          <p:cNvPr id="5" name="object 5"/>
          <p:cNvSpPr txBox="1"/>
          <p:nvPr/>
        </p:nvSpPr>
        <p:spPr>
          <a:xfrm>
            <a:off x="1145540" y="2836333"/>
            <a:ext cx="13271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Liberation Mono"/>
                <a:cs typeface="Liberation Mono"/>
              </a:rPr>
              <a:t>o</a:t>
            </a:r>
            <a:endParaRPr sz="1400">
              <a:latin typeface="Liberation Mono"/>
              <a:cs typeface="Liberation Mono"/>
            </a:endParaRPr>
          </a:p>
        </p:txBody>
      </p:sp>
      <p:sp>
        <p:nvSpPr>
          <p:cNvPr id="6" name="object 6"/>
          <p:cNvSpPr txBox="1"/>
          <p:nvPr/>
        </p:nvSpPr>
        <p:spPr>
          <a:xfrm>
            <a:off x="1488440" y="2807547"/>
            <a:ext cx="7022465" cy="628377"/>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rlito"/>
                <a:cs typeface="Carlito"/>
              </a:rPr>
              <a:t>Uses </a:t>
            </a:r>
            <a:r>
              <a:rPr sz="2000" dirty="0">
                <a:latin typeface="Carlito"/>
                <a:cs typeface="Carlito"/>
              </a:rPr>
              <a:t>an </a:t>
            </a:r>
            <a:r>
              <a:rPr sz="2000" spc="-5" dirty="0">
                <a:latin typeface="Carlito"/>
                <a:cs typeface="Carlito"/>
              </a:rPr>
              <a:t>entry </a:t>
            </a:r>
            <a:r>
              <a:rPr sz="2000" spc="-10" dirty="0">
                <a:latin typeface="Carlito"/>
                <a:cs typeface="Carlito"/>
              </a:rPr>
              <a:t>from study protocol </a:t>
            </a:r>
            <a:r>
              <a:rPr sz="2000" spc="-5" dirty="0">
                <a:latin typeface="Carlito"/>
                <a:cs typeface="Carlito"/>
              </a:rPr>
              <a:t>on clinicaltrials.gov </a:t>
            </a:r>
            <a:r>
              <a:rPr sz="2000" dirty="0">
                <a:latin typeface="Carlito"/>
                <a:cs typeface="Carlito"/>
              </a:rPr>
              <a:t>and a </a:t>
            </a:r>
            <a:r>
              <a:rPr sz="2000" spc="-10" dirty="0">
                <a:latin typeface="Carlito"/>
                <a:cs typeface="Carlito"/>
              </a:rPr>
              <a:t>text</a:t>
            </a:r>
            <a:r>
              <a:rPr sz="2000" spc="50" dirty="0">
                <a:latin typeface="Carlito"/>
                <a:cs typeface="Carlito"/>
              </a:rPr>
              <a:t> </a:t>
            </a:r>
            <a:r>
              <a:rPr sz="2000" spc="-10" dirty="0">
                <a:latin typeface="Carlito"/>
                <a:cs typeface="Carlito"/>
              </a:rPr>
              <a:t>file</a:t>
            </a:r>
            <a:endParaRPr sz="2000">
              <a:latin typeface="Carlito"/>
              <a:cs typeface="Carlito"/>
            </a:endParaRPr>
          </a:p>
        </p:txBody>
      </p:sp>
      <p:sp>
        <p:nvSpPr>
          <p:cNvPr id="7" name="object 7"/>
          <p:cNvSpPr txBox="1"/>
          <p:nvPr/>
        </p:nvSpPr>
        <p:spPr>
          <a:xfrm>
            <a:off x="688340" y="3213947"/>
            <a:ext cx="5242560" cy="628377"/>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rlito"/>
                <a:cs typeface="Carlito"/>
              </a:rPr>
              <a:t>with </a:t>
            </a:r>
            <a:r>
              <a:rPr sz="2000" spc="-10" dirty="0">
                <a:latin typeface="Carlito"/>
                <a:cs typeface="Carlito"/>
              </a:rPr>
              <a:t>pre-specified </a:t>
            </a:r>
            <a:r>
              <a:rPr sz="2000" spc="-5" dirty="0">
                <a:latin typeface="Carlito"/>
                <a:cs typeface="Carlito"/>
              </a:rPr>
              <a:t>end points </a:t>
            </a:r>
            <a:r>
              <a:rPr sz="2000" dirty="0">
                <a:latin typeface="Carlito"/>
                <a:cs typeface="Carlito"/>
              </a:rPr>
              <a:t>and </a:t>
            </a:r>
            <a:r>
              <a:rPr sz="2000" spc="-5" dirty="0">
                <a:latin typeface="Carlito"/>
                <a:cs typeface="Carlito"/>
              </a:rPr>
              <a:t>planned</a:t>
            </a:r>
            <a:r>
              <a:rPr sz="2000" spc="40" dirty="0">
                <a:latin typeface="Carlito"/>
                <a:cs typeface="Carlito"/>
              </a:rPr>
              <a:t> </a:t>
            </a:r>
            <a:r>
              <a:rPr sz="2000" spc="-5" dirty="0">
                <a:latin typeface="Carlito"/>
                <a:cs typeface="Carlito"/>
              </a:rPr>
              <a:t>analysis</a:t>
            </a:r>
            <a:endParaRPr sz="2000">
              <a:latin typeface="Carlito"/>
              <a:cs typeface="Carlito"/>
            </a:endParaRPr>
          </a:p>
        </p:txBody>
      </p:sp>
      <p:sp>
        <p:nvSpPr>
          <p:cNvPr id="8" name="object 8"/>
          <p:cNvSpPr txBox="1"/>
          <p:nvPr/>
        </p:nvSpPr>
        <p:spPr>
          <a:xfrm>
            <a:off x="1145540" y="3750733"/>
            <a:ext cx="13271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Liberation Mono"/>
                <a:cs typeface="Liberation Mono"/>
              </a:rPr>
              <a:t>o</a:t>
            </a:r>
            <a:endParaRPr sz="1400">
              <a:latin typeface="Liberation Mono"/>
              <a:cs typeface="Liberation Mono"/>
            </a:endParaRPr>
          </a:p>
        </p:txBody>
      </p:sp>
      <p:sp>
        <p:nvSpPr>
          <p:cNvPr id="9" name="object 9"/>
          <p:cNvSpPr txBox="1"/>
          <p:nvPr/>
        </p:nvSpPr>
        <p:spPr>
          <a:xfrm>
            <a:off x="1488440" y="3721947"/>
            <a:ext cx="6876415" cy="936154"/>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Carlito"/>
                <a:cs typeface="Carlito"/>
              </a:rPr>
              <a:t>Then </a:t>
            </a:r>
            <a:r>
              <a:rPr sz="2000" spc="-15" dirty="0">
                <a:latin typeface="Carlito"/>
                <a:cs typeface="Carlito"/>
              </a:rPr>
              <a:t>converted into </a:t>
            </a:r>
            <a:r>
              <a:rPr sz="2000" spc="-5" dirty="0">
                <a:latin typeface="Carlito"/>
                <a:cs typeface="Carlito"/>
              </a:rPr>
              <a:t>SHA-256 hash </a:t>
            </a:r>
            <a:r>
              <a:rPr sz="2000" spc="-10" dirty="0">
                <a:latin typeface="Carlito"/>
                <a:cs typeface="Carlito"/>
              </a:rPr>
              <a:t>calculator </a:t>
            </a:r>
            <a:r>
              <a:rPr sz="2000" dirty="0">
                <a:latin typeface="Carlito"/>
                <a:cs typeface="Carlito"/>
              </a:rPr>
              <a:t>which </a:t>
            </a:r>
            <a:r>
              <a:rPr sz="2000" spc="-10" dirty="0">
                <a:latin typeface="Carlito"/>
                <a:cs typeface="Carlito"/>
              </a:rPr>
              <a:t>was </a:t>
            </a:r>
            <a:r>
              <a:rPr sz="2000" spc="-5" dirty="0">
                <a:latin typeface="Carlito"/>
                <a:cs typeface="Carlito"/>
              </a:rPr>
              <a:t>then used  </a:t>
            </a:r>
            <a:r>
              <a:rPr sz="2000" dirty="0">
                <a:latin typeface="Carlito"/>
                <a:cs typeface="Carlito"/>
              </a:rPr>
              <a:t>as a </a:t>
            </a:r>
            <a:r>
              <a:rPr sz="2000" spc="-15" dirty="0">
                <a:latin typeface="Carlito"/>
                <a:cs typeface="Carlito"/>
              </a:rPr>
              <a:t>private </a:t>
            </a:r>
            <a:r>
              <a:rPr sz="2000" spc="-25" dirty="0">
                <a:latin typeface="Carlito"/>
                <a:cs typeface="Carlito"/>
              </a:rPr>
              <a:t>key </a:t>
            </a:r>
            <a:r>
              <a:rPr sz="2000" spc="-20" dirty="0">
                <a:latin typeface="Carlito"/>
                <a:cs typeface="Carlito"/>
              </a:rPr>
              <a:t>for </a:t>
            </a:r>
            <a:r>
              <a:rPr sz="2000" dirty="0">
                <a:latin typeface="Carlito"/>
                <a:cs typeface="Carlito"/>
              </a:rPr>
              <a:t>a </a:t>
            </a:r>
            <a:r>
              <a:rPr sz="2000" spc="-10" dirty="0">
                <a:latin typeface="Carlito"/>
                <a:cs typeface="Carlito"/>
              </a:rPr>
              <a:t>Bitcoin </a:t>
            </a:r>
            <a:r>
              <a:rPr sz="2000" spc="-5" dirty="0">
                <a:latin typeface="Carlito"/>
                <a:cs typeface="Carlito"/>
              </a:rPr>
              <a:t>wallet, </a:t>
            </a:r>
            <a:r>
              <a:rPr sz="2000" spc="-15" dirty="0">
                <a:latin typeface="Carlito"/>
                <a:cs typeface="Carlito"/>
              </a:rPr>
              <a:t>followed </a:t>
            </a:r>
            <a:r>
              <a:rPr sz="2000" spc="-10" dirty="0">
                <a:latin typeface="Carlito"/>
                <a:cs typeface="Carlito"/>
              </a:rPr>
              <a:t>by </a:t>
            </a:r>
            <a:r>
              <a:rPr sz="2000" dirty="0">
                <a:latin typeface="Carlito"/>
                <a:cs typeface="Carlito"/>
              </a:rPr>
              <a:t>a </a:t>
            </a:r>
            <a:r>
              <a:rPr sz="2000" spc="-5" dirty="0">
                <a:latin typeface="Carlito"/>
                <a:cs typeface="Carlito"/>
              </a:rPr>
              <a:t>public </a:t>
            </a:r>
            <a:r>
              <a:rPr sz="2000" spc="-25" dirty="0">
                <a:latin typeface="Carlito"/>
                <a:cs typeface="Carlito"/>
              </a:rPr>
              <a:t>key </a:t>
            </a:r>
            <a:r>
              <a:rPr sz="2000" spc="-15" dirty="0">
                <a:latin typeface="Carlito"/>
                <a:cs typeface="Carlito"/>
              </a:rPr>
              <a:t>to  </a:t>
            </a:r>
            <a:r>
              <a:rPr sz="2000" spc="-5" dirty="0">
                <a:latin typeface="Carlito"/>
                <a:cs typeface="Carlito"/>
              </a:rPr>
              <a:t>enable</a:t>
            </a:r>
            <a:r>
              <a:rPr sz="2000" dirty="0">
                <a:latin typeface="Carlito"/>
                <a:cs typeface="Carlito"/>
              </a:rPr>
              <a:t> </a:t>
            </a:r>
            <a:r>
              <a:rPr sz="2000" spc="-10" dirty="0">
                <a:latin typeface="Carlito"/>
                <a:cs typeface="Carlito"/>
              </a:rPr>
              <a:t>transactions</a:t>
            </a:r>
            <a:endParaRPr sz="2000">
              <a:latin typeface="Carlito"/>
              <a:cs typeface="Carli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31894"/>
            <a:ext cx="856488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26440" y="1535853"/>
            <a:ext cx="8009890" cy="3580467"/>
          </a:xfrm>
          <a:prstGeom prst="rect">
            <a:avLst/>
          </a:prstGeom>
        </p:spPr>
        <p:txBody>
          <a:bodyPr vert="horz" wrap="square" lIns="0" tIns="12700" rIns="0" bIns="0" rtlCol="0">
            <a:spAutoFit/>
          </a:bodyPr>
          <a:lstStyle/>
          <a:p>
            <a:pPr marL="50800" marR="17780">
              <a:lnSpc>
                <a:spcPct val="100000"/>
              </a:lnSpc>
              <a:spcBef>
                <a:spcPts val="100"/>
              </a:spcBef>
            </a:pPr>
            <a:r>
              <a:rPr sz="2400" spc="-5" dirty="0">
                <a:latin typeface="Carlito"/>
                <a:cs typeface="Carlito"/>
              </a:rPr>
              <a:t>Managing </a:t>
            </a:r>
            <a:r>
              <a:rPr sz="2400" spc="-15" dirty="0">
                <a:latin typeface="Carlito"/>
                <a:cs typeface="Carlito"/>
              </a:rPr>
              <a:t>patient data requires complete </a:t>
            </a:r>
            <a:r>
              <a:rPr sz="2400" spc="-5" dirty="0">
                <a:latin typeface="Carlito"/>
                <a:cs typeface="Carlito"/>
              </a:rPr>
              <a:t>access the individual  medical </a:t>
            </a:r>
            <a:r>
              <a:rPr sz="2400" spc="-15" dirty="0">
                <a:latin typeface="Carlito"/>
                <a:cs typeface="Carlito"/>
              </a:rPr>
              <a:t>records to </a:t>
            </a:r>
            <a:r>
              <a:rPr sz="2400" spc="-5" dirty="0">
                <a:latin typeface="Carlito"/>
                <a:cs typeface="Carlito"/>
              </a:rPr>
              <a:t>be </a:t>
            </a:r>
            <a:r>
              <a:rPr sz="2400" spc="-10" dirty="0">
                <a:latin typeface="Carlito"/>
                <a:cs typeface="Carlito"/>
              </a:rPr>
              <a:t>shared </a:t>
            </a:r>
            <a:r>
              <a:rPr sz="2400" spc="-5" dirty="0">
                <a:latin typeface="Carlito"/>
                <a:cs typeface="Carlito"/>
              </a:rPr>
              <a:t>among </a:t>
            </a:r>
            <a:r>
              <a:rPr sz="2400" spc="-10" dirty="0">
                <a:latin typeface="Carlito"/>
                <a:cs typeface="Carlito"/>
              </a:rPr>
              <a:t>various </a:t>
            </a:r>
            <a:r>
              <a:rPr sz="2400" spc="-5" dirty="0">
                <a:latin typeface="Carlito"/>
                <a:cs typeface="Carlito"/>
              </a:rPr>
              <a:t>clinicians and other  </a:t>
            </a:r>
            <a:r>
              <a:rPr sz="2400" spc="-15" dirty="0">
                <a:latin typeface="Carlito"/>
                <a:cs typeface="Carlito"/>
              </a:rPr>
              <a:t>professionals </a:t>
            </a:r>
            <a:r>
              <a:rPr sz="2400" dirty="0">
                <a:latin typeface="Carlito"/>
                <a:cs typeface="Carlito"/>
              </a:rPr>
              <a:t>and </a:t>
            </a:r>
            <a:r>
              <a:rPr sz="2400" spc="-15" dirty="0">
                <a:latin typeface="Carlito"/>
                <a:cs typeface="Carlito"/>
              </a:rPr>
              <a:t>to </a:t>
            </a:r>
            <a:r>
              <a:rPr sz="2400" dirty="0">
                <a:latin typeface="Carlito"/>
                <a:cs typeface="Carlito"/>
              </a:rPr>
              <a:t>and </a:t>
            </a:r>
            <a:r>
              <a:rPr sz="2400" spc="-15" dirty="0">
                <a:latin typeface="Carlito"/>
                <a:cs typeface="Carlito"/>
              </a:rPr>
              <a:t>from </a:t>
            </a:r>
            <a:r>
              <a:rPr sz="2400" spc="-10" dirty="0">
                <a:latin typeface="Carlito"/>
                <a:cs typeface="Carlito"/>
              </a:rPr>
              <a:t>various</a:t>
            </a:r>
            <a:r>
              <a:rPr sz="2400" dirty="0">
                <a:latin typeface="Carlito"/>
                <a:cs typeface="Carlito"/>
              </a:rPr>
              <a:t> </a:t>
            </a:r>
            <a:r>
              <a:rPr sz="2400" spc="-15" dirty="0">
                <a:latin typeface="Carlito"/>
                <a:cs typeface="Carlito"/>
              </a:rPr>
              <a:t>locations.</a:t>
            </a:r>
            <a:endParaRPr sz="2400">
              <a:latin typeface="Carlito"/>
              <a:cs typeface="Carlito"/>
            </a:endParaRPr>
          </a:p>
          <a:p>
            <a:pPr marL="50800" marR="825500">
              <a:lnSpc>
                <a:spcPct val="100000"/>
              </a:lnSpc>
              <a:spcBef>
                <a:spcPts val="1930"/>
              </a:spcBef>
            </a:pPr>
            <a:r>
              <a:rPr sz="2850" spc="-7" baseline="13157" dirty="0">
                <a:latin typeface="Liberation Mono"/>
                <a:cs typeface="Liberation Mono"/>
              </a:rPr>
              <a:t>o</a:t>
            </a:r>
            <a:r>
              <a:rPr sz="2400" spc="-5" dirty="0">
                <a:latin typeface="Carlito"/>
                <a:cs typeface="Carlito"/>
              </a:rPr>
              <a:t>No </a:t>
            </a:r>
            <a:r>
              <a:rPr sz="2400" spc="-10" dirty="0">
                <a:latin typeface="Carlito"/>
                <a:cs typeface="Carlito"/>
              </a:rPr>
              <a:t>standards </a:t>
            </a:r>
            <a:r>
              <a:rPr sz="2400" spc="-25" dirty="0">
                <a:latin typeface="Carlito"/>
                <a:cs typeface="Carlito"/>
              </a:rPr>
              <a:t>for </a:t>
            </a:r>
            <a:r>
              <a:rPr sz="2400" spc="-10" dirty="0">
                <a:latin typeface="Carlito"/>
                <a:cs typeface="Carlito"/>
              </a:rPr>
              <a:t>collection, </a:t>
            </a:r>
            <a:r>
              <a:rPr sz="2400" spc="-20" dirty="0">
                <a:latin typeface="Carlito"/>
                <a:cs typeface="Carlito"/>
              </a:rPr>
              <a:t>storage </a:t>
            </a:r>
            <a:r>
              <a:rPr sz="2400" spc="-5" dirty="0">
                <a:latin typeface="Carlito"/>
                <a:cs typeface="Carlito"/>
              </a:rPr>
              <a:t>or </a:t>
            </a:r>
            <a:r>
              <a:rPr sz="2400" spc="-10" dirty="0">
                <a:latin typeface="Carlito"/>
                <a:cs typeface="Carlito"/>
              </a:rPr>
              <a:t>disclosure </a:t>
            </a:r>
            <a:r>
              <a:rPr sz="2400" spc="-5" dirty="0">
                <a:latin typeface="Carlito"/>
                <a:cs typeface="Carlito"/>
              </a:rPr>
              <a:t>of such  </a:t>
            </a:r>
            <a:r>
              <a:rPr sz="2400" spc="-15" dirty="0">
                <a:latin typeface="Carlito"/>
                <a:cs typeface="Carlito"/>
              </a:rPr>
              <a:t>information</a:t>
            </a:r>
            <a:endParaRPr sz="2400">
              <a:latin typeface="Carlito"/>
              <a:cs typeface="Carlito"/>
            </a:endParaRPr>
          </a:p>
          <a:p>
            <a:pPr marL="50800">
              <a:lnSpc>
                <a:spcPct val="100000"/>
              </a:lnSpc>
            </a:pPr>
            <a:r>
              <a:rPr sz="2850" spc="-7" baseline="13157" dirty="0">
                <a:latin typeface="Liberation Mono"/>
                <a:cs typeface="Liberation Mono"/>
              </a:rPr>
              <a:t>o</a:t>
            </a:r>
            <a:r>
              <a:rPr sz="2400" spc="-5" dirty="0">
                <a:latin typeface="Carlito"/>
                <a:cs typeface="Carlito"/>
              </a:rPr>
              <a:t>Social </a:t>
            </a:r>
            <a:r>
              <a:rPr sz="2400" spc="-15" dirty="0">
                <a:latin typeface="Carlito"/>
                <a:cs typeface="Carlito"/>
              </a:rPr>
              <a:t>networks </a:t>
            </a:r>
            <a:r>
              <a:rPr sz="2400" spc="-5" dirty="0">
                <a:latin typeface="Carlito"/>
                <a:cs typeface="Carlito"/>
              </a:rPr>
              <a:t>and </a:t>
            </a:r>
            <a:r>
              <a:rPr sz="2400" spc="-10" dirty="0">
                <a:latin typeface="Carlito"/>
                <a:cs typeface="Carlito"/>
              </a:rPr>
              <a:t>physician portals </a:t>
            </a:r>
            <a:r>
              <a:rPr sz="2400" spc="-15" dirty="0">
                <a:latin typeface="Carlito"/>
                <a:cs typeface="Carlito"/>
              </a:rPr>
              <a:t>are </a:t>
            </a:r>
            <a:r>
              <a:rPr sz="2400" spc="-5" dirty="0">
                <a:latin typeface="Carlito"/>
                <a:cs typeface="Carlito"/>
              </a:rPr>
              <a:t>not </a:t>
            </a:r>
            <a:r>
              <a:rPr sz="2400" spc="-15" dirty="0">
                <a:latin typeface="Carlito"/>
                <a:cs typeface="Carlito"/>
              </a:rPr>
              <a:t>always</a:t>
            </a:r>
            <a:r>
              <a:rPr sz="2400" spc="5" dirty="0">
                <a:latin typeface="Carlito"/>
                <a:cs typeface="Carlito"/>
              </a:rPr>
              <a:t> </a:t>
            </a:r>
            <a:r>
              <a:rPr sz="2400" spc="-10" dirty="0">
                <a:latin typeface="Carlito"/>
                <a:cs typeface="Carlito"/>
              </a:rPr>
              <a:t>secure</a:t>
            </a:r>
            <a:endParaRPr sz="2400">
              <a:latin typeface="Carlito"/>
              <a:cs typeface="Carlito"/>
            </a:endParaRPr>
          </a:p>
          <a:p>
            <a:pPr marL="50800">
              <a:lnSpc>
                <a:spcPct val="100000"/>
              </a:lnSpc>
            </a:pPr>
            <a:r>
              <a:rPr sz="2850" spc="-30" baseline="13157" dirty="0">
                <a:latin typeface="Liberation Mono"/>
                <a:cs typeface="Liberation Mono"/>
              </a:rPr>
              <a:t>o</a:t>
            </a:r>
            <a:r>
              <a:rPr sz="2400" spc="-20" dirty="0">
                <a:latin typeface="Carlito"/>
                <a:cs typeface="Carlito"/>
              </a:rPr>
              <a:t>Patients </a:t>
            </a:r>
            <a:r>
              <a:rPr sz="2400" spc="-5" dirty="0">
                <a:latin typeface="Carlito"/>
                <a:cs typeface="Carlito"/>
              </a:rPr>
              <a:t>do not </a:t>
            </a:r>
            <a:r>
              <a:rPr sz="2400" spc="-15" dirty="0">
                <a:latin typeface="Carlito"/>
                <a:cs typeface="Carlito"/>
              </a:rPr>
              <a:t>control </a:t>
            </a:r>
            <a:r>
              <a:rPr sz="2400" spc="-5" dirty="0">
                <a:latin typeface="Carlito"/>
                <a:cs typeface="Carlito"/>
              </a:rPr>
              <a:t>their</a:t>
            </a:r>
            <a:r>
              <a:rPr sz="2400" spc="10" dirty="0">
                <a:latin typeface="Carlito"/>
                <a:cs typeface="Carlito"/>
              </a:rPr>
              <a:t> </a:t>
            </a:r>
            <a:r>
              <a:rPr sz="2400" spc="-15" dirty="0">
                <a:latin typeface="Carlito"/>
                <a:cs typeface="Carlito"/>
              </a:rPr>
              <a:t>data</a:t>
            </a:r>
            <a:endParaRPr sz="2400">
              <a:latin typeface="Carlito"/>
              <a:cs typeface="Carli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130" y="128693"/>
            <a:ext cx="724662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24841" y="1466427"/>
            <a:ext cx="7647305" cy="3616375"/>
          </a:xfrm>
          <a:prstGeom prst="rect">
            <a:avLst/>
          </a:prstGeom>
        </p:spPr>
        <p:txBody>
          <a:bodyPr vert="horz" wrap="square" lIns="0" tIns="12700" rIns="0" bIns="0" rtlCol="0">
            <a:spAutoFit/>
          </a:bodyPr>
          <a:lstStyle/>
          <a:p>
            <a:pPr marL="76200" algn="just">
              <a:lnSpc>
                <a:spcPct val="100000"/>
              </a:lnSpc>
              <a:spcBef>
                <a:spcPts val="100"/>
              </a:spcBef>
            </a:pPr>
            <a:r>
              <a:rPr sz="2000" b="1" spc="-10" dirty="0">
                <a:latin typeface="Carlito"/>
                <a:cs typeface="Carlito"/>
              </a:rPr>
              <a:t>Blockchain can provide </a:t>
            </a:r>
            <a:r>
              <a:rPr sz="2000" b="1" dirty="0">
                <a:latin typeface="Carlito"/>
                <a:cs typeface="Carlito"/>
              </a:rPr>
              <a:t>a </a:t>
            </a:r>
            <a:r>
              <a:rPr sz="2000" b="1" spc="-5" dirty="0">
                <a:latin typeface="Carlito"/>
                <a:cs typeface="Carlito"/>
              </a:rPr>
              <a:t>secure</a:t>
            </a:r>
            <a:r>
              <a:rPr sz="2000" b="1" spc="30" dirty="0">
                <a:latin typeface="Carlito"/>
                <a:cs typeface="Carlito"/>
              </a:rPr>
              <a:t> </a:t>
            </a:r>
            <a:r>
              <a:rPr sz="2000" b="1" spc="-5" dirty="0">
                <a:latin typeface="Carlito"/>
                <a:cs typeface="Carlito"/>
              </a:rPr>
              <a:t>structure:</a:t>
            </a:r>
            <a:endParaRPr sz="2000">
              <a:latin typeface="Carlito"/>
              <a:cs typeface="Carlito"/>
            </a:endParaRPr>
          </a:p>
          <a:p>
            <a:pPr marL="76200" algn="just">
              <a:lnSpc>
                <a:spcPct val="100000"/>
              </a:lnSpc>
              <a:spcBef>
                <a:spcPts val="1670"/>
              </a:spcBef>
            </a:pPr>
            <a:r>
              <a:rPr sz="2400" spc="-15" baseline="13888" dirty="0">
                <a:latin typeface="Liberation Mono"/>
                <a:cs typeface="Liberation Mono"/>
              </a:rPr>
              <a:t>o</a:t>
            </a:r>
            <a:r>
              <a:rPr sz="2000" spc="-10" dirty="0">
                <a:latin typeface="Carlito"/>
                <a:cs typeface="Carlito"/>
              </a:rPr>
              <a:t>Users share</a:t>
            </a:r>
            <a:r>
              <a:rPr sz="2000" spc="5" dirty="0">
                <a:latin typeface="Carlito"/>
                <a:cs typeface="Carlito"/>
              </a:rPr>
              <a:t> </a:t>
            </a:r>
            <a:r>
              <a:rPr sz="2000" spc="-15" dirty="0">
                <a:latin typeface="Carlito"/>
                <a:cs typeface="Carlito"/>
              </a:rPr>
              <a:t>information</a:t>
            </a:r>
            <a:endParaRPr sz="2000">
              <a:latin typeface="Carlito"/>
              <a:cs typeface="Carlito"/>
            </a:endParaRPr>
          </a:p>
          <a:p>
            <a:pPr marL="76200" marR="68580" algn="just">
              <a:lnSpc>
                <a:spcPct val="100000"/>
              </a:lnSpc>
              <a:spcBef>
                <a:spcPts val="600"/>
              </a:spcBef>
            </a:pPr>
            <a:r>
              <a:rPr sz="2400" spc="-22" baseline="13888" dirty="0">
                <a:latin typeface="Liberation Mono"/>
                <a:cs typeface="Liberation Mono"/>
              </a:rPr>
              <a:t>o</a:t>
            </a:r>
            <a:r>
              <a:rPr sz="2000" spc="-15" dirty="0">
                <a:latin typeface="Carlito"/>
                <a:cs typeface="Carlito"/>
              </a:rPr>
              <a:t>Information </a:t>
            </a:r>
            <a:r>
              <a:rPr sz="2000" spc="-10" dirty="0">
                <a:latin typeface="Carlito"/>
                <a:cs typeface="Carlito"/>
              </a:rPr>
              <a:t>can </a:t>
            </a:r>
            <a:r>
              <a:rPr sz="2000" dirty="0">
                <a:latin typeface="Carlito"/>
                <a:cs typeface="Carlito"/>
              </a:rPr>
              <a:t>be </a:t>
            </a:r>
            <a:r>
              <a:rPr sz="2000" spc="-20" dirty="0">
                <a:latin typeface="Carlito"/>
                <a:cs typeface="Carlito"/>
              </a:rPr>
              <a:t>stored </a:t>
            </a:r>
            <a:r>
              <a:rPr sz="2000" spc="-5" dirty="0">
                <a:latin typeface="Carlito"/>
                <a:cs typeface="Carlito"/>
              </a:rPr>
              <a:t>in smart </a:t>
            </a:r>
            <a:r>
              <a:rPr sz="2000" spc="-15" dirty="0">
                <a:latin typeface="Carlito"/>
                <a:cs typeface="Carlito"/>
              </a:rPr>
              <a:t>contracts </a:t>
            </a:r>
            <a:r>
              <a:rPr sz="2000" spc="-10" dirty="0">
                <a:latin typeface="Carlito"/>
                <a:cs typeface="Carlito"/>
              </a:rPr>
              <a:t>containing </a:t>
            </a:r>
            <a:r>
              <a:rPr sz="2000" spc="-5" dirty="0">
                <a:latin typeface="Carlito"/>
                <a:cs typeface="Carlito"/>
              </a:rPr>
              <a:t>permissions  </a:t>
            </a:r>
            <a:r>
              <a:rPr sz="2000" dirty="0">
                <a:latin typeface="Carlito"/>
                <a:cs typeface="Carlito"/>
              </a:rPr>
              <a:t>and </a:t>
            </a:r>
            <a:r>
              <a:rPr sz="2000" spc="-5" dirty="0">
                <a:latin typeface="Carlito"/>
                <a:cs typeface="Carlito"/>
              </a:rPr>
              <a:t>conditions </a:t>
            </a:r>
            <a:r>
              <a:rPr sz="2000" spc="-20" dirty="0">
                <a:latin typeface="Carlito"/>
                <a:cs typeface="Carlito"/>
              </a:rPr>
              <a:t>for</a:t>
            </a:r>
            <a:r>
              <a:rPr sz="2000" dirty="0">
                <a:latin typeface="Carlito"/>
                <a:cs typeface="Carlito"/>
              </a:rPr>
              <a:t> </a:t>
            </a:r>
            <a:r>
              <a:rPr sz="2000" spc="-10" dirty="0">
                <a:latin typeface="Carlito"/>
                <a:cs typeface="Carlito"/>
              </a:rPr>
              <a:t>release</a:t>
            </a:r>
            <a:endParaRPr sz="2000">
              <a:latin typeface="Carlito"/>
              <a:cs typeface="Carlito"/>
            </a:endParaRPr>
          </a:p>
          <a:p>
            <a:pPr marL="76200" marR="73025" algn="just">
              <a:lnSpc>
                <a:spcPct val="100000"/>
              </a:lnSpc>
              <a:spcBef>
                <a:spcPts val="600"/>
              </a:spcBef>
            </a:pPr>
            <a:r>
              <a:rPr sz="2400" spc="-22" baseline="13888" dirty="0">
                <a:latin typeface="Liberation Mono"/>
                <a:cs typeface="Liberation Mono"/>
              </a:rPr>
              <a:t>o</a:t>
            </a:r>
            <a:r>
              <a:rPr sz="2000" spc="-15" dirty="0">
                <a:latin typeface="Carlito"/>
                <a:cs typeface="Carlito"/>
              </a:rPr>
              <a:t>Patients control </a:t>
            </a:r>
            <a:r>
              <a:rPr sz="2000" spc="-5" dirty="0">
                <a:latin typeface="Carlito"/>
                <a:cs typeface="Carlito"/>
              </a:rPr>
              <a:t>access </a:t>
            </a:r>
            <a:r>
              <a:rPr sz="2000" dirty="0">
                <a:latin typeface="Carlito"/>
                <a:cs typeface="Carlito"/>
              </a:rPr>
              <a:t>– </a:t>
            </a:r>
            <a:r>
              <a:rPr sz="2000" spc="-15" dirty="0">
                <a:latin typeface="Carlito"/>
                <a:cs typeface="Carlito"/>
              </a:rPr>
              <a:t>private </a:t>
            </a:r>
            <a:r>
              <a:rPr sz="2000" spc="-25" dirty="0">
                <a:latin typeface="Carlito"/>
                <a:cs typeface="Carlito"/>
              </a:rPr>
              <a:t>keys </a:t>
            </a:r>
            <a:r>
              <a:rPr sz="2000" spc="-5" dirty="0">
                <a:latin typeface="Carlito"/>
                <a:cs typeface="Carlito"/>
              </a:rPr>
              <a:t>unlock access or </a:t>
            </a:r>
            <a:r>
              <a:rPr sz="2000" spc="-10" dirty="0">
                <a:latin typeface="Carlito"/>
                <a:cs typeface="Carlito"/>
              </a:rPr>
              <a:t>third </a:t>
            </a:r>
            <a:r>
              <a:rPr sz="2000" spc="-5" dirty="0">
                <a:latin typeface="Carlito"/>
                <a:cs typeface="Carlito"/>
              </a:rPr>
              <a:t>parties  </a:t>
            </a:r>
            <a:r>
              <a:rPr sz="2000" spc="-10" dirty="0">
                <a:latin typeface="Carlito"/>
                <a:cs typeface="Carlito"/>
              </a:rPr>
              <a:t>authorized by </a:t>
            </a:r>
            <a:r>
              <a:rPr sz="2000" dirty="0">
                <a:latin typeface="Carlito"/>
                <a:cs typeface="Carlito"/>
              </a:rPr>
              <a:t>the </a:t>
            </a:r>
            <a:r>
              <a:rPr sz="2000" spc="-10" dirty="0">
                <a:latin typeface="Carlito"/>
                <a:cs typeface="Carlito"/>
              </a:rPr>
              <a:t>patients can </a:t>
            </a:r>
            <a:r>
              <a:rPr sz="2000" spc="-5" dirty="0">
                <a:latin typeface="Carlito"/>
                <a:cs typeface="Carlito"/>
              </a:rPr>
              <a:t>do</a:t>
            </a:r>
            <a:r>
              <a:rPr sz="2000" spc="50" dirty="0">
                <a:latin typeface="Carlito"/>
                <a:cs typeface="Carlito"/>
              </a:rPr>
              <a:t> </a:t>
            </a:r>
            <a:r>
              <a:rPr sz="2000" spc="-5" dirty="0">
                <a:latin typeface="Carlito"/>
                <a:cs typeface="Carlito"/>
              </a:rPr>
              <a:t>so</a:t>
            </a:r>
            <a:endParaRPr sz="2000">
              <a:latin typeface="Carlito"/>
              <a:cs typeface="Carlito"/>
            </a:endParaRPr>
          </a:p>
          <a:p>
            <a:pPr marL="76200" algn="just">
              <a:lnSpc>
                <a:spcPct val="100000"/>
              </a:lnSpc>
              <a:spcBef>
                <a:spcPts val="600"/>
              </a:spcBef>
            </a:pPr>
            <a:r>
              <a:rPr sz="2400" spc="-7" baseline="13888" dirty="0">
                <a:latin typeface="Liberation Mono"/>
                <a:cs typeface="Liberation Mono"/>
              </a:rPr>
              <a:t>o</a:t>
            </a:r>
            <a:r>
              <a:rPr sz="2000" spc="-5" dirty="0">
                <a:latin typeface="Carlito"/>
                <a:cs typeface="Carlito"/>
              </a:rPr>
              <a:t>Can </a:t>
            </a:r>
            <a:r>
              <a:rPr sz="2000" dirty="0">
                <a:latin typeface="Carlito"/>
                <a:cs typeface="Carlito"/>
              </a:rPr>
              <a:t>pull </a:t>
            </a:r>
            <a:r>
              <a:rPr sz="2000" spc="-5" dirty="0">
                <a:latin typeface="Carlito"/>
                <a:cs typeface="Carlito"/>
              </a:rPr>
              <a:t>in other </a:t>
            </a:r>
            <a:r>
              <a:rPr sz="2000" spc="-15" dirty="0">
                <a:latin typeface="Carlito"/>
                <a:cs typeface="Carlito"/>
              </a:rPr>
              <a:t>information </a:t>
            </a:r>
            <a:r>
              <a:rPr sz="2000" spc="-10" dirty="0">
                <a:latin typeface="Carlito"/>
                <a:cs typeface="Carlito"/>
              </a:rPr>
              <a:t>from wearables </a:t>
            </a:r>
            <a:r>
              <a:rPr sz="2000" dirty="0">
                <a:latin typeface="Carlito"/>
                <a:cs typeface="Carlito"/>
              </a:rPr>
              <a:t>and</a:t>
            </a:r>
            <a:r>
              <a:rPr sz="2000" spc="65" dirty="0">
                <a:latin typeface="Carlito"/>
                <a:cs typeface="Carlito"/>
              </a:rPr>
              <a:t> </a:t>
            </a:r>
            <a:r>
              <a:rPr sz="2000" spc="-10" dirty="0">
                <a:latin typeface="Carlito"/>
                <a:cs typeface="Carlito"/>
              </a:rPr>
              <a:t>registries</a:t>
            </a:r>
            <a:endParaRPr sz="2000">
              <a:latin typeface="Carlito"/>
              <a:cs typeface="Carlito"/>
            </a:endParaRPr>
          </a:p>
          <a:p>
            <a:pPr marL="76200" marR="96520" algn="just">
              <a:lnSpc>
                <a:spcPct val="100000"/>
              </a:lnSpc>
              <a:spcBef>
                <a:spcPts val="600"/>
              </a:spcBef>
            </a:pPr>
            <a:r>
              <a:rPr sz="2400" spc="-7" baseline="13888" dirty="0">
                <a:latin typeface="Liberation Mono"/>
                <a:cs typeface="Liberation Mono"/>
              </a:rPr>
              <a:t>o</a:t>
            </a:r>
            <a:r>
              <a:rPr sz="2000" spc="-5" dirty="0">
                <a:latin typeface="Carlito"/>
                <a:cs typeface="Carlito"/>
              </a:rPr>
              <a:t>Companies </a:t>
            </a:r>
            <a:r>
              <a:rPr sz="2000" spc="-10" dirty="0">
                <a:latin typeface="Carlito"/>
                <a:cs typeface="Carlito"/>
              </a:rPr>
              <a:t>are </a:t>
            </a:r>
            <a:r>
              <a:rPr sz="2000" spc="-5" dirty="0">
                <a:latin typeface="Carlito"/>
                <a:cs typeface="Carlito"/>
              </a:rPr>
              <a:t>building </a:t>
            </a:r>
            <a:r>
              <a:rPr sz="2000" spc="-10" dirty="0">
                <a:latin typeface="Carlito"/>
                <a:cs typeface="Carlito"/>
              </a:rPr>
              <a:t>personal </a:t>
            </a:r>
            <a:r>
              <a:rPr sz="2000" spc="-5" dirty="0">
                <a:latin typeface="Carlito"/>
                <a:cs typeface="Carlito"/>
              </a:rPr>
              <a:t>health </a:t>
            </a:r>
            <a:r>
              <a:rPr sz="2000" spc="-15" dirty="0">
                <a:latin typeface="Carlito"/>
                <a:cs typeface="Carlito"/>
              </a:rPr>
              <a:t>records </a:t>
            </a:r>
            <a:r>
              <a:rPr sz="2000" spc="-5" dirty="0">
                <a:latin typeface="Carlito"/>
                <a:cs typeface="Carlito"/>
              </a:rPr>
              <a:t>(PHR) </a:t>
            </a:r>
            <a:r>
              <a:rPr sz="2000" spc="-10" dirty="0">
                <a:latin typeface="Carlito"/>
                <a:cs typeface="Carlito"/>
              </a:rPr>
              <a:t>to </a:t>
            </a:r>
            <a:r>
              <a:rPr sz="2000" spc="-5" dirty="0">
                <a:latin typeface="Carlito"/>
                <a:cs typeface="Carlito"/>
              </a:rPr>
              <a:t>align </a:t>
            </a:r>
            <a:r>
              <a:rPr sz="2000" dirty="0">
                <a:latin typeface="Carlito"/>
                <a:cs typeface="Carlito"/>
              </a:rPr>
              <a:t>all  </a:t>
            </a:r>
            <a:r>
              <a:rPr sz="2000" spc="-15" dirty="0">
                <a:latin typeface="Carlito"/>
                <a:cs typeface="Carlito"/>
              </a:rPr>
              <a:t>stakeholders </a:t>
            </a:r>
            <a:r>
              <a:rPr sz="2000" spc="-5" dirty="0">
                <a:latin typeface="Carlito"/>
                <a:cs typeface="Carlito"/>
              </a:rPr>
              <a:t>through </a:t>
            </a:r>
            <a:r>
              <a:rPr sz="2000" spc="-15" dirty="0">
                <a:latin typeface="Carlito"/>
                <a:cs typeface="Carlito"/>
              </a:rPr>
              <a:t>patient </a:t>
            </a:r>
            <a:r>
              <a:rPr sz="2000" spc="-10" dirty="0">
                <a:latin typeface="Carlito"/>
                <a:cs typeface="Carlito"/>
              </a:rPr>
              <a:t>engagement </a:t>
            </a:r>
            <a:r>
              <a:rPr sz="2000" spc="-20" dirty="0">
                <a:latin typeface="Carlito"/>
                <a:cs typeface="Carlito"/>
              </a:rPr>
              <a:t>platforms </a:t>
            </a:r>
            <a:r>
              <a:rPr sz="2000" dirty="0">
                <a:latin typeface="Carlito"/>
                <a:cs typeface="Carlito"/>
              </a:rPr>
              <a:t>and </a:t>
            </a:r>
            <a:r>
              <a:rPr sz="2000" spc="-5" dirty="0">
                <a:latin typeface="Carlito"/>
                <a:cs typeface="Carlito"/>
              </a:rPr>
              <a:t>utilizing  blockchains </a:t>
            </a:r>
            <a:r>
              <a:rPr sz="2000" spc="-15" dirty="0">
                <a:latin typeface="Carlito"/>
                <a:cs typeface="Carlito"/>
              </a:rPr>
              <a:t>to</a:t>
            </a:r>
            <a:r>
              <a:rPr sz="2000" spc="5" dirty="0">
                <a:latin typeface="Carlito"/>
                <a:cs typeface="Carlito"/>
              </a:rPr>
              <a:t> </a:t>
            </a:r>
            <a:r>
              <a:rPr sz="2000" spc="-10" dirty="0">
                <a:latin typeface="Carlito"/>
                <a:cs typeface="Carlito"/>
              </a:rPr>
              <a:t>implement</a:t>
            </a:r>
            <a:endParaRPr sz="200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1" y="497840"/>
            <a:ext cx="3731259" cy="695960"/>
          </a:xfrm>
          <a:prstGeom prst="rect">
            <a:avLst/>
          </a:prstGeom>
        </p:spPr>
        <p:txBody>
          <a:bodyPr vert="horz" wrap="square" lIns="0" tIns="12700" rIns="0" bIns="0" rtlCol="0">
            <a:spAutoFit/>
          </a:bodyPr>
          <a:lstStyle/>
          <a:p>
            <a:pPr marL="12700">
              <a:lnSpc>
                <a:spcPct val="100000"/>
              </a:lnSpc>
              <a:spcBef>
                <a:spcPts val="100"/>
              </a:spcBef>
            </a:pPr>
            <a:r>
              <a:rPr sz="4400" spc="-5" dirty="0">
                <a:latin typeface="DejaVu Sans"/>
                <a:cs typeface="DejaVu Sans"/>
              </a:rPr>
              <a:t>Int</a:t>
            </a:r>
            <a:r>
              <a:rPr sz="4400" spc="-95" dirty="0">
                <a:latin typeface="DejaVu Sans"/>
                <a:cs typeface="DejaVu Sans"/>
              </a:rPr>
              <a:t>r</a:t>
            </a:r>
            <a:r>
              <a:rPr sz="4400" spc="5" dirty="0">
                <a:latin typeface="DejaVu Sans"/>
                <a:cs typeface="DejaVu Sans"/>
              </a:rPr>
              <a:t>o</a:t>
            </a:r>
            <a:r>
              <a:rPr sz="4400" spc="-5" dirty="0">
                <a:latin typeface="DejaVu Sans"/>
                <a:cs typeface="DejaVu Sans"/>
              </a:rPr>
              <a:t>d</a:t>
            </a:r>
            <a:r>
              <a:rPr sz="4400" spc="5" dirty="0">
                <a:latin typeface="DejaVu Sans"/>
                <a:cs typeface="DejaVu Sans"/>
              </a:rPr>
              <a:t>u</a:t>
            </a:r>
            <a:r>
              <a:rPr sz="4400" spc="-5" dirty="0">
                <a:latin typeface="DejaVu Sans"/>
                <a:cs typeface="DejaVu Sans"/>
              </a:rPr>
              <a:t>cti</a:t>
            </a:r>
            <a:r>
              <a:rPr sz="4400" spc="5" dirty="0">
                <a:latin typeface="DejaVu Sans"/>
                <a:cs typeface="DejaVu Sans"/>
              </a:rPr>
              <a:t>o</a:t>
            </a:r>
            <a:r>
              <a:rPr sz="4400" dirty="0">
                <a:latin typeface="DejaVu Sans"/>
                <a:cs typeface="DejaVu Sans"/>
              </a:rPr>
              <a:t>n</a:t>
            </a:r>
            <a:endParaRPr sz="4400">
              <a:latin typeface="DejaVu Sans"/>
              <a:cs typeface="DejaVu Sans"/>
            </a:endParaRPr>
          </a:p>
        </p:txBody>
      </p:sp>
      <p:sp>
        <p:nvSpPr>
          <p:cNvPr id="3" name="object 3"/>
          <p:cNvSpPr txBox="1"/>
          <p:nvPr/>
        </p:nvSpPr>
        <p:spPr>
          <a:xfrm>
            <a:off x="421640" y="1193800"/>
            <a:ext cx="7744459" cy="1544782"/>
          </a:xfrm>
          <a:prstGeom prst="rect">
            <a:avLst/>
          </a:prstGeom>
        </p:spPr>
        <p:txBody>
          <a:bodyPr vert="horz" wrap="square" lIns="0" tIns="22860" rIns="0" bIns="0" rtlCol="0">
            <a:spAutoFit/>
          </a:bodyPr>
          <a:lstStyle/>
          <a:p>
            <a:pPr marL="12700" marR="5080" indent="22860" algn="just">
              <a:lnSpc>
                <a:spcPct val="102800"/>
              </a:lnSpc>
              <a:spcBef>
                <a:spcPts val="180"/>
              </a:spcBef>
            </a:pPr>
            <a:r>
              <a:rPr sz="2400" dirty="0">
                <a:latin typeface="Carlito"/>
                <a:cs typeface="Carlito"/>
              </a:rPr>
              <a:t>A </a:t>
            </a:r>
            <a:r>
              <a:rPr sz="2400" b="1" spc="-10" dirty="0">
                <a:latin typeface="Carlito"/>
                <a:cs typeface="Carlito"/>
              </a:rPr>
              <a:t>blockchain </a:t>
            </a:r>
            <a:r>
              <a:rPr sz="2400" spc="-5" dirty="0">
                <a:latin typeface="Carlito"/>
                <a:cs typeface="Carlito"/>
              </a:rPr>
              <a:t>is </a:t>
            </a:r>
            <a:r>
              <a:rPr sz="2400" dirty="0">
                <a:latin typeface="Carlito"/>
                <a:cs typeface="Carlito"/>
              </a:rPr>
              <a:t>a </a:t>
            </a:r>
            <a:r>
              <a:rPr sz="2400" spc="-10" dirty="0">
                <a:latin typeface="Carlito"/>
                <a:cs typeface="Carlito"/>
              </a:rPr>
              <a:t>growing list </a:t>
            </a:r>
            <a:r>
              <a:rPr sz="2400" spc="-5" dirty="0">
                <a:latin typeface="Carlito"/>
                <a:cs typeface="Carlito"/>
              </a:rPr>
              <a:t>of </a:t>
            </a:r>
            <a:r>
              <a:rPr sz="2400" spc="-15" dirty="0">
                <a:latin typeface="Carlito"/>
                <a:cs typeface="Carlito"/>
              </a:rPr>
              <a:t>records, </a:t>
            </a:r>
            <a:r>
              <a:rPr sz="2400" spc="-5" dirty="0">
                <a:latin typeface="Carlito"/>
                <a:cs typeface="Carlito"/>
              </a:rPr>
              <a:t>called </a:t>
            </a:r>
            <a:r>
              <a:rPr sz="2400" i="1" spc="-5" dirty="0">
                <a:latin typeface="Carlito"/>
                <a:cs typeface="Carlito"/>
              </a:rPr>
              <a:t>blocks</a:t>
            </a:r>
            <a:r>
              <a:rPr sz="2400" spc="-5" dirty="0">
                <a:latin typeface="Carlito"/>
                <a:cs typeface="Carlito"/>
              </a:rPr>
              <a:t>, </a:t>
            </a:r>
            <a:r>
              <a:rPr sz="2400" spc="-10" dirty="0">
                <a:latin typeface="Carlito"/>
                <a:cs typeface="Carlito"/>
              </a:rPr>
              <a:t>that </a:t>
            </a:r>
            <a:r>
              <a:rPr sz="2400" spc="-15" dirty="0">
                <a:latin typeface="Carlito"/>
                <a:cs typeface="Carlito"/>
              </a:rPr>
              <a:t>are  </a:t>
            </a:r>
            <a:r>
              <a:rPr sz="2400" spc="-20" dirty="0">
                <a:latin typeface="Carlito"/>
                <a:cs typeface="Carlito"/>
              </a:rPr>
              <a:t>linked </a:t>
            </a:r>
            <a:r>
              <a:rPr sz="2400" spc="-5" dirty="0">
                <a:latin typeface="Carlito"/>
                <a:cs typeface="Carlito"/>
              </a:rPr>
              <a:t>using </a:t>
            </a:r>
            <a:r>
              <a:rPr sz="2400" spc="-25" dirty="0">
                <a:latin typeface="Carlito"/>
                <a:cs typeface="Carlito"/>
              </a:rPr>
              <a:t>cryptography. </a:t>
            </a:r>
            <a:r>
              <a:rPr sz="2400" spc="-15" dirty="0">
                <a:latin typeface="Carlito"/>
                <a:cs typeface="Carlito"/>
              </a:rPr>
              <a:t>Each </a:t>
            </a:r>
            <a:r>
              <a:rPr sz="2400" spc="-5" dirty="0">
                <a:latin typeface="Carlito"/>
                <a:cs typeface="Carlito"/>
              </a:rPr>
              <a:t>block </a:t>
            </a:r>
            <a:r>
              <a:rPr sz="2400" spc="-15" dirty="0">
                <a:latin typeface="Carlito"/>
                <a:cs typeface="Carlito"/>
              </a:rPr>
              <a:t>contains </a:t>
            </a:r>
            <a:r>
              <a:rPr sz="2400" dirty="0">
                <a:latin typeface="Carlito"/>
                <a:cs typeface="Carlito"/>
              </a:rPr>
              <a:t>a </a:t>
            </a:r>
            <a:r>
              <a:rPr sz="2400" spc="-10" dirty="0">
                <a:latin typeface="Carlito"/>
                <a:cs typeface="Carlito"/>
              </a:rPr>
              <a:t>cryptographic  </a:t>
            </a:r>
            <a:r>
              <a:rPr sz="2400" spc="-5" dirty="0">
                <a:latin typeface="Carlito"/>
                <a:cs typeface="Carlito"/>
              </a:rPr>
              <a:t>hash of the </a:t>
            </a:r>
            <a:r>
              <a:rPr sz="2400" spc="-10" dirty="0">
                <a:latin typeface="Carlito"/>
                <a:cs typeface="Carlito"/>
              </a:rPr>
              <a:t>previous </a:t>
            </a:r>
            <a:r>
              <a:rPr sz="2400" spc="-5" dirty="0">
                <a:latin typeface="Carlito"/>
                <a:cs typeface="Carlito"/>
              </a:rPr>
              <a:t>block, </a:t>
            </a:r>
            <a:r>
              <a:rPr sz="2400" dirty="0">
                <a:latin typeface="Carlito"/>
                <a:cs typeface="Carlito"/>
              </a:rPr>
              <a:t>a </a:t>
            </a:r>
            <a:r>
              <a:rPr sz="2400" spc="-10" dirty="0">
                <a:latin typeface="Carlito"/>
                <a:cs typeface="Carlito"/>
              </a:rPr>
              <a:t>timestamp, </a:t>
            </a:r>
            <a:r>
              <a:rPr sz="2400" dirty="0">
                <a:latin typeface="Carlito"/>
                <a:cs typeface="Carlito"/>
              </a:rPr>
              <a:t>and </a:t>
            </a:r>
            <a:r>
              <a:rPr sz="2400" spc="-10" dirty="0">
                <a:latin typeface="Carlito"/>
                <a:cs typeface="Carlito"/>
              </a:rPr>
              <a:t>transaction</a:t>
            </a:r>
            <a:r>
              <a:rPr sz="2400" spc="-30" dirty="0">
                <a:latin typeface="Carlito"/>
                <a:cs typeface="Carlito"/>
              </a:rPr>
              <a:t> </a:t>
            </a:r>
            <a:r>
              <a:rPr sz="2400" spc="-15" dirty="0">
                <a:latin typeface="Carlito"/>
                <a:cs typeface="Carlito"/>
              </a:rPr>
              <a:t>data.</a:t>
            </a:r>
            <a:endParaRPr sz="2400" dirty="0">
              <a:latin typeface="Carlito"/>
              <a:cs typeface="Carlito"/>
            </a:endParaRPr>
          </a:p>
        </p:txBody>
      </p:sp>
      <p:sp>
        <p:nvSpPr>
          <p:cNvPr id="4" name="object 4"/>
          <p:cNvSpPr/>
          <p:nvPr/>
        </p:nvSpPr>
        <p:spPr>
          <a:xfrm>
            <a:off x="0" y="2741929"/>
            <a:ext cx="9144000" cy="4114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15816922"/>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31894"/>
            <a:ext cx="856488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6940" y="1742439"/>
            <a:ext cx="132715"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Liberation Sans"/>
                <a:cs typeface="Liberation Sans"/>
              </a:rPr>
              <a:t>•</a:t>
            </a:r>
            <a:endParaRPr sz="2400">
              <a:latin typeface="Liberation Sans"/>
              <a:cs typeface="Liberation Sans"/>
            </a:endParaRPr>
          </a:p>
        </p:txBody>
      </p:sp>
      <p:sp>
        <p:nvSpPr>
          <p:cNvPr id="4" name="object 4"/>
          <p:cNvSpPr txBox="1">
            <a:spLocks noGrp="1"/>
          </p:cNvSpPr>
          <p:nvPr>
            <p:ph type="title"/>
          </p:nvPr>
        </p:nvSpPr>
        <p:spPr>
          <a:xfrm>
            <a:off x="1219200" y="1600200"/>
            <a:ext cx="4607561" cy="628377"/>
          </a:xfrm>
          <a:prstGeom prst="rect">
            <a:avLst/>
          </a:prstGeom>
        </p:spPr>
        <p:txBody>
          <a:bodyPr vert="horz" wrap="square" lIns="0" tIns="12700" rIns="0" bIns="0" rtlCol="0">
            <a:spAutoFit/>
          </a:bodyPr>
          <a:lstStyle/>
          <a:p>
            <a:pPr marL="12700">
              <a:lnSpc>
                <a:spcPct val="100000"/>
              </a:lnSpc>
              <a:spcBef>
                <a:spcPts val="100"/>
              </a:spcBef>
            </a:pPr>
            <a:r>
              <a:rPr b="1" spc="-10" dirty="0">
                <a:latin typeface="Carlito"/>
                <a:cs typeface="Carlito"/>
              </a:rPr>
              <a:t>Blockchain</a:t>
            </a:r>
            <a:r>
              <a:rPr b="1" spc="-75" dirty="0">
                <a:latin typeface="Carlito"/>
                <a:cs typeface="Carlito"/>
              </a:rPr>
              <a:t> </a:t>
            </a:r>
            <a:r>
              <a:rPr b="1" spc="-5" dirty="0">
                <a:latin typeface="Carlito"/>
                <a:cs typeface="Carlito"/>
              </a:rPr>
              <a:t>can:</a:t>
            </a:r>
          </a:p>
        </p:txBody>
      </p:sp>
      <p:sp>
        <p:nvSpPr>
          <p:cNvPr id="5" name="object 5"/>
          <p:cNvSpPr txBox="1"/>
          <p:nvPr/>
        </p:nvSpPr>
        <p:spPr>
          <a:xfrm>
            <a:off x="1259840" y="2321559"/>
            <a:ext cx="147955" cy="1165063"/>
          </a:xfrm>
          <a:prstGeom prst="rect">
            <a:avLst/>
          </a:prstGeom>
        </p:spPr>
        <p:txBody>
          <a:bodyPr vert="horz" wrap="square" lIns="0" tIns="12700" rIns="0" bIns="0" rtlCol="0">
            <a:spAutoFit/>
          </a:bodyPr>
          <a:lstStyle/>
          <a:p>
            <a:pPr marL="12700" marR="5080" algn="just">
              <a:lnSpc>
                <a:spcPct val="156300"/>
              </a:lnSpc>
              <a:spcBef>
                <a:spcPts val="100"/>
              </a:spcBef>
            </a:pPr>
            <a:r>
              <a:rPr sz="1600" dirty="0">
                <a:latin typeface="Liberation Mono"/>
                <a:cs typeface="Liberation Mono"/>
              </a:rPr>
              <a:t>o  o  o</a:t>
            </a:r>
            <a:endParaRPr sz="1600">
              <a:latin typeface="Liberation Mono"/>
              <a:cs typeface="Liberation Mono"/>
            </a:endParaRPr>
          </a:p>
        </p:txBody>
      </p:sp>
      <p:sp>
        <p:nvSpPr>
          <p:cNvPr id="6" name="object 6"/>
          <p:cNvSpPr txBox="1">
            <a:spLocks noGrp="1"/>
          </p:cNvSpPr>
          <p:nvPr>
            <p:ph type="body" idx="1"/>
          </p:nvPr>
        </p:nvSpPr>
        <p:spPr>
          <a:xfrm>
            <a:off x="457200" y="2249424"/>
            <a:ext cx="8229600" cy="2567369"/>
          </a:xfrm>
          <a:prstGeom prst="rect">
            <a:avLst/>
          </a:prstGeom>
        </p:spPr>
        <p:txBody>
          <a:bodyPr vert="horz" wrap="square" lIns="0" tIns="12700" rIns="0" bIns="0" rtlCol="0">
            <a:spAutoFit/>
          </a:bodyPr>
          <a:lstStyle/>
          <a:p>
            <a:pPr marL="660400" marR="175260">
              <a:lnSpc>
                <a:spcPct val="125000"/>
              </a:lnSpc>
              <a:spcBef>
                <a:spcPts val="100"/>
              </a:spcBef>
            </a:pPr>
            <a:r>
              <a:rPr spc="-5" dirty="0"/>
              <a:t>Address </a:t>
            </a:r>
            <a:r>
              <a:rPr spc="-10" dirty="0"/>
              <a:t>patient consent </a:t>
            </a:r>
            <a:r>
              <a:rPr spc="-20" dirty="0"/>
              <a:t>for </a:t>
            </a:r>
            <a:r>
              <a:rPr spc="-15" dirty="0"/>
              <a:t>data </a:t>
            </a:r>
            <a:r>
              <a:rPr spc="-5" dirty="0"/>
              <a:t>sharing </a:t>
            </a:r>
            <a:r>
              <a:rPr dirty="0"/>
              <a:t>not </a:t>
            </a:r>
            <a:r>
              <a:rPr spc="-5" dirty="0"/>
              <a:t>addressed </a:t>
            </a:r>
            <a:r>
              <a:rPr spc="-10" dirty="0"/>
              <a:t>by </a:t>
            </a:r>
            <a:r>
              <a:rPr dirty="0"/>
              <a:t>HIEs  </a:t>
            </a:r>
            <a:r>
              <a:rPr spc="-10" dirty="0"/>
              <a:t>Provide more tailored consents </a:t>
            </a:r>
            <a:r>
              <a:rPr spc="-5" dirty="0"/>
              <a:t>and </a:t>
            </a:r>
            <a:r>
              <a:rPr spc="-10" dirty="0"/>
              <a:t>update </a:t>
            </a:r>
            <a:r>
              <a:rPr dirty="0"/>
              <a:t>as</a:t>
            </a:r>
            <a:r>
              <a:rPr spc="65" dirty="0"/>
              <a:t> </a:t>
            </a:r>
            <a:r>
              <a:rPr spc="-10" dirty="0"/>
              <a:t>desired</a:t>
            </a:r>
          </a:p>
          <a:p>
            <a:pPr marL="718185" marR="5080" indent="-58419">
              <a:lnSpc>
                <a:spcPct val="100000"/>
              </a:lnSpc>
              <a:spcBef>
                <a:spcPts val="600"/>
              </a:spcBef>
            </a:pPr>
            <a:r>
              <a:rPr spc="-15" dirty="0"/>
              <a:t>Create </a:t>
            </a:r>
            <a:r>
              <a:rPr dirty="0"/>
              <a:t>a </a:t>
            </a:r>
            <a:r>
              <a:rPr spc="-20" dirty="0"/>
              <a:t>system </a:t>
            </a:r>
            <a:r>
              <a:rPr spc="-5" dirty="0"/>
              <a:t>of </a:t>
            </a:r>
            <a:r>
              <a:rPr spc="-15" dirty="0"/>
              <a:t>“smart </a:t>
            </a:r>
            <a:r>
              <a:rPr spc="-10" dirty="0"/>
              <a:t>contracts” </a:t>
            </a:r>
            <a:r>
              <a:rPr spc="-20" dirty="0"/>
              <a:t>for </a:t>
            </a:r>
            <a:r>
              <a:rPr dirty="0"/>
              <a:t>a </a:t>
            </a:r>
            <a:r>
              <a:rPr spc="-5" dirty="0"/>
              <a:t>rule-based method </a:t>
            </a:r>
            <a:r>
              <a:rPr spc="-20" dirty="0"/>
              <a:t>for  </a:t>
            </a:r>
            <a:r>
              <a:rPr spc="-5" dirty="0"/>
              <a:t>access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31894"/>
            <a:ext cx="856488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55039" y="1464733"/>
            <a:ext cx="7151370" cy="2768707"/>
          </a:xfrm>
          <a:prstGeom prst="rect">
            <a:avLst/>
          </a:prstGeom>
        </p:spPr>
        <p:txBody>
          <a:bodyPr vert="horz" wrap="square" lIns="0" tIns="11430" rIns="0" bIns="0" rtlCol="0">
            <a:spAutoFit/>
          </a:bodyPr>
          <a:lstStyle/>
          <a:p>
            <a:pPr marL="50800" marR="58419" algn="just">
              <a:lnSpc>
                <a:spcPct val="100400"/>
              </a:lnSpc>
              <a:spcBef>
                <a:spcPts val="90"/>
              </a:spcBef>
            </a:pPr>
            <a:r>
              <a:rPr sz="2000" spc="-15" dirty="0">
                <a:latin typeface="Carlito"/>
                <a:cs typeface="Carlito"/>
              </a:rPr>
              <a:t>Store </a:t>
            </a:r>
            <a:r>
              <a:rPr sz="2000" spc="-5" dirty="0">
                <a:latin typeface="Carlito"/>
                <a:cs typeface="Carlito"/>
              </a:rPr>
              <a:t>certain </a:t>
            </a:r>
            <a:r>
              <a:rPr sz="2000" spc="-15" dirty="0">
                <a:latin typeface="Carlito"/>
                <a:cs typeface="Carlito"/>
              </a:rPr>
              <a:t>data </a:t>
            </a:r>
            <a:r>
              <a:rPr sz="2000" spc="-5" dirty="0">
                <a:latin typeface="Carlito"/>
                <a:cs typeface="Carlito"/>
              </a:rPr>
              <a:t>on the </a:t>
            </a:r>
            <a:r>
              <a:rPr sz="2000" spc="-10" dirty="0">
                <a:latin typeface="Carlito"/>
                <a:cs typeface="Carlito"/>
              </a:rPr>
              <a:t>blockchain </a:t>
            </a:r>
            <a:r>
              <a:rPr sz="2000" dirty="0">
                <a:latin typeface="Carlito"/>
                <a:cs typeface="Carlito"/>
              </a:rPr>
              <a:t>but </a:t>
            </a:r>
            <a:r>
              <a:rPr sz="2000" spc="-10" dirty="0">
                <a:latin typeface="Carlito"/>
                <a:cs typeface="Carlito"/>
              </a:rPr>
              <a:t>still </a:t>
            </a:r>
            <a:r>
              <a:rPr sz="2000" spc="-5" dirty="0">
                <a:latin typeface="Carlito"/>
                <a:cs typeface="Carlito"/>
              </a:rPr>
              <a:t>allow </a:t>
            </a:r>
            <a:r>
              <a:rPr sz="2000" spc="-10" dirty="0">
                <a:latin typeface="Carlito"/>
                <a:cs typeface="Carlito"/>
              </a:rPr>
              <a:t>certain </a:t>
            </a:r>
            <a:r>
              <a:rPr sz="2000" spc="-15" dirty="0">
                <a:latin typeface="Carlito"/>
                <a:cs typeface="Carlito"/>
              </a:rPr>
              <a:t>data </a:t>
            </a:r>
            <a:r>
              <a:rPr sz="2000" spc="-10" dirty="0">
                <a:latin typeface="Carlito"/>
                <a:cs typeface="Carlito"/>
              </a:rPr>
              <a:t>to </a:t>
            </a:r>
            <a:r>
              <a:rPr sz="2000" dirty="0">
                <a:latin typeface="Carlito"/>
                <a:cs typeface="Carlito"/>
              </a:rPr>
              <a:t>be  </a:t>
            </a:r>
            <a:r>
              <a:rPr sz="2000" spc="-5" dirty="0">
                <a:latin typeface="Carlito"/>
                <a:cs typeface="Carlito"/>
              </a:rPr>
              <a:t>accessed </a:t>
            </a:r>
            <a:r>
              <a:rPr sz="2000" spc="-10" dirty="0">
                <a:latin typeface="Carlito"/>
                <a:cs typeface="Carlito"/>
              </a:rPr>
              <a:t>by </a:t>
            </a:r>
            <a:r>
              <a:rPr sz="2000" spc="-5" dirty="0">
                <a:latin typeface="Carlito"/>
                <a:cs typeface="Carlito"/>
              </a:rPr>
              <a:t>secure</a:t>
            </a:r>
            <a:r>
              <a:rPr sz="2000" spc="15" dirty="0">
                <a:latin typeface="Carlito"/>
                <a:cs typeface="Carlito"/>
              </a:rPr>
              <a:t> </a:t>
            </a:r>
            <a:r>
              <a:rPr sz="2000" spc="-10" dirty="0">
                <a:latin typeface="Carlito"/>
                <a:cs typeface="Carlito"/>
              </a:rPr>
              <a:t>links:</a:t>
            </a:r>
            <a:endParaRPr sz="2000">
              <a:latin typeface="Carlito"/>
              <a:cs typeface="Carlito"/>
            </a:endParaRPr>
          </a:p>
          <a:p>
            <a:pPr marL="50800" marR="43180" algn="just">
              <a:lnSpc>
                <a:spcPct val="100000"/>
              </a:lnSpc>
              <a:spcBef>
                <a:spcPts val="1670"/>
              </a:spcBef>
            </a:pPr>
            <a:r>
              <a:rPr sz="2400" spc="-7" baseline="13888" dirty="0">
                <a:latin typeface="Liberation Mono"/>
                <a:cs typeface="Liberation Mono"/>
              </a:rPr>
              <a:t>o</a:t>
            </a:r>
            <a:r>
              <a:rPr sz="2000" spc="-5" dirty="0">
                <a:latin typeface="Carlito"/>
                <a:cs typeface="Carlito"/>
              </a:rPr>
              <a:t>On </a:t>
            </a:r>
            <a:r>
              <a:rPr sz="2000" spc="-10" dirty="0">
                <a:latin typeface="Carlito"/>
                <a:cs typeface="Carlito"/>
              </a:rPr>
              <a:t>blockchain </a:t>
            </a:r>
            <a:r>
              <a:rPr sz="2000" spc="-15" dirty="0">
                <a:latin typeface="Carlito"/>
                <a:cs typeface="Carlito"/>
              </a:rPr>
              <a:t>data </a:t>
            </a:r>
            <a:r>
              <a:rPr sz="2000" spc="-5" dirty="0">
                <a:latin typeface="Carlito"/>
                <a:cs typeface="Carlito"/>
              </a:rPr>
              <a:t>could include age, gender </a:t>
            </a:r>
            <a:r>
              <a:rPr sz="2000" dirty="0">
                <a:latin typeface="Carlito"/>
                <a:cs typeface="Carlito"/>
              </a:rPr>
              <a:t>and </a:t>
            </a:r>
            <a:r>
              <a:rPr sz="2000" spc="-5" dirty="0">
                <a:latin typeface="Carlito"/>
                <a:cs typeface="Carlito"/>
              </a:rPr>
              <a:t>other </a:t>
            </a:r>
            <a:r>
              <a:rPr sz="2000" spc="-10" dirty="0">
                <a:latin typeface="Carlito"/>
                <a:cs typeface="Carlito"/>
              </a:rPr>
              <a:t>personally  identifiable </a:t>
            </a:r>
            <a:r>
              <a:rPr sz="2000" spc="-15" dirty="0">
                <a:latin typeface="Carlito"/>
                <a:cs typeface="Carlito"/>
              </a:rPr>
              <a:t>information; </a:t>
            </a:r>
            <a:r>
              <a:rPr sz="2000" spc="-5" dirty="0">
                <a:latin typeface="Carlito"/>
                <a:cs typeface="Carlito"/>
              </a:rPr>
              <a:t>be of </a:t>
            </a:r>
            <a:r>
              <a:rPr sz="2000" dirty="0">
                <a:latin typeface="Carlito"/>
                <a:cs typeface="Carlito"/>
              </a:rPr>
              <a:t>the </a:t>
            </a:r>
            <a:r>
              <a:rPr sz="2000" spc="-20" dirty="0">
                <a:latin typeface="Carlito"/>
                <a:cs typeface="Carlito"/>
              </a:rPr>
              <a:t>size </a:t>
            </a:r>
            <a:r>
              <a:rPr sz="2000" dirty="0">
                <a:latin typeface="Carlito"/>
                <a:cs typeface="Carlito"/>
              </a:rPr>
              <a:t>and type </a:t>
            </a:r>
            <a:r>
              <a:rPr sz="2000" spc="-10" dirty="0">
                <a:latin typeface="Carlito"/>
                <a:cs typeface="Carlito"/>
              </a:rPr>
              <a:t>to </a:t>
            </a:r>
            <a:r>
              <a:rPr sz="2000" dirty="0">
                <a:latin typeface="Carlito"/>
                <a:cs typeface="Carlito"/>
              </a:rPr>
              <a:t>be </a:t>
            </a:r>
            <a:r>
              <a:rPr sz="2000" spc="-15" dirty="0">
                <a:latin typeface="Carlito"/>
                <a:cs typeface="Carlito"/>
              </a:rPr>
              <a:t>stored </a:t>
            </a:r>
            <a:r>
              <a:rPr sz="2000" dirty="0">
                <a:latin typeface="Carlito"/>
                <a:cs typeface="Carlito"/>
              </a:rPr>
              <a:t>and </a:t>
            </a:r>
            <a:r>
              <a:rPr sz="2000" spc="-5" dirty="0">
                <a:latin typeface="Carlito"/>
                <a:cs typeface="Carlito"/>
              </a:rPr>
              <a:t>be  </a:t>
            </a:r>
            <a:r>
              <a:rPr sz="2000" spc="-10" dirty="0">
                <a:latin typeface="Carlito"/>
                <a:cs typeface="Carlito"/>
              </a:rPr>
              <a:t>immediately</a:t>
            </a:r>
            <a:r>
              <a:rPr sz="2000" dirty="0">
                <a:latin typeface="Carlito"/>
                <a:cs typeface="Carlito"/>
              </a:rPr>
              <a:t> </a:t>
            </a:r>
            <a:r>
              <a:rPr sz="2000" spc="-10" dirty="0">
                <a:latin typeface="Carlito"/>
                <a:cs typeface="Carlito"/>
              </a:rPr>
              <a:t>viewable</a:t>
            </a:r>
            <a:endParaRPr sz="2000">
              <a:latin typeface="Carlito"/>
              <a:cs typeface="Carlito"/>
            </a:endParaRPr>
          </a:p>
          <a:p>
            <a:pPr marL="50800" marR="73660" algn="just">
              <a:lnSpc>
                <a:spcPct val="100000"/>
              </a:lnSpc>
              <a:spcBef>
                <a:spcPts val="600"/>
              </a:spcBef>
            </a:pPr>
            <a:r>
              <a:rPr sz="2400" spc="-22" baseline="13888" dirty="0">
                <a:latin typeface="Liberation Mono"/>
                <a:cs typeface="Liberation Mono"/>
              </a:rPr>
              <a:t>o</a:t>
            </a:r>
            <a:r>
              <a:rPr sz="2000" spc="-15" dirty="0">
                <a:latin typeface="Carlito"/>
                <a:cs typeface="Carlito"/>
              </a:rPr>
              <a:t>Off </a:t>
            </a:r>
            <a:r>
              <a:rPr sz="2000" spc="-10" dirty="0">
                <a:latin typeface="Carlito"/>
                <a:cs typeface="Carlito"/>
              </a:rPr>
              <a:t>blockchain </a:t>
            </a:r>
            <a:r>
              <a:rPr sz="2000" spc="-15" dirty="0">
                <a:latin typeface="Carlito"/>
                <a:cs typeface="Carlito"/>
              </a:rPr>
              <a:t>data </a:t>
            </a:r>
            <a:r>
              <a:rPr sz="2000" spc="-10" dirty="0">
                <a:latin typeface="Carlito"/>
                <a:cs typeface="Carlito"/>
              </a:rPr>
              <a:t>could </a:t>
            </a:r>
            <a:r>
              <a:rPr sz="2000" dirty="0">
                <a:latin typeface="Carlito"/>
                <a:cs typeface="Carlito"/>
              </a:rPr>
              <a:t>include </a:t>
            </a:r>
            <a:r>
              <a:rPr sz="2000" spc="-5" dirty="0">
                <a:latin typeface="Carlito"/>
                <a:cs typeface="Carlito"/>
              </a:rPr>
              <a:t>images </a:t>
            </a:r>
            <a:r>
              <a:rPr sz="2000" dirty="0">
                <a:latin typeface="Carlito"/>
                <a:cs typeface="Carlito"/>
              </a:rPr>
              <a:t>and </a:t>
            </a:r>
            <a:r>
              <a:rPr sz="2000" spc="-5" dirty="0">
                <a:latin typeface="Carlito"/>
                <a:cs typeface="Carlito"/>
              </a:rPr>
              <a:t>medical </a:t>
            </a:r>
            <a:r>
              <a:rPr sz="2000" spc="-10" dirty="0">
                <a:latin typeface="Carlito"/>
                <a:cs typeface="Carlito"/>
              </a:rPr>
              <a:t>notes </a:t>
            </a:r>
            <a:r>
              <a:rPr sz="2000" dirty="0">
                <a:latin typeface="Carlito"/>
                <a:cs typeface="Carlito"/>
              </a:rPr>
              <a:t>of </a:t>
            </a:r>
            <a:r>
              <a:rPr sz="2000" spc="-10" dirty="0">
                <a:latin typeface="Carlito"/>
                <a:cs typeface="Carlito"/>
              </a:rPr>
              <a:t>any  </a:t>
            </a:r>
            <a:r>
              <a:rPr sz="2000" spc="-20" dirty="0">
                <a:latin typeface="Carlito"/>
                <a:cs typeface="Carlito"/>
              </a:rPr>
              <a:t>size </a:t>
            </a:r>
            <a:r>
              <a:rPr sz="2000" dirty="0">
                <a:latin typeface="Carlito"/>
                <a:cs typeface="Carlito"/>
              </a:rPr>
              <a:t>or </a:t>
            </a:r>
            <a:r>
              <a:rPr sz="2000" spc="-15" dirty="0">
                <a:latin typeface="Carlito"/>
                <a:cs typeface="Carlito"/>
              </a:rPr>
              <a:t>format </a:t>
            </a:r>
            <a:r>
              <a:rPr sz="2000" spc="-10" dirty="0">
                <a:latin typeface="Carlito"/>
                <a:cs typeface="Carlito"/>
              </a:rPr>
              <a:t>that </a:t>
            </a:r>
            <a:r>
              <a:rPr sz="2000" spc="-15" dirty="0">
                <a:latin typeface="Carlito"/>
                <a:cs typeface="Carlito"/>
              </a:rPr>
              <a:t>may have </a:t>
            </a:r>
            <a:r>
              <a:rPr sz="2000" spc="-25" dirty="0">
                <a:latin typeface="Carlito"/>
                <a:cs typeface="Carlito"/>
              </a:rPr>
              <a:t>different </a:t>
            </a:r>
            <a:r>
              <a:rPr sz="2000" spc="-10" dirty="0">
                <a:latin typeface="Carlito"/>
                <a:cs typeface="Carlito"/>
              </a:rPr>
              <a:t>requirements </a:t>
            </a:r>
            <a:r>
              <a:rPr sz="2000" spc="-20" dirty="0">
                <a:latin typeface="Carlito"/>
                <a:cs typeface="Carlito"/>
              </a:rPr>
              <a:t>for </a:t>
            </a:r>
            <a:r>
              <a:rPr sz="2000" dirty="0">
                <a:latin typeface="Carlito"/>
                <a:cs typeface="Carlito"/>
              </a:rPr>
              <a:t>the </a:t>
            </a:r>
            <a:r>
              <a:rPr sz="2000" spc="-5" dirty="0">
                <a:latin typeface="Carlito"/>
                <a:cs typeface="Carlito"/>
              </a:rPr>
              <a:t>need </a:t>
            </a:r>
            <a:r>
              <a:rPr sz="2000" spc="-10" dirty="0">
                <a:latin typeface="Carlito"/>
                <a:cs typeface="Carlito"/>
              </a:rPr>
              <a:t>to  </a:t>
            </a:r>
            <a:r>
              <a:rPr sz="2000" spc="-30" dirty="0">
                <a:latin typeface="Carlito"/>
                <a:cs typeface="Carlito"/>
              </a:rPr>
              <a:t>view.</a:t>
            </a:r>
            <a:endParaRPr sz="2000">
              <a:latin typeface="Carlito"/>
              <a:cs typeface="Carli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31894"/>
            <a:ext cx="856488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40740" y="1612053"/>
            <a:ext cx="7744459" cy="2395528"/>
          </a:xfrm>
          <a:prstGeom prst="rect">
            <a:avLst/>
          </a:prstGeom>
        </p:spPr>
        <p:txBody>
          <a:bodyPr vert="horz" wrap="square" lIns="0" tIns="12700" rIns="0" bIns="0" rtlCol="0">
            <a:spAutoFit/>
          </a:bodyPr>
          <a:lstStyle/>
          <a:p>
            <a:pPr marL="355600" marR="48260" indent="-342900">
              <a:lnSpc>
                <a:spcPct val="100000"/>
              </a:lnSpc>
              <a:spcBef>
                <a:spcPts val="100"/>
              </a:spcBef>
              <a:buFont typeface="Liberation Sans"/>
              <a:buChar char="•"/>
              <a:tabLst>
                <a:tab pos="354965" algn="l"/>
                <a:tab pos="355600" algn="l"/>
              </a:tabLst>
            </a:pPr>
            <a:r>
              <a:rPr sz="2400" spc="-10" dirty="0">
                <a:latin typeface="Carlito"/>
                <a:cs typeface="Carlito"/>
              </a:rPr>
              <a:t>Blockchain could </a:t>
            </a:r>
            <a:r>
              <a:rPr sz="2400" dirty="0">
                <a:latin typeface="Carlito"/>
                <a:cs typeface="Carlito"/>
              </a:rPr>
              <a:t>also </a:t>
            </a:r>
            <a:r>
              <a:rPr sz="2400" spc="-5" dirty="0">
                <a:latin typeface="Carlito"/>
                <a:cs typeface="Carlito"/>
              </a:rPr>
              <a:t>collect </a:t>
            </a:r>
            <a:r>
              <a:rPr sz="2400" spc="-15" dirty="0">
                <a:latin typeface="Carlito"/>
                <a:cs typeface="Carlito"/>
              </a:rPr>
              <a:t>information from </a:t>
            </a:r>
            <a:r>
              <a:rPr sz="2400" spc="-10" dirty="0">
                <a:latin typeface="Carlito"/>
                <a:cs typeface="Carlito"/>
              </a:rPr>
              <a:t>web-based  </a:t>
            </a:r>
            <a:r>
              <a:rPr sz="2400" dirty="0">
                <a:latin typeface="Carlito"/>
                <a:cs typeface="Carlito"/>
              </a:rPr>
              <a:t>and </a:t>
            </a:r>
            <a:r>
              <a:rPr sz="2400" spc="-5" dirty="0">
                <a:latin typeface="Carlito"/>
                <a:cs typeface="Carlito"/>
              </a:rPr>
              <a:t>mobile </a:t>
            </a:r>
            <a:r>
              <a:rPr sz="2400" spc="-10" dirty="0">
                <a:latin typeface="Carlito"/>
                <a:cs typeface="Carlito"/>
              </a:rPr>
              <a:t>applications </a:t>
            </a:r>
            <a:r>
              <a:rPr sz="2400" spc="-5" dirty="0">
                <a:latin typeface="Carlito"/>
                <a:cs typeface="Carlito"/>
              </a:rPr>
              <a:t>or other devices </a:t>
            </a:r>
            <a:r>
              <a:rPr sz="2400" dirty="0">
                <a:latin typeface="Carlito"/>
                <a:cs typeface="Carlito"/>
              </a:rPr>
              <a:t>and </a:t>
            </a:r>
            <a:r>
              <a:rPr sz="2400" spc="-5" dirty="0">
                <a:latin typeface="Carlito"/>
                <a:cs typeface="Carlito"/>
              </a:rPr>
              <a:t>becomes very  </a:t>
            </a:r>
            <a:r>
              <a:rPr sz="2400" spc="-10" dirty="0">
                <a:latin typeface="Carlito"/>
                <a:cs typeface="Carlito"/>
              </a:rPr>
              <a:t>important </a:t>
            </a:r>
            <a:r>
              <a:rPr sz="2400" spc="-25" dirty="0">
                <a:latin typeface="Carlito"/>
                <a:cs typeface="Carlito"/>
              </a:rPr>
              <a:t>for </a:t>
            </a:r>
            <a:r>
              <a:rPr sz="2400" spc="-10" dirty="0">
                <a:latin typeface="Carlito"/>
                <a:cs typeface="Carlito"/>
              </a:rPr>
              <a:t>digital</a:t>
            </a:r>
            <a:r>
              <a:rPr sz="2400" spc="20" dirty="0">
                <a:latin typeface="Carlito"/>
                <a:cs typeface="Carlito"/>
              </a:rPr>
              <a:t> </a:t>
            </a:r>
            <a:r>
              <a:rPr sz="2400" dirty="0">
                <a:latin typeface="Carlito"/>
                <a:cs typeface="Carlito"/>
              </a:rPr>
              <a:t>health</a:t>
            </a:r>
            <a:endParaRPr sz="2400">
              <a:latin typeface="Carlito"/>
              <a:cs typeface="Carlito"/>
            </a:endParaRPr>
          </a:p>
          <a:p>
            <a:pPr marL="12700" marR="5080">
              <a:lnSpc>
                <a:spcPct val="100000"/>
              </a:lnSpc>
              <a:spcBef>
                <a:spcPts val="1330"/>
              </a:spcBef>
              <a:buFont typeface="Liberation Sans"/>
              <a:buChar char="•"/>
              <a:tabLst>
                <a:tab pos="354965" algn="l"/>
                <a:tab pos="355600" algn="l"/>
              </a:tabLst>
            </a:pPr>
            <a:r>
              <a:rPr sz="2400" spc="-10" dirty="0">
                <a:latin typeface="Carlito"/>
                <a:cs typeface="Carlito"/>
              </a:rPr>
              <a:t>Development </a:t>
            </a:r>
            <a:r>
              <a:rPr sz="2400" dirty="0">
                <a:latin typeface="Carlito"/>
                <a:cs typeface="Carlito"/>
              </a:rPr>
              <a:t>and </a:t>
            </a:r>
            <a:r>
              <a:rPr sz="2400" spc="-5" dirty="0">
                <a:latin typeface="Carlito"/>
                <a:cs typeface="Carlito"/>
              </a:rPr>
              <a:t>other </a:t>
            </a:r>
            <a:r>
              <a:rPr sz="2400" spc="-15" dirty="0">
                <a:latin typeface="Carlito"/>
                <a:cs typeface="Carlito"/>
              </a:rPr>
              <a:t>costs, </a:t>
            </a:r>
            <a:r>
              <a:rPr sz="2400" spc="-5" dirty="0">
                <a:latin typeface="Carlito"/>
                <a:cs typeface="Carlito"/>
              </a:rPr>
              <a:t>concern of </a:t>
            </a:r>
            <a:r>
              <a:rPr sz="2400" spc="-15" dirty="0">
                <a:latin typeface="Carlito"/>
                <a:cs typeface="Carlito"/>
              </a:rPr>
              <a:t>patients, </a:t>
            </a:r>
            <a:r>
              <a:rPr sz="2400" spc="-25" dirty="0">
                <a:latin typeface="Carlito"/>
                <a:cs typeface="Carlito"/>
              </a:rPr>
              <a:t>scability,  </a:t>
            </a:r>
            <a:r>
              <a:rPr sz="2400" spc="-20" dirty="0">
                <a:latin typeface="Carlito"/>
                <a:cs typeface="Carlito"/>
              </a:rPr>
              <a:t>storage </a:t>
            </a:r>
            <a:r>
              <a:rPr sz="2400" spc="-5" dirty="0">
                <a:latin typeface="Carlito"/>
                <a:cs typeface="Carlito"/>
              </a:rPr>
              <a:t>limits </a:t>
            </a:r>
            <a:r>
              <a:rPr sz="2400" dirty="0">
                <a:latin typeface="Carlito"/>
                <a:cs typeface="Carlito"/>
              </a:rPr>
              <a:t>and </a:t>
            </a:r>
            <a:r>
              <a:rPr sz="2400" spc="-5" dirty="0">
                <a:latin typeface="Carlito"/>
                <a:cs typeface="Carlito"/>
              </a:rPr>
              <a:t>capacity </a:t>
            </a:r>
            <a:r>
              <a:rPr sz="2400" spc="-10" dirty="0">
                <a:latin typeface="Carlito"/>
                <a:cs typeface="Carlito"/>
              </a:rPr>
              <a:t>are obstacles to </a:t>
            </a:r>
            <a:r>
              <a:rPr sz="2400" spc="-5" dirty="0">
                <a:latin typeface="Carlito"/>
                <a:cs typeface="Carlito"/>
              </a:rPr>
              <a:t>be</a:t>
            </a:r>
            <a:r>
              <a:rPr sz="2400" spc="15" dirty="0">
                <a:latin typeface="Carlito"/>
                <a:cs typeface="Carlito"/>
              </a:rPr>
              <a:t> </a:t>
            </a:r>
            <a:r>
              <a:rPr sz="2400" spc="-10" dirty="0">
                <a:latin typeface="Carlito"/>
                <a:cs typeface="Carlito"/>
              </a:rPr>
              <a:t>addressed</a:t>
            </a:r>
            <a:endParaRPr sz="2400">
              <a:latin typeface="Carlito"/>
              <a:cs typeface="Carli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3930" y="128693"/>
            <a:ext cx="6577330" cy="114638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1143000"/>
            <a:ext cx="8229600" cy="4937249"/>
          </a:xfrm>
          <a:prstGeom prst="rect">
            <a:avLst/>
          </a:prstGeom>
        </p:spPr>
        <p:txBody>
          <a:bodyPr vert="horz" wrap="square" lIns="0" tIns="12700" rIns="0" bIns="0" rtlCol="0">
            <a:spAutoFit/>
          </a:bodyPr>
          <a:lstStyle/>
          <a:p>
            <a:pPr marL="153670" marR="5080">
              <a:lnSpc>
                <a:spcPct val="100000"/>
              </a:lnSpc>
              <a:spcBef>
                <a:spcPts val="100"/>
              </a:spcBef>
              <a:tabLst>
                <a:tab pos="4306570" algn="l"/>
              </a:tabLst>
            </a:pPr>
            <a:r>
              <a:rPr sz="3200" spc="-10" dirty="0"/>
              <a:t>Blockchain </a:t>
            </a:r>
            <a:r>
              <a:rPr sz="3200" spc="-15" dirty="0"/>
              <a:t>may </a:t>
            </a:r>
            <a:r>
              <a:rPr sz="3200" spc="-5" dirty="0"/>
              <a:t>also be</a:t>
            </a:r>
            <a:r>
              <a:rPr sz="3200" spc="35" dirty="0"/>
              <a:t> </a:t>
            </a:r>
            <a:r>
              <a:rPr sz="3200" spc="-5"/>
              <a:t>used</a:t>
            </a:r>
            <a:r>
              <a:rPr sz="3200"/>
              <a:t> </a:t>
            </a:r>
            <a:r>
              <a:rPr sz="3200" spc="-20"/>
              <a:t>for:</a:t>
            </a:r>
            <a:br>
              <a:rPr lang="en-US" sz="3200" spc="-20" dirty="0"/>
            </a:br>
            <a:r>
              <a:rPr sz="3200" spc="-10"/>
              <a:t>provider </a:t>
            </a:r>
            <a:r>
              <a:rPr sz="3200" spc="-5" dirty="0"/>
              <a:t>licensing </a:t>
            </a:r>
            <a:r>
              <a:rPr sz="3200" dirty="0"/>
              <a:t>and  </a:t>
            </a:r>
            <a:r>
              <a:rPr sz="3200" spc="-10" dirty="0"/>
              <a:t>credentialing</a:t>
            </a:r>
            <a:r>
              <a:rPr sz="3200" spc="-10"/>
              <a:t>; </a:t>
            </a:r>
            <a:br>
              <a:rPr lang="en-US" sz="3200" spc="-10" dirty="0"/>
            </a:br>
            <a:r>
              <a:rPr sz="3200" spc="-20"/>
              <a:t>payer </a:t>
            </a:r>
            <a:r>
              <a:rPr sz="3200" spc="-15" dirty="0"/>
              <a:t>administration </a:t>
            </a:r>
            <a:r>
              <a:rPr sz="3200" dirty="0"/>
              <a:t>and </a:t>
            </a:r>
            <a:r>
              <a:rPr sz="3200" spc="-15" dirty="0"/>
              <a:t>data </a:t>
            </a:r>
            <a:r>
              <a:rPr sz="3200" spc="-20" dirty="0"/>
              <a:t>exchange </a:t>
            </a:r>
            <a:r>
              <a:rPr sz="3200" spc="-25" dirty="0"/>
              <a:t>for </a:t>
            </a:r>
            <a:r>
              <a:rPr sz="3200" spc="-10" dirty="0"/>
              <a:t>value-  </a:t>
            </a:r>
            <a:r>
              <a:rPr sz="3200" spc="-5" dirty="0"/>
              <a:t>based </a:t>
            </a:r>
            <a:r>
              <a:rPr sz="3200" spc="-15" dirty="0"/>
              <a:t>care</a:t>
            </a:r>
            <a:r>
              <a:rPr sz="3200" spc="-15"/>
              <a:t>; </a:t>
            </a:r>
            <a:br>
              <a:rPr lang="en-US" sz="3200" spc="-15" dirty="0"/>
            </a:br>
            <a:r>
              <a:rPr sz="3200" spc="-5"/>
              <a:t>supply </a:t>
            </a:r>
            <a:r>
              <a:rPr sz="3200" spc="-5" dirty="0"/>
              <a:t>chain </a:t>
            </a:r>
            <a:r>
              <a:rPr sz="3200" spc="-10" dirty="0"/>
              <a:t>management </a:t>
            </a:r>
            <a:r>
              <a:rPr sz="3200" dirty="0"/>
              <a:t>and </a:t>
            </a:r>
            <a:r>
              <a:rPr sz="3200" spc="-10" dirty="0"/>
              <a:t>medication  monitoring</a:t>
            </a:r>
            <a:r>
              <a:rPr sz="3200" spc="-10"/>
              <a:t>; </a:t>
            </a:r>
            <a:br>
              <a:rPr lang="en-US" sz="3200" spc="-10" dirty="0"/>
            </a:br>
            <a:r>
              <a:rPr sz="3200" spc="-5"/>
              <a:t>public </a:t>
            </a:r>
            <a:r>
              <a:rPr sz="3200" spc="-5" dirty="0"/>
              <a:t>health surveillance </a:t>
            </a:r>
            <a:r>
              <a:rPr sz="3200" dirty="0"/>
              <a:t>and </a:t>
            </a:r>
            <a:r>
              <a:rPr sz="3200" spc="-10" dirty="0"/>
              <a:t>population </a:t>
            </a:r>
            <a:r>
              <a:rPr sz="3200" dirty="0"/>
              <a:t>health  </a:t>
            </a:r>
            <a:r>
              <a:rPr sz="3200" spc="-5" dirty="0"/>
              <a:t>management</a:t>
            </a:r>
            <a:r>
              <a:rPr sz="3200" spc="-5"/>
              <a:t>; </a:t>
            </a:r>
            <a:br>
              <a:rPr lang="en-US" sz="3200" spc="-5" dirty="0"/>
            </a:br>
            <a:r>
              <a:rPr sz="3200" spc="-15"/>
              <a:t>Revenue </a:t>
            </a:r>
            <a:r>
              <a:rPr sz="3200" spc="-10" dirty="0"/>
              <a:t>cycle </a:t>
            </a:r>
            <a:r>
              <a:rPr sz="3200" spc="-5" dirty="0"/>
              <a:t>management </a:t>
            </a:r>
            <a:r>
              <a:rPr sz="3200" dirty="0"/>
              <a:t>and </a:t>
            </a:r>
            <a:r>
              <a:rPr sz="3200" spc="-15" dirty="0"/>
              <a:t>fraud</a:t>
            </a:r>
            <a:r>
              <a:rPr sz="3200" spc="-20" dirty="0"/>
              <a:t> </a:t>
            </a:r>
            <a:r>
              <a:rPr sz="3200" spc="-15" dirty="0"/>
              <a:t>prevention.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7601" y="2164080"/>
            <a:ext cx="6468109" cy="44331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55651" y="1525693"/>
            <a:ext cx="2886075" cy="428322"/>
          </a:xfrm>
          <a:prstGeom prst="rect">
            <a:avLst/>
          </a:prstGeom>
        </p:spPr>
        <p:txBody>
          <a:bodyPr vert="horz" wrap="square" lIns="0" tIns="12700" rIns="0" bIns="0" rtlCol="0">
            <a:spAutoFit/>
          </a:bodyPr>
          <a:lstStyle/>
          <a:p>
            <a:pPr marL="12700">
              <a:lnSpc>
                <a:spcPct val="100000"/>
              </a:lnSpc>
              <a:spcBef>
                <a:spcPts val="100"/>
              </a:spcBef>
            </a:pPr>
            <a:r>
              <a:rPr sz="2700" spc="-5" dirty="0">
                <a:latin typeface="DejaVu Sans"/>
                <a:cs typeface="DejaVu Sans"/>
              </a:rPr>
              <a:t>1. Land</a:t>
            </a:r>
            <a:r>
              <a:rPr sz="2700" spc="-70" dirty="0">
                <a:latin typeface="DejaVu Sans"/>
                <a:cs typeface="DejaVu Sans"/>
              </a:rPr>
              <a:t> </a:t>
            </a:r>
            <a:r>
              <a:rPr sz="2700" spc="-25" dirty="0">
                <a:latin typeface="DejaVu Sans"/>
                <a:cs typeface="DejaVu Sans"/>
              </a:rPr>
              <a:t>Records:</a:t>
            </a:r>
            <a:endParaRPr sz="2700">
              <a:latin typeface="DejaVu Sans"/>
              <a:cs typeface="DejaVu Sans"/>
            </a:endParaRPr>
          </a:p>
        </p:txBody>
      </p:sp>
      <p:sp>
        <p:nvSpPr>
          <p:cNvPr id="4" name="object 4"/>
          <p:cNvSpPr/>
          <p:nvPr/>
        </p:nvSpPr>
        <p:spPr>
          <a:xfrm>
            <a:off x="195579" y="194733"/>
            <a:ext cx="8497570" cy="12276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6241" y="269239"/>
            <a:ext cx="8296909" cy="11531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37969" y="2015067"/>
            <a:ext cx="6450330" cy="38557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5159" y="1544320"/>
            <a:ext cx="105410" cy="159018"/>
          </a:xfrm>
          <a:prstGeom prst="rect">
            <a:avLst/>
          </a:prstGeom>
        </p:spPr>
        <p:txBody>
          <a:bodyPr vert="horz" wrap="square" lIns="0" tIns="12700" rIns="0" bIns="0" rtlCol="0">
            <a:spAutoFit/>
          </a:bodyPr>
          <a:lstStyle/>
          <a:p>
            <a:pPr marL="12700">
              <a:lnSpc>
                <a:spcPct val="100000"/>
              </a:lnSpc>
              <a:spcBef>
                <a:spcPts val="100"/>
              </a:spcBef>
            </a:pPr>
            <a:r>
              <a:rPr sz="950" spc="765" dirty="0">
                <a:solidFill>
                  <a:srgbClr val="2CA1BE"/>
                </a:solidFill>
                <a:latin typeface="OpenSymbol"/>
                <a:cs typeface="OpenSymbol"/>
              </a:rPr>
              <a:t></a:t>
            </a:r>
            <a:endParaRPr sz="950">
              <a:latin typeface="OpenSymbol"/>
              <a:cs typeface="OpenSymbol"/>
            </a:endParaRPr>
          </a:p>
        </p:txBody>
      </p:sp>
      <p:sp>
        <p:nvSpPr>
          <p:cNvPr id="3" name="object 3"/>
          <p:cNvSpPr txBox="1">
            <a:spLocks noGrp="1"/>
          </p:cNvSpPr>
          <p:nvPr>
            <p:ph type="title"/>
          </p:nvPr>
        </p:nvSpPr>
        <p:spPr>
          <a:xfrm>
            <a:off x="900430" y="1525693"/>
            <a:ext cx="7684134" cy="443711"/>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Liberation Serif"/>
                <a:cs typeface="Liberation Serif"/>
              </a:rPr>
              <a:t>Creation of student identity – </a:t>
            </a:r>
            <a:r>
              <a:rPr sz="1400" spc="-5" dirty="0">
                <a:latin typeface="Liberation Serif"/>
                <a:cs typeface="Liberation Serif"/>
              </a:rPr>
              <a:t>Superidentity. </a:t>
            </a:r>
            <a:r>
              <a:rPr sz="1400" dirty="0">
                <a:latin typeface="Liberation Serif"/>
                <a:cs typeface="Liberation Serif"/>
              </a:rPr>
              <a:t>A unique blockchain representation of </a:t>
            </a:r>
            <a:r>
              <a:rPr sz="1400" spc="5" dirty="0">
                <a:latin typeface="Liberation Serif"/>
                <a:cs typeface="Liberation Serif"/>
              </a:rPr>
              <a:t>the </a:t>
            </a:r>
            <a:r>
              <a:rPr sz="1400" dirty="0">
                <a:latin typeface="Liberation Serif"/>
                <a:cs typeface="Liberation Serif"/>
              </a:rPr>
              <a:t>identity is provided,  along with a set of public and private</a:t>
            </a:r>
            <a:r>
              <a:rPr sz="1400" spc="-5" dirty="0">
                <a:latin typeface="Liberation Serif"/>
                <a:cs typeface="Liberation Serif"/>
              </a:rPr>
              <a:t> </a:t>
            </a:r>
            <a:r>
              <a:rPr sz="1400" dirty="0">
                <a:latin typeface="Liberation Serif"/>
                <a:cs typeface="Liberation Serif"/>
              </a:rPr>
              <a:t>keys.</a:t>
            </a:r>
            <a:endParaRPr sz="1400">
              <a:latin typeface="Liberation Serif"/>
              <a:cs typeface="Liberation Serif"/>
            </a:endParaRPr>
          </a:p>
        </p:txBody>
      </p:sp>
      <p:sp>
        <p:nvSpPr>
          <p:cNvPr id="4" name="object 4"/>
          <p:cNvSpPr txBox="1"/>
          <p:nvPr/>
        </p:nvSpPr>
        <p:spPr>
          <a:xfrm>
            <a:off x="645159" y="2534919"/>
            <a:ext cx="105410" cy="159018"/>
          </a:xfrm>
          <a:prstGeom prst="rect">
            <a:avLst/>
          </a:prstGeom>
        </p:spPr>
        <p:txBody>
          <a:bodyPr vert="horz" wrap="square" lIns="0" tIns="12700" rIns="0" bIns="0" rtlCol="0">
            <a:spAutoFit/>
          </a:bodyPr>
          <a:lstStyle/>
          <a:p>
            <a:pPr marL="12700">
              <a:lnSpc>
                <a:spcPct val="100000"/>
              </a:lnSpc>
              <a:spcBef>
                <a:spcPts val="100"/>
              </a:spcBef>
            </a:pPr>
            <a:r>
              <a:rPr sz="950" spc="765" dirty="0">
                <a:solidFill>
                  <a:srgbClr val="2CA1BE"/>
                </a:solidFill>
                <a:latin typeface="OpenSymbol"/>
                <a:cs typeface="OpenSymbol"/>
              </a:rPr>
              <a:t></a:t>
            </a:r>
            <a:endParaRPr sz="950">
              <a:latin typeface="OpenSymbol"/>
              <a:cs typeface="OpenSymbol"/>
            </a:endParaRPr>
          </a:p>
        </p:txBody>
      </p:sp>
      <p:sp>
        <p:nvSpPr>
          <p:cNvPr id="5" name="object 5"/>
          <p:cNvSpPr txBox="1"/>
          <p:nvPr/>
        </p:nvSpPr>
        <p:spPr>
          <a:xfrm>
            <a:off x="900430" y="2516293"/>
            <a:ext cx="5681980" cy="443711"/>
          </a:xfrm>
          <a:prstGeom prst="rect">
            <a:avLst/>
          </a:prstGeom>
        </p:spPr>
        <p:txBody>
          <a:bodyPr vert="horz" wrap="square" lIns="0" tIns="12700" rIns="0" bIns="0" rtlCol="0">
            <a:spAutoFit/>
          </a:bodyPr>
          <a:lstStyle/>
          <a:p>
            <a:pPr marL="12700">
              <a:lnSpc>
                <a:spcPct val="100000"/>
              </a:lnSpc>
              <a:spcBef>
                <a:spcPts val="100"/>
              </a:spcBef>
            </a:pPr>
            <a:r>
              <a:rPr sz="1400" dirty="0">
                <a:latin typeface="Liberation Serif"/>
                <a:cs typeface="Liberation Serif"/>
              </a:rPr>
              <a:t>Issuance of certificate by </a:t>
            </a:r>
            <a:r>
              <a:rPr sz="1400" spc="-5" dirty="0">
                <a:latin typeface="Liberation Serif"/>
                <a:cs typeface="Liberation Serif"/>
              </a:rPr>
              <a:t>university, </a:t>
            </a:r>
            <a:r>
              <a:rPr sz="1400" dirty="0">
                <a:latin typeface="Liberation Serif"/>
                <a:cs typeface="Liberation Serif"/>
              </a:rPr>
              <a:t>together with Superidentity of the</a:t>
            </a:r>
            <a:r>
              <a:rPr sz="1400" spc="10" dirty="0">
                <a:latin typeface="Liberation Serif"/>
                <a:cs typeface="Liberation Serif"/>
              </a:rPr>
              <a:t> </a:t>
            </a:r>
            <a:r>
              <a:rPr sz="1400" dirty="0">
                <a:latin typeface="Liberation Serif"/>
                <a:cs typeface="Liberation Serif"/>
              </a:rPr>
              <a:t>student.</a:t>
            </a:r>
            <a:endParaRPr sz="1400">
              <a:latin typeface="Liberation Serif"/>
              <a:cs typeface="Liberation Serif"/>
            </a:endParaRPr>
          </a:p>
        </p:txBody>
      </p:sp>
      <p:sp>
        <p:nvSpPr>
          <p:cNvPr id="6" name="object 6"/>
          <p:cNvSpPr txBox="1"/>
          <p:nvPr/>
        </p:nvSpPr>
        <p:spPr>
          <a:xfrm>
            <a:off x="645159" y="3241039"/>
            <a:ext cx="105410" cy="159018"/>
          </a:xfrm>
          <a:prstGeom prst="rect">
            <a:avLst/>
          </a:prstGeom>
        </p:spPr>
        <p:txBody>
          <a:bodyPr vert="horz" wrap="square" lIns="0" tIns="12700" rIns="0" bIns="0" rtlCol="0">
            <a:spAutoFit/>
          </a:bodyPr>
          <a:lstStyle/>
          <a:p>
            <a:pPr marL="12700">
              <a:lnSpc>
                <a:spcPct val="100000"/>
              </a:lnSpc>
              <a:spcBef>
                <a:spcPts val="100"/>
              </a:spcBef>
            </a:pPr>
            <a:r>
              <a:rPr sz="950" spc="765" dirty="0">
                <a:solidFill>
                  <a:srgbClr val="2CA1BE"/>
                </a:solidFill>
                <a:latin typeface="OpenSymbol"/>
                <a:cs typeface="OpenSymbol"/>
              </a:rPr>
              <a:t></a:t>
            </a:r>
            <a:endParaRPr sz="950">
              <a:latin typeface="OpenSymbol"/>
              <a:cs typeface="OpenSymbol"/>
            </a:endParaRPr>
          </a:p>
        </p:txBody>
      </p:sp>
      <p:sp>
        <p:nvSpPr>
          <p:cNvPr id="7" name="object 7"/>
          <p:cNvSpPr txBox="1"/>
          <p:nvPr/>
        </p:nvSpPr>
        <p:spPr>
          <a:xfrm>
            <a:off x="900430" y="3222413"/>
            <a:ext cx="7688580" cy="443711"/>
          </a:xfrm>
          <a:prstGeom prst="rect">
            <a:avLst/>
          </a:prstGeom>
        </p:spPr>
        <p:txBody>
          <a:bodyPr vert="horz" wrap="square" lIns="0" tIns="12700" rIns="0" bIns="0" rtlCol="0">
            <a:spAutoFit/>
          </a:bodyPr>
          <a:lstStyle/>
          <a:p>
            <a:pPr marL="12700">
              <a:lnSpc>
                <a:spcPct val="100000"/>
              </a:lnSpc>
              <a:spcBef>
                <a:spcPts val="100"/>
              </a:spcBef>
            </a:pPr>
            <a:r>
              <a:rPr sz="1400" spc="-5" dirty="0">
                <a:latin typeface="Liberation Serif"/>
                <a:cs typeface="Liberation Serif"/>
              </a:rPr>
              <a:t>SuperCert </a:t>
            </a:r>
            <a:r>
              <a:rPr sz="1400" dirty="0">
                <a:latin typeface="Liberation Serif"/>
                <a:cs typeface="Liberation Serif"/>
              </a:rPr>
              <a:t>i.e. creation of a block of student certificate – hashed version of the certificate on the</a:t>
            </a:r>
            <a:r>
              <a:rPr sz="1400" spc="85" dirty="0">
                <a:latin typeface="Liberation Serif"/>
                <a:cs typeface="Liberation Serif"/>
              </a:rPr>
              <a:t> </a:t>
            </a:r>
            <a:r>
              <a:rPr sz="1400" dirty="0">
                <a:latin typeface="Liberation Serif"/>
                <a:cs typeface="Liberation Serif"/>
              </a:rPr>
              <a:t>blockchain</a:t>
            </a:r>
            <a:endParaRPr sz="1400">
              <a:latin typeface="Liberation Serif"/>
              <a:cs typeface="Liberation Serif"/>
            </a:endParaRPr>
          </a:p>
        </p:txBody>
      </p:sp>
      <p:sp>
        <p:nvSpPr>
          <p:cNvPr id="8" name="object 8"/>
          <p:cNvSpPr txBox="1"/>
          <p:nvPr/>
        </p:nvSpPr>
        <p:spPr>
          <a:xfrm>
            <a:off x="645159" y="3947160"/>
            <a:ext cx="105410" cy="159018"/>
          </a:xfrm>
          <a:prstGeom prst="rect">
            <a:avLst/>
          </a:prstGeom>
        </p:spPr>
        <p:txBody>
          <a:bodyPr vert="horz" wrap="square" lIns="0" tIns="12700" rIns="0" bIns="0" rtlCol="0">
            <a:spAutoFit/>
          </a:bodyPr>
          <a:lstStyle/>
          <a:p>
            <a:pPr marL="12700">
              <a:lnSpc>
                <a:spcPct val="100000"/>
              </a:lnSpc>
              <a:spcBef>
                <a:spcPts val="100"/>
              </a:spcBef>
            </a:pPr>
            <a:r>
              <a:rPr sz="950" spc="765" dirty="0">
                <a:solidFill>
                  <a:srgbClr val="2CA1BE"/>
                </a:solidFill>
                <a:latin typeface="OpenSymbol"/>
                <a:cs typeface="OpenSymbol"/>
              </a:rPr>
              <a:t></a:t>
            </a:r>
            <a:endParaRPr sz="950">
              <a:latin typeface="OpenSymbol"/>
              <a:cs typeface="OpenSymbol"/>
            </a:endParaRPr>
          </a:p>
        </p:txBody>
      </p:sp>
      <p:sp>
        <p:nvSpPr>
          <p:cNvPr id="9" name="object 9"/>
          <p:cNvSpPr txBox="1"/>
          <p:nvPr/>
        </p:nvSpPr>
        <p:spPr>
          <a:xfrm>
            <a:off x="900430" y="3928533"/>
            <a:ext cx="7532370" cy="443711"/>
          </a:xfrm>
          <a:prstGeom prst="rect">
            <a:avLst/>
          </a:prstGeom>
        </p:spPr>
        <p:txBody>
          <a:bodyPr vert="horz" wrap="square" lIns="0" tIns="12700" rIns="0" bIns="0" rtlCol="0">
            <a:spAutoFit/>
          </a:bodyPr>
          <a:lstStyle/>
          <a:p>
            <a:pPr marL="12700" marR="5080">
              <a:lnSpc>
                <a:spcPct val="100000"/>
              </a:lnSpc>
              <a:spcBef>
                <a:spcPts val="100"/>
              </a:spcBef>
            </a:pPr>
            <a:r>
              <a:rPr sz="1400" spc="-15" dirty="0">
                <a:latin typeface="Liberation Serif"/>
                <a:cs typeface="Liberation Serif"/>
              </a:rPr>
              <a:t>Verification </a:t>
            </a:r>
            <a:r>
              <a:rPr sz="1400" dirty="0">
                <a:latin typeface="Liberation Serif"/>
                <a:cs typeface="Liberation Serif"/>
              </a:rPr>
              <a:t>of the certificate using </a:t>
            </a:r>
            <a:r>
              <a:rPr sz="1400" spc="5" dirty="0">
                <a:latin typeface="Liberation Serif"/>
                <a:cs typeface="Liberation Serif"/>
              </a:rPr>
              <a:t>the public </a:t>
            </a:r>
            <a:r>
              <a:rPr sz="1400" dirty="0">
                <a:latin typeface="Liberation Serif"/>
                <a:cs typeface="Liberation Serif"/>
              </a:rPr>
              <a:t>key of the student and </a:t>
            </a:r>
            <a:r>
              <a:rPr sz="1400" spc="5" dirty="0">
                <a:latin typeface="Liberation Serif"/>
                <a:cs typeface="Liberation Serif"/>
              </a:rPr>
              <a:t>the public </a:t>
            </a:r>
            <a:r>
              <a:rPr sz="1400" dirty="0">
                <a:latin typeface="Liberation Serif"/>
                <a:cs typeface="Liberation Serif"/>
              </a:rPr>
              <a:t>key of the </a:t>
            </a:r>
            <a:r>
              <a:rPr sz="1400" spc="-5" dirty="0">
                <a:latin typeface="Liberation Serif"/>
                <a:cs typeface="Liberation Serif"/>
              </a:rPr>
              <a:t>university. </a:t>
            </a:r>
            <a:r>
              <a:rPr sz="1400" dirty="0">
                <a:latin typeface="Liberation Serif"/>
                <a:cs typeface="Liberation Serif"/>
              </a:rPr>
              <a:t>The  solutions have features for </a:t>
            </a:r>
            <a:r>
              <a:rPr sz="1400" spc="5" dirty="0">
                <a:latin typeface="Liberation Serif"/>
                <a:cs typeface="Liberation Serif"/>
              </a:rPr>
              <a:t>both </a:t>
            </a:r>
            <a:r>
              <a:rPr sz="1400" dirty="0">
                <a:latin typeface="Liberation Serif"/>
                <a:cs typeface="Liberation Serif"/>
              </a:rPr>
              <a:t>online and </a:t>
            </a:r>
            <a:r>
              <a:rPr sz="1400" spc="-5" dirty="0">
                <a:latin typeface="Liberation Serif"/>
                <a:cs typeface="Liberation Serif"/>
              </a:rPr>
              <a:t>offline</a:t>
            </a:r>
            <a:r>
              <a:rPr sz="1400" spc="-25" dirty="0">
                <a:latin typeface="Liberation Serif"/>
                <a:cs typeface="Liberation Serif"/>
              </a:rPr>
              <a:t> </a:t>
            </a:r>
            <a:r>
              <a:rPr sz="1400" dirty="0">
                <a:latin typeface="Liberation Serif"/>
                <a:cs typeface="Liberation Serif"/>
              </a:rPr>
              <a:t>verification.</a:t>
            </a:r>
            <a:endParaRPr sz="1400">
              <a:latin typeface="Liberation Serif"/>
              <a:cs typeface="Liberation Serif"/>
            </a:endParaRPr>
          </a:p>
        </p:txBody>
      </p:sp>
      <p:sp>
        <p:nvSpPr>
          <p:cNvPr id="10" name="object 10"/>
          <p:cNvSpPr/>
          <p:nvPr/>
        </p:nvSpPr>
        <p:spPr>
          <a:xfrm>
            <a:off x="360679" y="269239"/>
            <a:ext cx="8332470" cy="1153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5160" y="1546014"/>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3" name="object 3"/>
          <p:cNvSpPr txBox="1">
            <a:spLocks noGrp="1"/>
          </p:cNvSpPr>
          <p:nvPr>
            <p:ph type="title"/>
          </p:nvPr>
        </p:nvSpPr>
        <p:spPr>
          <a:xfrm>
            <a:off x="900431" y="1525693"/>
            <a:ext cx="7477125" cy="1107996"/>
          </a:xfrm>
          <a:prstGeom prst="rect">
            <a:avLst/>
          </a:prstGeom>
        </p:spPr>
        <p:txBody>
          <a:bodyPr vert="horz" wrap="square" lIns="0" tIns="12700" rIns="0" bIns="0" rtlCol="0">
            <a:spAutoFit/>
          </a:bodyPr>
          <a:lstStyle/>
          <a:p>
            <a:pPr marL="12700" marR="5080">
              <a:lnSpc>
                <a:spcPct val="100000"/>
              </a:lnSpc>
              <a:spcBef>
                <a:spcPts val="100"/>
              </a:spcBef>
            </a:pPr>
            <a:r>
              <a:rPr sz="1600" b="1" spc="-5" dirty="0">
                <a:latin typeface="Liberation Serif"/>
                <a:cs typeface="Liberation Serif"/>
              </a:rPr>
              <a:t>Immunization Supply Chain: Building </a:t>
            </a:r>
            <a:r>
              <a:rPr sz="1600" b="1" dirty="0">
                <a:latin typeface="Liberation Serif"/>
                <a:cs typeface="Liberation Serif"/>
              </a:rPr>
              <a:t>A </a:t>
            </a:r>
            <a:r>
              <a:rPr sz="1600" b="1" spc="-5" dirty="0">
                <a:latin typeface="Liberation Serif"/>
                <a:cs typeface="Liberation Serif"/>
              </a:rPr>
              <a:t>New Immunization </a:t>
            </a:r>
            <a:r>
              <a:rPr sz="1600" b="1" spc="-10" dirty="0">
                <a:latin typeface="Liberation Serif"/>
                <a:cs typeface="Liberation Serif"/>
              </a:rPr>
              <a:t>Infrastructure </a:t>
            </a:r>
            <a:r>
              <a:rPr sz="1600" b="1" spc="-5" dirty="0">
                <a:latin typeface="Liberation Serif"/>
                <a:cs typeface="Liberation Serif"/>
              </a:rPr>
              <a:t>for India </a:t>
            </a:r>
            <a:r>
              <a:rPr sz="1600" b="1" dirty="0">
                <a:latin typeface="Liberation Serif"/>
                <a:cs typeface="Liberation Serif"/>
              </a:rPr>
              <a:t>-  </a:t>
            </a:r>
            <a:r>
              <a:rPr sz="1600" b="1" spc="-5" dirty="0">
                <a:latin typeface="Liberation Serif"/>
                <a:cs typeface="Liberation Serif"/>
              </a:rPr>
              <a:t>Unified and Enhanced by</a:t>
            </a:r>
            <a:r>
              <a:rPr sz="1600" b="1" spc="-20" dirty="0">
                <a:latin typeface="Liberation Serif"/>
                <a:cs typeface="Liberation Serif"/>
              </a:rPr>
              <a:t> </a:t>
            </a:r>
            <a:r>
              <a:rPr sz="1600" b="1" spc="-5" dirty="0">
                <a:latin typeface="Liberation Serif"/>
                <a:cs typeface="Liberation Serif"/>
              </a:rPr>
              <a:t>Blockchain</a:t>
            </a:r>
            <a:endParaRPr sz="1600">
              <a:latin typeface="Liberation Serif"/>
              <a:cs typeface="Liberation Serif"/>
            </a:endParaRPr>
          </a:p>
          <a:p>
            <a:pPr marL="12700" marR="387350">
              <a:lnSpc>
                <a:spcPts val="2320"/>
              </a:lnSpc>
              <a:spcBef>
                <a:spcPts val="120"/>
              </a:spcBef>
            </a:pPr>
            <a:r>
              <a:rPr sz="1600" b="1" spc="-5" dirty="0">
                <a:latin typeface="Liberation Serif"/>
                <a:cs typeface="Liberation Serif"/>
              </a:rPr>
              <a:t>Chit Funds: </a:t>
            </a:r>
            <a:r>
              <a:rPr sz="1600" b="1" dirty="0">
                <a:latin typeface="Liberation Serif"/>
                <a:cs typeface="Liberation Serif"/>
              </a:rPr>
              <a:t>A </a:t>
            </a:r>
            <a:r>
              <a:rPr sz="1600" b="1" spc="-5" dirty="0">
                <a:latin typeface="Liberation Serif"/>
                <a:cs typeface="Liberation Serif"/>
              </a:rPr>
              <a:t>blockchain based model to enhance trust </a:t>
            </a:r>
            <a:r>
              <a:rPr sz="1600" b="1" dirty="0">
                <a:latin typeface="Liberation Serif"/>
                <a:cs typeface="Liberation Serif"/>
              </a:rPr>
              <a:t>and </a:t>
            </a:r>
            <a:r>
              <a:rPr sz="1600" b="1" spc="-5" dirty="0">
                <a:latin typeface="Liberation Serif"/>
                <a:cs typeface="Liberation Serif"/>
              </a:rPr>
              <a:t>unlock value</a:t>
            </a:r>
            <a:r>
              <a:rPr sz="1600" b="1" spc="-200" dirty="0">
                <a:latin typeface="Liberation Serif"/>
                <a:cs typeface="Liberation Serif"/>
              </a:rPr>
              <a:t> </a:t>
            </a:r>
            <a:r>
              <a:rPr sz="1600" b="1" spc="-10" dirty="0">
                <a:latin typeface="Liberation Serif"/>
                <a:cs typeface="Liberation Serif"/>
              </a:rPr>
              <a:t>creation  </a:t>
            </a:r>
            <a:r>
              <a:rPr sz="1600" b="1" spc="-5" dirty="0">
                <a:latin typeface="Liberation Serif"/>
                <a:cs typeface="Liberation Serif"/>
              </a:rPr>
              <a:t>Insurance (Medical, Automotive,</a:t>
            </a:r>
            <a:r>
              <a:rPr sz="1600" b="1" spc="-120" dirty="0">
                <a:latin typeface="Liberation Serif"/>
                <a:cs typeface="Liberation Serif"/>
              </a:rPr>
              <a:t> </a:t>
            </a:r>
            <a:r>
              <a:rPr sz="1600" b="1" spc="-5" dirty="0">
                <a:latin typeface="Liberation Serif"/>
                <a:cs typeface="Liberation Serif"/>
              </a:rPr>
              <a:t>etc.)</a:t>
            </a:r>
            <a:endParaRPr sz="1600">
              <a:latin typeface="Liberation Serif"/>
              <a:cs typeface="Liberation Serif"/>
            </a:endParaRPr>
          </a:p>
        </p:txBody>
      </p:sp>
      <p:sp>
        <p:nvSpPr>
          <p:cNvPr id="4" name="object 4"/>
          <p:cNvSpPr txBox="1"/>
          <p:nvPr/>
        </p:nvSpPr>
        <p:spPr>
          <a:xfrm>
            <a:off x="645160" y="2260600"/>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5" name="object 5"/>
          <p:cNvSpPr txBox="1"/>
          <p:nvPr/>
        </p:nvSpPr>
        <p:spPr>
          <a:xfrm>
            <a:off x="645160" y="2653454"/>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6" name="object 6"/>
          <p:cNvSpPr txBox="1"/>
          <p:nvPr/>
        </p:nvSpPr>
        <p:spPr>
          <a:xfrm>
            <a:off x="645160" y="3044614"/>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7" name="object 7"/>
          <p:cNvSpPr txBox="1"/>
          <p:nvPr/>
        </p:nvSpPr>
        <p:spPr>
          <a:xfrm>
            <a:off x="900430" y="2958253"/>
            <a:ext cx="2860040" cy="1737654"/>
          </a:xfrm>
          <a:prstGeom prst="rect">
            <a:avLst/>
          </a:prstGeom>
        </p:spPr>
        <p:txBody>
          <a:bodyPr vert="horz" wrap="square" lIns="0" tIns="62229" rIns="0" bIns="0" rtlCol="0">
            <a:spAutoFit/>
          </a:bodyPr>
          <a:lstStyle/>
          <a:p>
            <a:pPr marL="63500">
              <a:lnSpc>
                <a:spcPct val="100000"/>
              </a:lnSpc>
              <a:spcBef>
                <a:spcPts val="489"/>
              </a:spcBef>
            </a:pPr>
            <a:r>
              <a:rPr sz="1600" b="1" spc="-5" dirty="0">
                <a:latin typeface="Liberation Serif"/>
                <a:cs typeface="Liberation Serif"/>
              </a:rPr>
              <a:t>Organic</a:t>
            </a:r>
            <a:r>
              <a:rPr sz="1600" b="1" spc="-20" dirty="0">
                <a:latin typeface="Liberation Serif"/>
                <a:cs typeface="Liberation Serif"/>
              </a:rPr>
              <a:t> </a:t>
            </a:r>
            <a:r>
              <a:rPr sz="1600" b="1" spc="-5" dirty="0">
                <a:latin typeface="Liberation Serif"/>
                <a:cs typeface="Liberation Serif"/>
              </a:rPr>
              <a:t>Farming</a:t>
            </a:r>
            <a:endParaRPr sz="1600">
              <a:latin typeface="Liberation Serif"/>
              <a:cs typeface="Liberation Serif"/>
            </a:endParaRPr>
          </a:p>
          <a:p>
            <a:pPr marL="63500" marR="899160">
              <a:lnSpc>
                <a:spcPts val="2320"/>
              </a:lnSpc>
              <a:spcBef>
                <a:spcPts val="130"/>
              </a:spcBef>
            </a:pPr>
            <a:r>
              <a:rPr sz="1600" b="1" dirty="0">
                <a:latin typeface="Liberation Serif"/>
                <a:cs typeface="Liberation Serif"/>
              </a:rPr>
              <a:t>EV </a:t>
            </a:r>
            <a:r>
              <a:rPr sz="1600" b="1" spc="-5" dirty="0">
                <a:latin typeface="Liberation Serif"/>
                <a:cs typeface="Liberation Serif"/>
              </a:rPr>
              <a:t>Battery</a:t>
            </a:r>
            <a:r>
              <a:rPr sz="1600" b="1" spc="-120" dirty="0">
                <a:latin typeface="Liberation Serif"/>
                <a:cs typeface="Liberation Serif"/>
              </a:rPr>
              <a:t> </a:t>
            </a:r>
            <a:r>
              <a:rPr sz="1600" b="1" spc="-5" dirty="0">
                <a:latin typeface="Liberation Serif"/>
                <a:cs typeface="Liberation Serif"/>
              </a:rPr>
              <a:t>Swapping  Energy</a:t>
            </a:r>
            <a:r>
              <a:rPr sz="1600" b="1" spc="-40" dirty="0">
                <a:latin typeface="Liberation Serif"/>
                <a:cs typeface="Liberation Serif"/>
              </a:rPr>
              <a:t> </a:t>
            </a:r>
            <a:r>
              <a:rPr sz="1600" b="1" spc="-25" dirty="0">
                <a:latin typeface="Liberation Serif"/>
                <a:cs typeface="Liberation Serif"/>
              </a:rPr>
              <a:t>Trading</a:t>
            </a:r>
            <a:endParaRPr sz="1600">
              <a:latin typeface="Liberation Serif"/>
              <a:cs typeface="Liberation Serif"/>
            </a:endParaRPr>
          </a:p>
          <a:p>
            <a:pPr marL="12700">
              <a:lnSpc>
                <a:spcPct val="100000"/>
              </a:lnSpc>
              <a:spcBef>
                <a:spcPts val="250"/>
              </a:spcBef>
            </a:pPr>
            <a:r>
              <a:rPr sz="1600" spc="-5" dirty="0">
                <a:latin typeface="Liberation Serif"/>
                <a:cs typeface="Liberation Serif"/>
              </a:rPr>
              <a:t>Crytocurrencies for </a:t>
            </a:r>
            <a:r>
              <a:rPr sz="1600" spc="-10" dirty="0">
                <a:latin typeface="Liberation Serif"/>
                <a:cs typeface="Liberation Serif"/>
              </a:rPr>
              <a:t>NGO</a:t>
            </a:r>
            <a:r>
              <a:rPr sz="1600" spc="-55" dirty="0">
                <a:latin typeface="Liberation Serif"/>
                <a:cs typeface="Liberation Serif"/>
              </a:rPr>
              <a:t> </a:t>
            </a:r>
            <a:r>
              <a:rPr sz="1600" dirty="0">
                <a:latin typeface="Liberation Serif"/>
                <a:cs typeface="Liberation Serif"/>
              </a:rPr>
              <a:t>donation</a:t>
            </a:r>
            <a:endParaRPr sz="1600">
              <a:latin typeface="Liberation Serif"/>
              <a:cs typeface="Liberation Serif"/>
            </a:endParaRPr>
          </a:p>
        </p:txBody>
      </p:sp>
      <p:sp>
        <p:nvSpPr>
          <p:cNvPr id="8" name="object 8"/>
          <p:cNvSpPr txBox="1"/>
          <p:nvPr/>
        </p:nvSpPr>
        <p:spPr>
          <a:xfrm>
            <a:off x="645160" y="3435774"/>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9" name="object 9"/>
          <p:cNvSpPr txBox="1"/>
          <p:nvPr/>
        </p:nvSpPr>
        <p:spPr>
          <a:xfrm>
            <a:off x="645160" y="3828627"/>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10" name="object 10"/>
          <p:cNvSpPr txBox="1"/>
          <p:nvPr/>
        </p:nvSpPr>
        <p:spPr>
          <a:xfrm>
            <a:off x="645160" y="4219787"/>
            <a:ext cx="116839" cy="180819"/>
          </a:xfrm>
          <a:prstGeom prst="rect">
            <a:avLst/>
          </a:prstGeom>
        </p:spPr>
        <p:txBody>
          <a:bodyPr vert="horz" wrap="square" lIns="0" tIns="11430" rIns="0" bIns="0" rtlCol="0">
            <a:spAutoFit/>
          </a:bodyPr>
          <a:lstStyle/>
          <a:p>
            <a:pPr marL="12700">
              <a:lnSpc>
                <a:spcPct val="100000"/>
              </a:lnSpc>
              <a:spcBef>
                <a:spcPts val="90"/>
              </a:spcBef>
            </a:pPr>
            <a:r>
              <a:rPr sz="1100" spc="865" dirty="0">
                <a:solidFill>
                  <a:srgbClr val="2CA1BE"/>
                </a:solidFill>
                <a:latin typeface="OpenSymbol"/>
                <a:cs typeface="OpenSymbol"/>
              </a:rPr>
              <a:t></a:t>
            </a:r>
            <a:endParaRPr sz="1100">
              <a:latin typeface="OpenSymbol"/>
              <a:cs typeface="OpenSymbol"/>
            </a:endParaRPr>
          </a:p>
        </p:txBody>
      </p:sp>
      <p:sp>
        <p:nvSpPr>
          <p:cNvPr id="11" name="object 11"/>
          <p:cNvSpPr/>
          <p:nvPr/>
        </p:nvSpPr>
        <p:spPr>
          <a:xfrm>
            <a:off x="360679" y="269239"/>
            <a:ext cx="8332470" cy="1153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9759" y="1525693"/>
            <a:ext cx="8133080" cy="2741776"/>
          </a:xfrm>
          <a:prstGeom prst="rect">
            <a:avLst/>
          </a:prstGeom>
        </p:spPr>
        <p:txBody>
          <a:bodyPr vert="horz" wrap="square" lIns="0" tIns="12700" rIns="0" bIns="0" rtlCol="0">
            <a:spAutoFit/>
          </a:bodyPr>
          <a:lstStyle/>
          <a:p>
            <a:pPr marL="293370" marR="30480" indent="-255270">
              <a:lnSpc>
                <a:spcPct val="100000"/>
              </a:lnSpc>
              <a:spcBef>
                <a:spcPts val="100"/>
              </a:spcBef>
            </a:pPr>
            <a:r>
              <a:rPr sz="2400" spc="2010" baseline="19097" dirty="0">
                <a:solidFill>
                  <a:srgbClr val="2CA1BE"/>
                </a:solidFill>
                <a:latin typeface="OpenSymbol"/>
                <a:cs typeface="OpenSymbol"/>
              </a:rPr>
              <a:t></a:t>
            </a:r>
            <a:r>
              <a:rPr sz="2400" spc="150" baseline="19097" dirty="0">
                <a:solidFill>
                  <a:srgbClr val="2CA1BE"/>
                </a:solidFill>
                <a:latin typeface="OpenSymbol"/>
                <a:cs typeface="OpenSymbol"/>
              </a:rPr>
              <a:t> </a:t>
            </a:r>
            <a:r>
              <a:rPr sz="2400" u="heavy" spc="-30" dirty="0">
                <a:solidFill>
                  <a:srgbClr val="FF8018"/>
                </a:solidFill>
                <a:uFill>
                  <a:solidFill>
                    <a:srgbClr val="FF8018"/>
                  </a:solidFill>
                </a:uFill>
                <a:latin typeface="Liberation Serif"/>
                <a:cs typeface="Liberation Serif"/>
                <a:hlinkClick r:id="rId2"/>
              </a:rPr>
              <a:t>http://blog.appliedinformaticsinc.com/blockchain-transparency- </a:t>
            </a:r>
            <a:r>
              <a:rPr sz="2400" spc="-30" dirty="0">
                <a:solidFill>
                  <a:srgbClr val="FF8018"/>
                </a:solidFill>
                <a:latin typeface="Liberation Serif"/>
                <a:cs typeface="Liberation Serif"/>
              </a:rPr>
              <a:t> </a:t>
            </a:r>
            <a:r>
              <a:rPr sz="2400" u="heavy" dirty="0">
                <a:solidFill>
                  <a:srgbClr val="FF8018"/>
                </a:solidFill>
                <a:uFill>
                  <a:solidFill>
                    <a:srgbClr val="FF8018"/>
                  </a:solidFill>
                </a:uFill>
                <a:latin typeface="Liberation Serif"/>
                <a:cs typeface="Liberation Serif"/>
                <a:hlinkClick r:id="rId2"/>
              </a:rPr>
              <a:t>integrity-and-clarity-to-the-healthcare-system</a:t>
            </a:r>
            <a:endParaRPr sz="2400">
              <a:latin typeface="Liberation Serif"/>
              <a:cs typeface="Liberation Serif"/>
            </a:endParaRPr>
          </a:p>
          <a:p>
            <a:pPr marL="38100">
              <a:lnSpc>
                <a:spcPts val="2800"/>
              </a:lnSpc>
            </a:pPr>
            <a:r>
              <a:rPr sz="2400" spc="2010" baseline="19097" dirty="0">
                <a:solidFill>
                  <a:srgbClr val="2CA1BE"/>
                </a:solidFill>
                <a:latin typeface="OpenSymbol"/>
                <a:cs typeface="OpenSymbol"/>
              </a:rPr>
              <a:t></a:t>
            </a:r>
            <a:r>
              <a:rPr sz="2400" spc="195" baseline="19097" dirty="0">
                <a:solidFill>
                  <a:srgbClr val="2CA1BE"/>
                </a:solidFill>
                <a:latin typeface="OpenSymbol"/>
                <a:cs typeface="OpenSymbol"/>
              </a:rPr>
              <a:t> </a:t>
            </a:r>
            <a:r>
              <a:rPr sz="2400" u="heavy" spc="-10" dirty="0">
                <a:solidFill>
                  <a:srgbClr val="FF8018"/>
                </a:solidFill>
                <a:uFill>
                  <a:solidFill>
                    <a:srgbClr val="FF8018"/>
                  </a:solidFill>
                </a:uFill>
                <a:latin typeface="Liberation Serif"/>
                <a:cs typeface="Liberation Serif"/>
                <a:hlinkClick r:id="rId3"/>
              </a:rPr>
              <a:t>https://www.healthit.gov/sites</a:t>
            </a:r>
            <a:endParaRPr sz="2400">
              <a:latin typeface="Liberation Serif"/>
              <a:cs typeface="Liberation Serif"/>
            </a:endParaRPr>
          </a:p>
          <a:p>
            <a:pPr marL="38100">
              <a:lnSpc>
                <a:spcPct val="100000"/>
              </a:lnSpc>
              <a:spcBef>
                <a:spcPts val="400"/>
              </a:spcBef>
            </a:pPr>
            <a:r>
              <a:rPr sz="2400" spc="2010" baseline="19097" dirty="0">
                <a:solidFill>
                  <a:srgbClr val="2CA1BE"/>
                </a:solidFill>
                <a:latin typeface="OpenSymbol"/>
                <a:cs typeface="OpenSymbol"/>
              </a:rPr>
              <a:t></a:t>
            </a:r>
            <a:r>
              <a:rPr sz="2400" spc="187" baseline="19097" dirty="0">
                <a:solidFill>
                  <a:srgbClr val="2CA1BE"/>
                </a:solidFill>
                <a:latin typeface="OpenSymbol"/>
                <a:cs typeface="OpenSymbol"/>
              </a:rPr>
              <a:t> </a:t>
            </a:r>
            <a:r>
              <a:rPr sz="2400" u="heavy" spc="-25" dirty="0">
                <a:solidFill>
                  <a:srgbClr val="FF8018"/>
                </a:solidFill>
                <a:uFill>
                  <a:solidFill>
                    <a:srgbClr val="FF8018"/>
                  </a:solidFill>
                </a:uFill>
                <a:latin typeface="Liberation Serif"/>
                <a:cs typeface="Liberation Serif"/>
                <a:hlinkClick r:id="rId4"/>
              </a:rPr>
              <a:t>www.niti.gov.in</a:t>
            </a:r>
            <a:endParaRPr sz="2400">
              <a:latin typeface="Liberation Serif"/>
              <a:cs typeface="Liberation Serif"/>
            </a:endParaRPr>
          </a:p>
          <a:p>
            <a:pPr marL="38100">
              <a:lnSpc>
                <a:spcPct val="100000"/>
              </a:lnSpc>
              <a:spcBef>
                <a:spcPts val="400"/>
              </a:spcBef>
            </a:pPr>
            <a:r>
              <a:rPr sz="2400" spc="2010" baseline="19097" dirty="0">
                <a:solidFill>
                  <a:srgbClr val="2CA1BE"/>
                </a:solidFill>
                <a:latin typeface="OpenSymbol"/>
                <a:cs typeface="OpenSymbol"/>
              </a:rPr>
              <a:t></a:t>
            </a:r>
            <a:r>
              <a:rPr sz="2400" spc="187" baseline="19097" dirty="0">
                <a:solidFill>
                  <a:srgbClr val="2CA1BE"/>
                </a:solidFill>
                <a:latin typeface="OpenSymbol"/>
                <a:cs typeface="OpenSymbol"/>
              </a:rPr>
              <a:t> </a:t>
            </a:r>
            <a:r>
              <a:rPr sz="2400" u="heavy" spc="-20" dirty="0">
                <a:solidFill>
                  <a:srgbClr val="FF8018"/>
                </a:solidFill>
                <a:uFill>
                  <a:solidFill>
                    <a:srgbClr val="FF8018"/>
                  </a:solidFill>
                </a:uFill>
                <a:latin typeface="Liberation Serif"/>
                <a:cs typeface="Liberation Serif"/>
                <a:hlinkClick r:id="rId5"/>
              </a:rPr>
              <a:t>www.ibm.com</a:t>
            </a:r>
            <a:endParaRPr sz="2400">
              <a:latin typeface="Liberation Serif"/>
              <a:cs typeface="Liberation Serif"/>
            </a:endParaRPr>
          </a:p>
          <a:p>
            <a:pPr marL="38100">
              <a:lnSpc>
                <a:spcPct val="100000"/>
              </a:lnSpc>
              <a:spcBef>
                <a:spcPts val="400"/>
              </a:spcBef>
            </a:pPr>
            <a:r>
              <a:rPr sz="2400" spc="2010" baseline="19097" dirty="0">
                <a:solidFill>
                  <a:srgbClr val="2CA1BE"/>
                </a:solidFill>
                <a:latin typeface="OpenSymbol"/>
                <a:cs typeface="OpenSymbol"/>
              </a:rPr>
              <a:t></a:t>
            </a:r>
            <a:r>
              <a:rPr sz="2400" spc="187" baseline="19097" dirty="0">
                <a:solidFill>
                  <a:srgbClr val="2CA1BE"/>
                </a:solidFill>
                <a:latin typeface="OpenSymbol"/>
                <a:cs typeface="OpenSymbol"/>
              </a:rPr>
              <a:t> </a:t>
            </a:r>
            <a:r>
              <a:rPr sz="2400" u="heavy" spc="-15" dirty="0">
                <a:uFill>
                  <a:solidFill>
                    <a:srgbClr val="000000"/>
                  </a:solidFill>
                </a:uFill>
                <a:latin typeface="Liberation Serif"/>
                <a:cs typeface="Liberation Serif"/>
                <a:hlinkClick r:id="rId6"/>
              </a:rPr>
              <a:t>www.deollite.com</a:t>
            </a:r>
            <a:endParaRPr sz="2400">
              <a:latin typeface="Liberation Serif"/>
              <a:cs typeface="Liberation Serif"/>
            </a:endParaRPr>
          </a:p>
        </p:txBody>
      </p:sp>
      <p:sp>
        <p:nvSpPr>
          <p:cNvPr id="3" name="object 3"/>
          <p:cNvSpPr/>
          <p:nvPr/>
        </p:nvSpPr>
        <p:spPr>
          <a:xfrm>
            <a:off x="195579" y="194733"/>
            <a:ext cx="8497570" cy="1227667"/>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15337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5" dirty="0"/>
              <a:t> </a:t>
            </a:r>
            <a:r>
              <a:rPr spc="-5" dirty="0"/>
              <a:t>Network</a:t>
            </a:r>
          </a:p>
        </p:txBody>
      </p:sp>
      <p:sp>
        <p:nvSpPr>
          <p:cNvPr id="3" name="object 3"/>
          <p:cNvSpPr txBox="1"/>
          <p:nvPr/>
        </p:nvSpPr>
        <p:spPr>
          <a:xfrm>
            <a:off x="565785" y="21920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4" name="object 4"/>
          <p:cNvSpPr txBox="1"/>
          <p:nvPr/>
        </p:nvSpPr>
        <p:spPr>
          <a:xfrm>
            <a:off x="802005" y="2192020"/>
            <a:ext cx="6065519" cy="4146007"/>
          </a:xfrm>
          <a:prstGeom prst="rect">
            <a:avLst/>
          </a:prstGeom>
        </p:spPr>
        <p:txBody>
          <a:bodyPr vert="horz" wrap="square" lIns="0" tIns="13970" rIns="0" bIns="0" rtlCol="0">
            <a:spAutoFit/>
          </a:bodyPr>
          <a:lstStyle/>
          <a:p>
            <a:pPr marL="12700" marR="5080">
              <a:lnSpc>
                <a:spcPct val="100000"/>
              </a:lnSpc>
              <a:spcBef>
                <a:spcPts val="110"/>
              </a:spcBef>
            </a:pPr>
            <a:r>
              <a:rPr sz="1650" dirty="0">
                <a:solidFill>
                  <a:srgbClr val="3F3F3F"/>
                </a:solidFill>
                <a:latin typeface="DejaVu Sans"/>
                <a:cs typeface="DejaVu Sans"/>
              </a:rPr>
              <a:t>Digital </a:t>
            </a:r>
            <a:r>
              <a:rPr sz="1650" spc="-5" dirty="0">
                <a:solidFill>
                  <a:srgbClr val="3F3F3F"/>
                </a:solidFill>
                <a:latin typeface="DejaVu Sans"/>
                <a:cs typeface="DejaVu Sans"/>
              </a:rPr>
              <a:t>signatures(public </a:t>
            </a:r>
            <a:r>
              <a:rPr sz="1650" dirty="0">
                <a:solidFill>
                  <a:srgbClr val="3F3F3F"/>
                </a:solidFill>
                <a:latin typeface="DejaVu Sans"/>
                <a:cs typeface="DejaVu Sans"/>
              </a:rPr>
              <a:t>and private </a:t>
            </a:r>
            <a:r>
              <a:rPr sz="1650" spc="-10" dirty="0">
                <a:solidFill>
                  <a:srgbClr val="3F3F3F"/>
                </a:solidFill>
                <a:latin typeface="DejaVu Sans"/>
                <a:cs typeface="DejaVu Sans"/>
              </a:rPr>
              <a:t>keys) </a:t>
            </a:r>
            <a:r>
              <a:rPr sz="1650" spc="-5" dirty="0">
                <a:solidFill>
                  <a:srgbClr val="3F3F3F"/>
                </a:solidFill>
                <a:latin typeface="DejaVu Sans"/>
                <a:cs typeface="DejaVu Sans"/>
              </a:rPr>
              <a:t>securely </a:t>
            </a:r>
            <a:r>
              <a:rPr sz="1650" spc="-10" dirty="0">
                <a:solidFill>
                  <a:srgbClr val="3F3F3F"/>
                </a:solidFill>
                <a:latin typeface="DejaVu Sans"/>
                <a:cs typeface="DejaVu Sans"/>
              </a:rPr>
              <a:t>ensure </a:t>
            </a:r>
            <a:r>
              <a:rPr sz="1650" spc="5" dirty="0">
                <a:solidFill>
                  <a:srgbClr val="3F3F3F"/>
                </a:solidFill>
                <a:latin typeface="DejaVu Sans"/>
                <a:cs typeface="DejaVu Sans"/>
              </a:rPr>
              <a:t>a </a:t>
            </a:r>
            <a:r>
              <a:rPr sz="1650" dirty="0">
                <a:solidFill>
                  <a:srgbClr val="3F3F3F"/>
                </a:solidFill>
                <a:latin typeface="DejaVu Sans"/>
                <a:cs typeface="DejaVu Sans"/>
              </a:rPr>
              <a:t>party’s </a:t>
            </a:r>
            <a:r>
              <a:rPr sz="1650" spc="-5" dirty="0">
                <a:solidFill>
                  <a:srgbClr val="3F3F3F"/>
                </a:solidFill>
                <a:latin typeface="DejaVu Sans"/>
                <a:cs typeface="DejaVu Sans"/>
              </a:rPr>
              <a:t>identity  </a:t>
            </a:r>
            <a:r>
              <a:rPr sz="1650" dirty="0">
                <a:solidFill>
                  <a:srgbClr val="3F3F3F"/>
                </a:solidFill>
                <a:latin typeface="DejaVu Sans"/>
                <a:cs typeface="DejaVu Sans"/>
              </a:rPr>
              <a:t>is </a:t>
            </a:r>
            <a:r>
              <a:rPr sz="1650" spc="-15" dirty="0">
                <a:solidFill>
                  <a:srgbClr val="3F3F3F"/>
                </a:solidFill>
                <a:latin typeface="DejaVu Sans"/>
                <a:cs typeface="DejaVu Sans"/>
              </a:rPr>
              <a:t>kept </a:t>
            </a:r>
            <a:r>
              <a:rPr sz="1650" dirty="0">
                <a:solidFill>
                  <a:srgbClr val="3F3F3F"/>
                </a:solidFill>
                <a:latin typeface="DejaVu Sans"/>
                <a:cs typeface="DejaVu Sans"/>
              </a:rPr>
              <a:t>private and digital asset </a:t>
            </a:r>
            <a:r>
              <a:rPr sz="1650" spc="-5" dirty="0">
                <a:solidFill>
                  <a:srgbClr val="3F3F3F"/>
                </a:solidFill>
                <a:latin typeface="DejaVu Sans"/>
                <a:cs typeface="DejaVu Sans"/>
              </a:rPr>
              <a:t>is securely stored. This </a:t>
            </a:r>
            <a:r>
              <a:rPr sz="1650" dirty="0">
                <a:solidFill>
                  <a:srgbClr val="3F3F3F"/>
                </a:solidFill>
                <a:latin typeface="DejaVu Sans"/>
                <a:cs typeface="DejaVu Sans"/>
              </a:rPr>
              <a:t>is </a:t>
            </a:r>
            <a:r>
              <a:rPr sz="1650" spc="-5" dirty="0">
                <a:solidFill>
                  <a:srgbClr val="3F3F3F"/>
                </a:solidFill>
                <a:latin typeface="DejaVu Sans"/>
                <a:cs typeface="DejaVu Sans"/>
              </a:rPr>
              <a:t>still not</a:t>
            </a:r>
            <a:r>
              <a:rPr sz="1650" spc="35" dirty="0">
                <a:solidFill>
                  <a:srgbClr val="3F3F3F"/>
                </a:solidFill>
                <a:latin typeface="DejaVu Sans"/>
                <a:cs typeface="DejaVu Sans"/>
              </a:rPr>
              <a:t> </a:t>
            </a:r>
            <a:r>
              <a:rPr sz="1650" spc="-5" dirty="0">
                <a:solidFill>
                  <a:srgbClr val="3F3F3F"/>
                </a:solidFill>
                <a:latin typeface="DejaVu Sans"/>
                <a:cs typeface="DejaVu Sans"/>
              </a:rPr>
              <a:t>enough.</a:t>
            </a:r>
            <a:endParaRPr sz="1650">
              <a:latin typeface="DejaVu Sans"/>
              <a:cs typeface="DejaVu Sans"/>
            </a:endParaRPr>
          </a:p>
          <a:p>
            <a:pPr marL="12700" marR="396240">
              <a:lnSpc>
                <a:spcPct val="100000"/>
              </a:lnSpc>
              <a:spcBef>
                <a:spcPts val="930"/>
              </a:spcBef>
            </a:pPr>
            <a:r>
              <a:rPr sz="1650" spc="-45" dirty="0">
                <a:solidFill>
                  <a:srgbClr val="3F3F3F"/>
                </a:solidFill>
                <a:latin typeface="DejaVu Sans"/>
                <a:cs typeface="DejaVu Sans"/>
              </a:rPr>
              <a:t>We </a:t>
            </a:r>
            <a:r>
              <a:rPr sz="1650" dirty="0">
                <a:solidFill>
                  <a:srgbClr val="3F3F3F"/>
                </a:solidFill>
                <a:latin typeface="DejaVu Sans"/>
                <a:cs typeface="DejaVu Sans"/>
              </a:rPr>
              <a:t>need </a:t>
            </a:r>
            <a:r>
              <a:rPr sz="1650" spc="-5" dirty="0">
                <a:solidFill>
                  <a:srgbClr val="3F3F3F"/>
                </a:solidFill>
                <a:latin typeface="DejaVu Sans"/>
                <a:cs typeface="DejaVu Sans"/>
              </a:rPr>
              <a:t>to </a:t>
            </a:r>
            <a:r>
              <a:rPr sz="1650" dirty="0">
                <a:solidFill>
                  <a:srgbClr val="3F3F3F"/>
                </a:solidFill>
                <a:latin typeface="DejaVu Sans"/>
                <a:cs typeface="DejaVu Sans"/>
              </a:rPr>
              <a:t>understand </a:t>
            </a:r>
            <a:r>
              <a:rPr sz="1650" spc="-5" dirty="0">
                <a:solidFill>
                  <a:srgbClr val="3F3F3F"/>
                </a:solidFill>
                <a:latin typeface="DejaVu Sans"/>
                <a:cs typeface="DejaVu Sans"/>
              </a:rPr>
              <a:t>how blockckain </a:t>
            </a:r>
            <a:r>
              <a:rPr sz="1650" dirty="0">
                <a:solidFill>
                  <a:srgbClr val="3F3F3F"/>
                </a:solidFill>
                <a:latin typeface="DejaVu Sans"/>
                <a:cs typeface="DejaVu Sans"/>
              </a:rPr>
              <a:t>uses </a:t>
            </a:r>
            <a:r>
              <a:rPr sz="1650" spc="-5" dirty="0">
                <a:solidFill>
                  <a:srgbClr val="3F3F3F"/>
                </a:solidFill>
                <a:latin typeface="DejaVu Sans"/>
                <a:cs typeface="DejaVu Sans"/>
              </a:rPr>
              <a:t>the </a:t>
            </a:r>
            <a:r>
              <a:rPr sz="1650" dirty="0">
                <a:solidFill>
                  <a:srgbClr val="3F3F3F"/>
                </a:solidFill>
                <a:latin typeface="DejaVu Sans"/>
                <a:cs typeface="DejaVu Sans"/>
              </a:rPr>
              <a:t>peer to peer network to  </a:t>
            </a:r>
            <a:r>
              <a:rPr sz="1650" spc="-5" dirty="0">
                <a:solidFill>
                  <a:srgbClr val="3F3F3F"/>
                </a:solidFill>
                <a:latin typeface="DejaVu Sans"/>
                <a:cs typeface="DejaVu Sans"/>
              </a:rPr>
              <a:t>solve perhaps the </a:t>
            </a:r>
            <a:r>
              <a:rPr sz="1650" dirty="0">
                <a:solidFill>
                  <a:srgbClr val="3F3F3F"/>
                </a:solidFill>
                <a:latin typeface="DejaVu Sans"/>
                <a:cs typeface="DejaVu Sans"/>
              </a:rPr>
              <a:t>biggest </a:t>
            </a:r>
            <a:r>
              <a:rPr sz="1650" spc="-5" dirty="0">
                <a:solidFill>
                  <a:srgbClr val="3F3F3F"/>
                </a:solidFill>
                <a:latin typeface="DejaVu Sans"/>
                <a:cs typeface="DejaVu Sans"/>
              </a:rPr>
              <a:t>problem </a:t>
            </a:r>
            <a:r>
              <a:rPr sz="1650" dirty="0">
                <a:solidFill>
                  <a:srgbClr val="3F3F3F"/>
                </a:solidFill>
                <a:latin typeface="DejaVu Sans"/>
                <a:cs typeface="DejaVu Sans"/>
              </a:rPr>
              <a:t>when </a:t>
            </a:r>
            <a:r>
              <a:rPr sz="1650" spc="-5" dirty="0">
                <a:solidFill>
                  <a:srgbClr val="3F3F3F"/>
                </a:solidFill>
                <a:latin typeface="DejaVu Sans"/>
                <a:cs typeface="DejaVu Sans"/>
              </a:rPr>
              <a:t>it </a:t>
            </a:r>
            <a:r>
              <a:rPr sz="1650" dirty="0">
                <a:solidFill>
                  <a:srgbClr val="3F3F3F"/>
                </a:solidFill>
                <a:latin typeface="DejaVu Sans"/>
                <a:cs typeface="DejaVu Sans"/>
              </a:rPr>
              <a:t>comes to digital assets, the  double-spending</a:t>
            </a:r>
            <a:r>
              <a:rPr sz="1650" spc="-5" dirty="0">
                <a:solidFill>
                  <a:srgbClr val="3F3F3F"/>
                </a:solidFill>
                <a:latin typeface="DejaVu Sans"/>
                <a:cs typeface="DejaVu Sans"/>
              </a:rPr>
              <a:t> problem.</a:t>
            </a:r>
            <a:endParaRPr sz="1650">
              <a:latin typeface="DejaVu Sans"/>
              <a:cs typeface="DejaVu Sans"/>
            </a:endParaRPr>
          </a:p>
          <a:p>
            <a:pPr marL="12700" marR="43180">
              <a:lnSpc>
                <a:spcPct val="100000"/>
              </a:lnSpc>
              <a:spcBef>
                <a:spcPts val="930"/>
              </a:spcBef>
            </a:pPr>
            <a:r>
              <a:rPr sz="1650" dirty="0">
                <a:solidFill>
                  <a:srgbClr val="3F3F3F"/>
                </a:solidFill>
                <a:latin typeface="DejaVu Sans"/>
                <a:cs typeface="DejaVu Sans"/>
              </a:rPr>
              <a:t>When </a:t>
            </a:r>
            <a:r>
              <a:rPr sz="1650" spc="-5" dirty="0">
                <a:solidFill>
                  <a:srgbClr val="3F3F3F"/>
                </a:solidFill>
                <a:latin typeface="DejaVu Sans"/>
                <a:cs typeface="DejaVu Sans"/>
              </a:rPr>
              <a:t>using </a:t>
            </a:r>
            <a:r>
              <a:rPr sz="1650" dirty="0">
                <a:solidFill>
                  <a:srgbClr val="3F3F3F"/>
                </a:solidFill>
                <a:latin typeface="DejaVu Sans"/>
                <a:cs typeface="DejaVu Sans"/>
              </a:rPr>
              <a:t>fiat </a:t>
            </a:r>
            <a:r>
              <a:rPr sz="1650" spc="-5" dirty="0">
                <a:solidFill>
                  <a:srgbClr val="3F3F3F"/>
                </a:solidFill>
                <a:latin typeface="DejaVu Sans"/>
                <a:cs typeface="DejaVu Sans"/>
              </a:rPr>
              <a:t>money, </a:t>
            </a:r>
            <a:r>
              <a:rPr sz="1650" dirty="0">
                <a:solidFill>
                  <a:srgbClr val="3F3F3F"/>
                </a:solidFill>
                <a:latin typeface="DejaVu Sans"/>
                <a:cs typeface="DejaVu Sans"/>
              </a:rPr>
              <a:t>the </a:t>
            </a:r>
            <a:r>
              <a:rPr sz="1650" spc="5" dirty="0">
                <a:solidFill>
                  <a:srgbClr val="3F3F3F"/>
                </a:solidFill>
                <a:latin typeface="DejaVu Sans"/>
                <a:cs typeface="DejaVu Sans"/>
              </a:rPr>
              <a:t>paper </a:t>
            </a:r>
            <a:r>
              <a:rPr sz="1650" spc="-5" dirty="0">
                <a:solidFill>
                  <a:srgbClr val="3F3F3F"/>
                </a:solidFill>
                <a:latin typeface="DejaVu Sans"/>
                <a:cs typeface="DejaVu Sans"/>
              </a:rPr>
              <a:t>is </a:t>
            </a:r>
            <a:r>
              <a:rPr sz="1650" dirty="0">
                <a:solidFill>
                  <a:srgbClr val="3F3F3F"/>
                </a:solidFill>
                <a:latin typeface="DejaVu Sans"/>
                <a:cs typeface="DejaVu Sans"/>
              </a:rPr>
              <a:t>convertible </a:t>
            </a:r>
            <a:r>
              <a:rPr sz="1650" spc="-5" dirty="0">
                <a:solidFill>
                  <a:srgbClr val="3F3F3F"/>
                </a:solidFill>
                <a:latin typeface="DejaVu Sans"/>
                <a:cs typeface="DejaVu Sans"/>
              </a:rPr>
              <a:t>i.e once </a:t>
            </a:r>
            <a:r>
              <a:rPr sz="1650" dirty="0">
                <a:solidFill>
                  <a:srgbClr val="3F3F3F"/>
                </a:solidFill>
                <a:latin typeface="DejaVu Sans"/>
                <a:cs typeface="DejaVu Sans"/>
              </a:rPr>
              <a:t>you give the </a:t>
            </a:r>
            <a:r>
              <a:rPr sz="1650" spc="5" dirty="0">
                <a:solidFill>
                  <a:srgbClr val="3F3F3F"/>
                </a:solidFill>
                <a:latin typeface="DejaVu Sans"/>
                <a:cs typeface="DejaVu Sans"/>
              </a:rPr>
              <a:t>paper  </a:t>
            </a:r>
            <a:r>
              <a:rPr sz="1650" dirty="0">
                <a:solidFill>
                  <a:srgbClr val="3F3F3F"/>
                </a:solidFill>
                <a:latin typeface="DejaVu Sans"/>
                <a:cs typeface="DejaVu Sans"/>
              </a:rPr>
              <a:t>away, you </a:t>
            </a:r>
            <a:r>
              <a:rPr sz="1650" spc="-5" dirty="0">
                <a:solidFill>
                  <a:srgbClr val="3F3F3F"/>
                </a:solidFill>
                <a:latin typeface="DejaVu Sans"/>
                <a:cs typeface="DejaVu Sans"/>
              </a:rPr>
              <a:t>cannot </a:t>
            </a:r>
            <a:r>
              <a:rPr sz="1650" dirty="0">
                <a:solidFill>
                  <a:srgbClr val="3F3F3F"/>
                </a:solidFill>
                <a:latin typeface="DejaVu Sans"/>
                <a:cs typeface="DejaVu Sans"/>
              </a:rPr>
              <a:t>spend </a:t>
            </a:r>
            <a:r>
              <a:rPr sz="1650" spc="-5" dirty="0">
                <a:solidFill>
                  <a:srgbClr val="3F3F3F"/>
                </a:solidFill>
                <a:latin typeface="DejaVu Sans"/>
                <a:cs typeface="DejaVu Sans"/>
              </a:rPr>
              <a:t>it </a:t>
            </a:r>
            <a:r>
              <a:rPr sz="1650" dirty="0">
                <a:solidFill>
                  <a:srgbClr val="3F3F3F"/>
                </a:solidFill>
                <a:latin typeface="DejaVu Sans"/>
                <a:cs typeface="DejaVu Sans"/>
              </a:rPr>
              <a:t>again.</a:t>
            </a:r>
            <a:endParaRPr sz="1650">
              <a:latin typeface="DejaVu Sans"/>
              <a:cs typeface="DejaVu Sans"/>
            </a:endParaRPr>
          </a:p>
          <a:p>
            <a:pPr marL="12700" marR="374015">
              <a:lnSpc>
                <a:spcPct val="100000"/>
              </a:lnSpc>
              <a:spcBef>
                <a:spcPts val="930"/>
              </a:spcBef>
            </a:pPr>
            <a:r>
              <a:rPr sz="1650" spc="5" dirty="0">
                <a:solidFill>
                  <a:srgbClr val="3F3F3F"/>
                </a:solidFill>
                <a:latin typeface="DejaVu Sans"/>
                <a:cs typeface="DejaVu Sans"/>
              </a:rPr>
              <a:t>In </a:t>
            </a:r>
            <a:r>
              <a:rPr sz="1650" spc="-5" dirty="0">
                <a:solidFill>
                  <a:srgbClr val="3F3F3F"/>
                </a:solidFill>
                <a:latin typeface="DejaVu Sans"/>
                <a:cs typeface="DejaVu Sans"/>
              </a:rPr>
              <a:t>cryptocurrency, </a:t>
            </a:r>
            <a:r>
              <a:rPr sz="1650" dirty="0">
                <a:solidFill>
                  <a:srgbClr val="3F3F3F"/>
                </a:solidFill>
                <a:latin typeface="DejaVu Sans"/>
                <a:cs typeface="DejaVu Sans"/>
              </a:rPr>
              <a:t>what happens </a:t>
            </a:r>
            <a:r>
              <a:rPr sz="1650" spc="-5" dirty="0">
                <a:solidFill>
                  <a:srgbClr val="3F3F3F"/>
                </a:solidFill>
                <a:latin typeface="DejaVu Sans"/>
                <a:cs typeface="DejaVu Sans"/>
              </a:rPr>
              <a:t>if </a:t>
            </a:r>
            <a:r>
              <a:rPr sz="1650" dirty="0">
                <a:solidFill>
                  <a:srgbClr val="3F3F3F"/>
                </a:solidFill>
                <a:latin typeface="DejaVu Sans"/>
                <a:cs typeface="DejaVu Sans"/>
              </a:rPr>
              <a:t>you </a:t>
            </a:r>
            <a:r>
              <a:rPr sz="1650" spc="-5" dirty="0">
                <a:solidFill>
                  <a:srgbClr val="3F3F3F"/>
                </a:solidFill>
                <a:latin typeface="DejaVu Sans"/>
                <a:cs typeface="DejaVu Sans"/>
              </a:rPr>
              <a:t>prove </a:t>
            </a:r>
            <a:r>
              <a:rPr sz="1650" dirty="0">
                <a:solidFill>
                  <a:srgbClr val="3F3F3F"/>
                </a:solidFill>
                <a:latin typeface="DejaVu Sans"/>
                <a:cs typeface="DejaVu Sans"/>
              </a:rPr>
              <a:t>ownership and </a:t>
            </a:r>
            <a:r>
              <a:rPr sz="1650" spc="-5" dirty="0">
                <a:solidFill>
                  <a:srgbClr val="3F3F3F"/>
                </a:solidFill>
                <a:latin typeface="DejaVu Sans"/>
                <a:cs typeface="DejaVu Sans"/>
              </a:rPr>
              <a:t>send </a:t>
            </a:r>
            <a:r>
              <a:rPr sz="1650" dirty="0">
                <a:solidFill>
                  <a:srgbClr val="3F3F3F"/>
                </a:solidFill>
                <a:latin typeface="DejaVu Sans"/>
                <a:cs typeface="DejaVu Sans"/>
              </a:rPr>
              <a:t>digital  assets twice </a:t>
            </a:r>
            <a:r>
              <a:rPr sz="1650" spc="5" dirty="0">
                <a:solidFill>
                  <a:srgbClr val="3F3F3F"/>
                </a:solidFill>
                <a:latin typeface="DejaVu Sans"/>
                <a:cs typeface="DejaVu Sans"/>
              </a:rPr>
              <a:t>at </a:t>
            </a:r>
            <a:r>
              <a:rPr sz="1650" spc="-5" dirty="0">
                <a:solidFill>
                  <a:srgbClr val="3F3F3F"/>
                </a:solidFill>
                <a:latin typeface="DejaVu Sans"/>
                <a:cs typeface="DejaVu Sans"/>
              </a:rPr>
              <a:t>the </a:t>
            </a:r>
            <a:r>
              <a:rPr sz="1650" dirty="0">
                <a:solidFill>
                  <a:srgbClr val="3F3F3F"/>
                </a:solidFill>
                <a:latin typeface="DejaVu Sans"/>
                <a:cs typeface="DejaVu Sans"/>
              </a:rPr>
              <a:t>same </a:t>
            </a:r>
            <a:r>
              <a:rPr sz="1650" spc="-5" dirty="0">
                <a:solidFill>
                  <a:srgbClr val="3F3F3F"/>
                </a:solidFill>
                <a:latin typeface="DejaVu Sans"/>
                <a:cs typeface="DejaVu Sans"/>
              </a:rPr>
              <a:t>exact</a:t>
            </a:r>
            <a:r>
              <a:rPr sz="1650" spc="-30" dirty="0">
                <a:solidFill>
                  <a:srgbClr val="3F3F3F"/>
                </a:solidFill>
                <a:latin typeface="DejaVu Sans"/>
                <a:cs typeface="DejaVu Sans"/>
              </a:rPr>
              <a:t> </a:t>
            </a:r>
            <a:r>
              <a:rPr sz="1650" dirty="0">
                <a:solidFill>
                  <a:srgbClr val="3F3F3F"/>
                </a:solidFill>
                <a:latin typeface="DejaVu Sans"/>
                <a:cs typeface="DejaVu Sans"/>
              </a:rPr>
              <a:t>time?</a:t>
            </a:r>
            <a:endParaRPr sz="1650">
              <a:latin typeface="DejaVu Sans"/>
              <a:cs typeface="DejaVu Sans"/>
            </a:endParaRPr>
          </a:p>
          <a:p>
            <a:pPr marL="12700">
              <a:lnSpc>
                <a:spcPct val="100000"/>
              </a:lnSpc>
              <a:spcBef>
                <a:spcPts val="930"/>
              </a:spcBef>
            </a:pPr>
            <a:r>
              <a:rPr sz="1650" spc="-5" dirty="0">
                <a:solidFill>
                  <a:srgbClr val="3F3F3F"/>
                </a:solidFill>
                <a:latin typeface="DejaVu Sans"/>
                <a:cs typeface="DejaVu Sans"/>
              </a:rPr>
              <a:t>Hackers </a:t>
            </a:r>
            <a:r>
              <a:rPr sz="1650" dirty="0">
                <a:solidFill>
                  <a:srgbClr val="3F3F3F"/>
                </a:solidFill>
                <a:latin typeface="DejaVu Sans"/>
                <a:cs typeface="DejaVu Sans"/>
              </a:rPr>
              <a:t>can try to </a:t>
            </a:r>
            <a:r>
              <a:rPr sz="1650" spc="-10" dirty="0">
                <a:solidFill>
                  <a:srgbClr val="3F3F3F"/>
                </a:solidFill>
                <a:latin typeface="DejaVu Sans"/>
                <a:cs typeface="DejaVu Sans"/>
              </a:rPr>
              <a:t>reproduce </a:t>
            </a:r>
            <a:r>
              <a:rPr sz="1650" dirty="0">
                <a:solidFill>
                  <a:srgbClr val="3F3F3F"/>
                </a:solidFill>
                <a:latin typeface="DejaVu Sans"/>
                <a:cs typeface="DejaVu Sans"/>
              </a:rPr>
              <a:t>digital assets as well </a:t>
            </a:r>
            <a:r>
              <a:rPr sz="1650" spc="10" dirty="0">
                <a:solidFill>
                  <a:srgbClr val="3F3F3F"/>
                </a:solidFill>
                <a:latin typeface="DejaVu Sans"/>
                <a:cs typeface="DejaVu Sans"/>
              </a:rPr>
              <a:t>as </a:t>
            </a:r>
            <a:r>
              <a:rPr sz="1650" spc="-5" dirty="0">
                <a:solidFill>
                  <a:srgbClr val="3F3F3F"/>
                </a:solidFill>
                <a:latin typeface="DejaVu Sans"/>
                <a:cs typeface="DejaVu Sans"/>
              </a:rPr>
              <a:t>double</a:t>
            </a:r>
            <a:r>
              <a:rPr sz="1650" spc="-25" dirty="0">
                <a:solidFill>
                  <a:srgbClr val="3F3F3F"/>
                </a:solidFill>
                <a:latin typeface="DejaVu Sans"/>
                <a:cs typeface="DejaVu Sans"/>
              </a:rPr>
              <a:t> </a:t>
            </a:r>
            <a:r>
              <a:rPr sz="1650" spc="-5" dirty="0">
                <a:solidFill>
                  <a:srgbClr val="3F3F3F"/>
                </a:solidFill>
                <a:latin typeface="DejaVu Sans"/>
                <a:cs typeface="DejaVu Sans"/>
              </a:rPr>
              <a:t>them.</a:t>
            </a:r>
            <a:endParaRPr sz="1650">
              <a:latin typeface="DejaVu Sans"/>
              <a:cs typeface="DejaVu Sans"/>
            </a:endParaRPr>
          </a:p>
          <a:p>
            <a:pPr marL="12700" marR="352425">
              <a:lnSpc>
                <a:spcPct val="100000"/>
              </a:lnSpc>
              <a:spcBef>
                <a:spcPts val="920"/>
              </a:spcBef>
            </a:pPr>
            <a:r>
              <a:rPr sz="1650" spc="-5" dirty="0">
                <a:solidFill>
                  <a:srgbClr val="3F3F3F"/>
                </a:solidFill>
                <a:latin typeface="DejaVu Sans"/>
                <a:cs typeface="DejaVu Sans"/>
              </a:rPr>
              <a:t>Cryptocurrency </a:t>
            </a:r>
            <a:r>
              <a:rPr sz="1650" dirty="0">
                <a:solidFill>
                  <a:srgbClr val="3F3F3F"/>
                </a:solidFill>
                <a:latin typeface="DejaVu Sans"/>
                <a:cs typeface="DejaVu Sans"/>
              </a:rPr>
              <a:t>had to solve </a:t>
            </a:r>
            <a:r>
              <a:rPr sz="1650" spc="-5" dirty="0">
                <a:solidFill>
                  <a:srgbClr val="3F3F3F"/>
                </a:solidFill>
                <a:latin typeface="DejaVu Sans"/>
                <a:cs typeface="DejaVu Sans"/>
              </a:rPr>
              <a:t>this </a:t>
            </a:r>
            <a:r>
              <a:rPr sz="1650" dirty="0">
                <a:solidFill>
                  <a:srgbClr val="3F3F3F"/>
                </a:solidFill>
                <a:latin typeface="DejaVu Sans"/>
                <a:cs typeface="DejaVu Sans"/>
              </a:rPr>
              <a:t>issue </a:t>
            </a:r>
            <a:r>
              <a:rPr sz="1650" spc="-5" dirty="0">
                <a:solidFill>
                  <a:srgbClr val="3F3F3F"/>
                </a:solidFill>
                <a:latin typeface="DejaVu Sans"/>
                <a:cs typeface="DejaVu Sans"/>
              </a:rPr>
              <a:t>before </a:t>
            </a:r>
            <a:r>
              <a:rPr sz="1650" dirty="0">
                <a:solidFill>
                  <a:srgbClr val="3F3F3F"/>
                </a:solidFill>
                <a:latin typeface="DejaVu Sans"/>
                <a:cs typeface="DejaVu Sans"/>
              </a:rPr>
              <a:t>being accepted </a:t>
            </a:r>
            <a:r>
              <a:rPr sz="1650" spc="-5" dirty="0">
                <a:solidFill>
                  <a:srgbClr val="3F3F3F"/>
                </a:solidFill>
                <a:latin typeface="DejaVu Sans"/>
                <a:cs typeface="DejaVu Sans"/>
              </a:rPr>
              <a:t>officially </a:t>
            </a:r>
            <a:r>
              <a:rPr sz="1650" spc="5" dirty="0">
                <a:solidFill>
                  <a:srgbClr val="3F3F3F"/>
                </a:solidFill>
                <a:latin typeface="DejaVu Sans"/>
                <a:cs typeface="DejaVu Sans"/>
              </a:rPr>
              <a:t>as  </a:t>
            </a:r>
            <a:r>
              <a:rPr sz="1650" spc="-35" dirty="0">
                <a:solidFill>
                  <a:srgbClr val="3F3F3F"/>
                </a:solidFill>
                <a:latin typeface="DejaVu Sans"/>
                <a:cs typeface="DejaVu Sans"/>
              </a:rPr>
              <a:t>currency.</a:t>
            </a:r>
            <a:endParaRPr sz="1650">
              <a:latin typeface="DejaVu Sans"/>
              <a:cs typeface="DejaVu Sans"/>
            </a:endParaRPr>
          </a:p>
        </p:txBody>
      </p:sp>
      <p:sp>
        <p:nvSpPr>
          <p:cNvPr id="5" name="object 5"/>
          <p:cNvSpPr txBox="1"/>
          <p:nvPr/>
        </p:nvSpPr>
        <p:spPr>
          <a:xfrm>
            <a:off x="565785" y="2811780"/>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6" name="object 6"/>
          <p:cNvSpPr txBox="1"/>
          <p:nvPr/>
        </p:nvSpPr>
        <p:spPr>
          <a:xfrm>
            <a:off x="565785" y="368427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7" name="object 7"/>
          <p:cNvSpPr txBox="1"/>
          <p:nvPr/>
        </p:nvSpPr>
        <p:spPr>
          <a:xfrm>
            <a:off x="565785" y="430530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8" name="object 8"/>
          <p:cNvSpPr txBox="1"/>
          <p:nvPr/>
        </p:nvSpPr>
        <p:spPr>
          <a:xfrm>
            <a:off x="565785" y="4926330"/>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9" name="object 9"/>
          <p:cNvSpPr txBox="1"/>
          <p:nvPr/>
        </p:nvSpPr>
        <p:spPr>
          <a:xfrm>
            <a:off x="565785" y="5294630"/>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Block Chain Video and answer simple question</a:t>
            </a:r>
          </a:p>
        </p:txBody>
      </p:sp>
      <p:sp>
        <p:nvSpPr>
          <p:cNvPr id="3" name="Content Placeholder 2"/>
          <p:cNvSpPr>
            <a:spLocks noGrp="1"/>
          </p:cNvSpPr>
          <p:nvPr>
            <p:ph idx="1"/>
          </p:nvPr>
        </p:nvSpPr>
        <p:spPr/>
        <p:txBody>
          <a:bodyPr/>
          <a:lstStyle/>
          <a:p>
            <a:r>
              <a:rPr lang="en-US" dirty="0">
                <a:hlinkClick r:id="rId2"/>
              </a:rPr>
              <a:t>https://www.youtube.com/watch?v=SSo_EIwHSd4&amp;ab_channel=SimplyExplained</a:t>
            </a:r>
            <a:endParaRPr lang="en-US" dirty="0"/>
          </a:p>
          <a:p>
            <a:endParaRPr lang="en-US" dirty="0"/>
          </a:p>
          <a:p>
            <a:r>
              <a:rPr lang="en-US" dirty="0"/>
              <a:t>Hash Calculator</a:t>
            </a:r>
          </a:p>
          <a:p>
            <a:r>
              <a:rPr lang="en-US" dirty="0">
                <a:hlinkClick r:id="rId3"/>
              </a:rPr>
              <a:t>https://www.tools4noobs.com/online_tools/hash/</a:t>
            </a:r>
            <a:endParaRPr lang="en-US" dirty="0"/>
          </a:p>
          <a:p>
            <a:endParaRPr lang="en-US" dirty="0"/>
          </a:p>
        </p:txBody>
      </p:sp>
    </p:spTree>
    <p:extLst>
      <p:ext uri="{BB962C8B-B14F-4D97-AF65-F5344CB8AC3E}">
        <p14:creationId xmlns:p14="http://schemas.microsoft.com/office/powerpoint/2010/main" val="3823845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15337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5" dirty="0"/>
              <a:t> </a:t>
            </a:r>
            <a:r>
              <a:rPr spc="-5" dirty="0"/>
              <a:t>Network</a:t>
            </a: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0" y="2193290"/>
            <a:ext cx="5889307" cy="1674817"/>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3F3F3F"/>
                </a:solidFill>
                <a:latin typeface="DejaVu Sans"/>
                <a:cs typeface="DejaVu Sans"/>
              </a:rPr>
              <a:t>Double Spending </a:t>
            </a:r>
            <a:r>
              <a:rPr sz="1800" spc="-15" dirty="0">
                <a:solidFill>
                  <a:srgbClr val="3F3F3F"/>
                </a:solidFill>
                <a:latin typeface="DejaVu Sans"/>
                <a:cs typeface="DejaVu Sans"/>
              </a:rPr>
              <a:t>Problem </a:t>
            </a:r>
            <a:r>
              <a:rPr sz="1800" dirty="0">
                <a:solidFill>
                  <a:srgbClr val="3F3F3F"/>
                </a:solidFill>
                <a:latin typeface="DejaVu Sans"/>
                <a:cs typeface="DejaVu Sans"/>
              </a:rPr>
              <a:t>– </a:t>
            </a:r>
            <a:r>
              <a:rPr sz="1800" spc="-15" dirty="0">
                <a:solidFill>
                  <a:srgbClr val="3F3F3F"/>
                </a:solidFill>
                <a:latin typeface="DejaVu Sans"/>
                <a:cs typeface="DejaVu Sans"/>
              </a:rPr>
              <a:t>Fowarding </a:t>
            </a:r>
            <a:r>
              <a:rPr sz="1800" spc="-10" dirty="0">
                <a:solidFill>
                  <a:srgbClr val="3F3F3F"/>
                </a:solidFill>
                <a:latin typeface="DejaVu Sans"/>
                <a:cs typeface="DejaVu Sans"/>
              </a:rPr>
              <a:t>information </a:t>
            </a:r>
            <a:r>
              <a:rPr sz="1800" dirty="0">
                <a:solidFill>
                  <a:srgbClr val="3F3F3F"/>
                </a:solidFill>
                <a:latin typeface="DejaVu Sans"/>
                <a:cs typeface="DejaVu Sans"/>
              </a:rPr>
              <a:t>to </a:t>
            </a:r>
            <a:r>
              <a:rPr sz="1800" spc="-5" dirty="0">
                <a:solidFill>
                  <a:srgbClr val="3F3F3F"/>
                </a:solidFill>
                <a:latin typeface="DejaVu Sans"/>
                <a:cs typeface="DejaVu Sans"/>
              </a:rPr>
              <a:t>elements </a:t>
            </a:r>
            <a:r>
              <a:rPr sz="1800" dirty="0">
                <a:solidFill>
                  <a:srgbClr val="3F3F3F"/>
                </a:solidFill>
                <a:latin typeface="DejaVu Sans"/>
                <a:cs typeface="DejaVu Sans"/>
              </a:rPr>
              <a:t>in a  </a:t>
            </a:r>
            <a:r>
              <a:rPr sz="1800" spc="-5" dirty="0">
                <a:solidFill>
                  <a:srgbClr val="3F3F3F"/>
                </a:solidFill>
                <a:latin typeface="DejaVu Sans"/>
                <a:cs typeface="DejaVu Sans"/>
              </a:rPr>
              <a:t>distributed </a:t>
            </a:r>
            <a:r>
              <a:rPr sz="1800" spc="-10" dirty="0">
                <a:solidFill>
                  <a:srgbClr val="3F3F3F"/>
                </a:solidFill>
                <a:latin typeface="DejaVu Sans"/>
                <a:cs typeface="DejaVu Sans"/>
              </a:rPr>
              <a:t>peer </a:t>
            </a:r>
            <a:r>
              <a:rPr sz="1800" dirty="0">
                <a:solidFill>
                  <a:srgbClr val="3F3F3F"/>
                </a:solidFill>
                <a:latin typeface="DejaVu Sans"/>
                <a:cs typeface="DejaVu Sans"/>
              </a:rPr>
              <a:t>to </a:t>
            </a:r>
            <a:r>
              <a:rPr sz="1800" spc="-5" dirty="0">
                <a:solidFill>
                  <a:srgbClr val="3F3F3F"/>
                </a:solidFill>
                <a:latin typeface="DejaVu Sans"/>
                <a:cs typeface="DejaVu Sans"/>
              </a:rPr>
              <a:t>peer system </a:t>
            </a:r>
            <a:r>
              <a:rPr sz="1800" spc="-15" dirty="0">
                <a:solidFill>
                  <a:srgbClr val="3F3F3F"/>
                </a:solidFill>
                <a:latin typeface="DejaVu Sans"/>
                <a:cs typeface="DejaVu Sans"/>
              </a:rPr>
              <a:t>requires </a:t>
            </a:r>
            <a:r>
              <a:rPr sz="1800" spc="-5" dirty="0">
                <a:solidFill>
                  <a:srgbClr val="3F3F3F"/>
                </a:solidFill>
                <a:latin typeface="DejaVu Sans"/>
                <a:cs typeface="DejaVu Sans"/>
              </a:rPr>
              <a:t>time. Because </a:t>
            </a:r>
            <a:r>
              <a:rPr sz="1800" dirty="0">
                <a:solidFill>
                  <a:srgbClr val="3F3F3F"/>
                </a:solidFill>
                <a:latin typeface="DejaVu Sans"/>
                <a:cs typeface="DejaVu Sans"/>
              </a:rPr>
              <a:t>not all </a:t>
            </a:r>
            <a:r>
              <a:rPr sz="1800" spc="-5" dirty="0">
                <a:solidFill>
                  <a:srgbClr val="3F3F3F"/>
                </a:solidFill>
                <a:latin typeface="DejaVu Sans"/>
                <a:cs typeface="DejaVu Sans"/>
              </a:rPr>
              <a:t>peers  have the updated information </a:t>
            </a:r>
            <a:r>
              <a:rPr sz="1800" dirty="0">
                <a:solidFill>
                  <a:srgbClr val="3F3F3F"/>
                </a:solidFill>
                <a:latin typeface="DejaVu Sans"/>
                <a:cs typeface="DejaVu Sans"/>
              </a:rPr>
              <a:t>at a </a:t>
            </a:r>
            <a:r>
              <a:rPr sz="1800" spc="-5" dirty="0">
                <a:solidFill>
                  <a:srgbClr val="3F3F3F"/>
                </a:solidFill>
                <a:latin typeface="DejaVu Sans"/>
                <a:cs typeface="DejaVu Sans"/>
              </a:rPr>
              <a:t>given time, they </a:t>
            </a:r>
            <a:r>
              <a:rPr sz="1800" spc="-15" dirty="0">
                <a:solidFill>
                  <a:srgbClr val="3F3F3F"/>
                </a:solidFill>
                <a:latin typeface="DejaVu Sans"/>
                <a:cs typeface="DejaVu Sans"/>
              </a:rPr>
              <a:t>are prone </a:t>
            </a:r>
            <a:r>
              <a:rPr sz="1800" dirty="0">
                <a:solidFill>
                  <a:srgbClr val="3F3F3F"/>
                </a:solidFill>
                <a:latin typeface="DejaVu Sans"/>
                <a:cs typeface="DejaVu Sans"/>
              </a:rPr>
              <a:t>to </a:t>
            </a:r>
            <a:r>
              <a:rPr sz="1800" spc="-5" dirty="0">
                <a:solidFill>
                  <a:srgbClr val="3F3F3F"/>
                </a:solidFill>
                <a:latin typeface="DejaVu Sans"/>
                <a:cs typeface="DejaVu Sans"/>
              </a:rPr>
              <a:t>be  </a:t>
            </a:r>
            <a:r>
              <a:rPr sz="1800" spc="-10" dirty="0">
                <a:solidFill>
                  <a:srgbClr val="3F3F3F"/>
                </a:solidFill>
                <a:latin typeface="DejaVu Sans"/>
                <a:cs typeface="DejaVu Sans"/>
              </a:rPr>
              <a:t>exploited </a:t>
            </a:r>
            <a:r>
              <a:rPr sz="1800" spc="-5" dirty="0">
                <a:solidFill>
                  <a:srgbClr val="3F3F3F"/>
                </a:solidFill>
                <a:latin typeface="DejaVu Sans"/>
                <a:cs typeface="DejaVu Sans"/>
              </a:rPr>
              <a:t>by anyone </a:t>
            </a:r>
            <a:r>
              <a:rPr sz="1800" dirty="0">
                <a:solidFill>
                  <a:srgbClr val="3F3F3F"/>
                </a:solidFill>
                <a:latin typeface="DejaVu Sans"/>
                <a:cs typeface="DejaVu Sans"/>
              </a:rPr>
              <a:t>who </a:t>
            </a:r>
            <a:r>
              <a:rPr sz="1800" spc="-10" dirty="0">
                <a:solidFill>
                  <a:srgbClr val="3F3F3F"/>
                </a:solidFill>
                <a:latin typeface="DejaVu Sans"/>
                <a:cs typeface="DejaVu Sans"/>
              </a:rPr>
              <a:t>already </a:t>
            </a:r>
            <a:r>
              <a:rPr sz="1800" spc="-5" dirty="0">
                <a:solidFill>
                  <a:srgbClr val="3F3F3F"/>
                </a:solidFill>
                <a:latin typeface="DejaVu Sans"/>
                <a:cs typeface="DejaVu Sans"/>
              </a:rPr>
              <a:t>has the latest </a:t>
            </a:r>
            <a:r>
              <a:rPr sz="1800" spc="-10" dirty="0">
                <a:solidFill>
                  <a:srgbClr val="3F3F3F"/>
                </a:solidFill>
                <a:latin typeface="DejaVu Sans"/>
                <a:cs typeface="DejaVu Sans"/>
              </a:rPr>
              <a:t>information. </a:t>
            </a:r>
            <a:r>
              <a:rPr sz="1800" spc="-5" dirty="0">
                <a:solidFill>
                  <a:srgbClr val="3F3F3F"/>
                </a:solidFill>
                <a:latin typeface="DejaVu Sans"/>
                <a:cs typeface="DejaVu Sans"/>
              </a:rPr>
              <a:t>Hence  </a:t>
            </a:r>
            <a:r>
              <a:rPr sz="1800" dirty="0">
                <a:solidFill>
                  <a:srgbClr val="3F3F3F"/>
                </a:solidFill>
                <a:latin typeface="DejaVu Sans"/>
                <a:cs typeface="DejaVu Sans"/>
              </a:rPr>
              <a:t>one </a:t>
            </a:r>
            <a:r>
              <a:rPr sz="1800" spc="-10" dirty="0">
                <a:solidFill>
                  <a:srgbClr val="3F3F3F"/>
                </a:solidFill>
                <a:latin typeface="DejaVu Sans"/>
                <a:cs typeface="DejaVu Sans"/>
              </a:rPr>
              <a:t>can </a:t>
            </a:r>
            <a:r>
              <a:rPr sz="1800" spc="-5" dirty="0">
                <a:solidFill>
                  <a:srgbClr val="3F3F3F"/>
                </a:solidFill>
                <a:latin typeface="DejaVu Sans"/>
                <a:cs typeface="DejaVu Sans"/>
              </a:rPr>
              <a:t>transfer ownership of </a:t>
            </a:r>
            <a:r>
              <a:rPr sz="1800" dirty="0">
                <a:solidFill>
                  <a:srgbClr val="3F3F3F"/>
                </a:solidFill>
                <a:latin typeface="DejaVu Sans"/>
                <a:cs typeface="DejaVu Sans"/>
              </a:rPr>
              <a:t>a </a:t>
            </a:r>
            <a:r>
              <a:rPr sz="1800" spc="-5" dirty="0">
                <a:solidFill>
                  <a:srgbClr val="3F3F3F"/>
                </a:solidFill>
                <a:latin typeface="DejaVu Sans"/>
                <a:cs typeface="DejaVu Sans"/>
              </a:rPr>
              <a:t>digital asset </a:t>
            </a:r>
            <a:r>
              <a:rPr sz="1800" spc="-15" dirty="0">
                <a:solidFill>
                  <a:srgbClr val="3F3F3F"/>
                </a:solidFill>
                <a:latin typeface="DejaVu Sans"/>
                <a:cs typeface="DejaVu Sans"/>
              </a:rPr>
              <a:t>more </a:t>
            </a:r>
            <a:r>
              <a:rPr sz="1800" spc="-5" dirty="0">
                <a:solidFill>
                  <a:srgbClr val="3F3F3F"/>
                </a:solidFill>
                <a:latin typeface="DejaVu Sans"/>
                <a:cs typeface="DejaVu Sans"/>
              </a:rPr>
              <a:t>than</a:t>
            </a:r>
            <a:r>
              <a:rPr sz="1800" spc="55" dirty="0">
                <a:solidFill>
                  <a:srgbClr val="3F3F3F"/>
                </a:solidFill>
                <a:latin typeface="DejaVu Sans"/>
                <a:cs typeface="DejaVu Sans"/>
              </a:rPr>
              <a:t> </a:t>
            </a:r>
            <a:r>
              <a:rPr sz="1800" spc="-5" dirty="0">
                <a:solidFill>
                  <a:srgbClr val="3F3F3F"/>
                </a:solidFill>
                <a:latin typeface="DejaVu Sans"/>
                <a:cs typeface="DejaVu Sans"/>
              </a:rPr>
              <a:t>once.</a:t>
            </a:r>
            <a:endParaRPr sz="1800">
              <a:latin typeface="DejaVu Sans"/>
              <a:cs typeface="DejaVu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15337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5" dirty="0"/>
              <a:t> </a:t>
            </a:r>
            <a:r>
              <a:rPr spc="-5" dirty="0"/>
              <a:t>Network</a:t>
            </a:r>
          </a:p>
        </p:txBody>
      </p:sp>
      <p:sp>
        <p:nvSpPr>
          <p:cNvPr id="3" name="object 3"/>
          <p:cNvSpPr txBox="1"/>
          <p:nvPr/>
        </p:nvSpPr>
        <p:spPr>
          <a:xfrm>
            <a:off x="565785" y="21920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4" name="object 4"/>
          <p:cNvSpPr txBox="1"/>
          <p:nvPr/>
        </p:nvSpPr>
        <p:spPr>
          <a:xfrm>
            <a:off x="802005" y="2192021"/>
            <a:ext cx="6032659" cy="1287145"/>
          </a:xfrm>
          <a:prstGeom prst="rect">
            <a:avLst/>
          </a:prstGeom>
        </p:spPr>
        <p:txBody>
          <a:bodyPr vert="horz" wrap="square" lIns="0" tIns="13970" rIns="0" bIns="0" rtlCol="0">
            <a:spAutoFit/>
          </a:bodyPr>
          <a:lstStyle/>
          <a:p>
            <a:pPr marL="12700" marR="5080">
              <a:lnSpc>
                <a:spcPct val="100000"/>
              </a:lnSpc>
              <a:spcBef>
                <a:spcPts val="110"/>
              </a:spcBef>
            </a:pPr>
            <a:r>
              <a:rPr sz="1650" spc="-135" dirty="0">
                <a:solidFill>
                  <a:srgbClr val="3F3F3F"/>
                </a:solidFill>
                <a:latin typeface="DejaVu Sans"/>
                <a:cs typeface="DejaVu Sans"/>
              </a:rPr>
              <a:t>To </a:t>
            </a:r>
            <a:r>
              <a:rPr sz="1650" dirty="0">
                <a:solidFill>
                  <a:srgbClr val="3F3F3F"/>
                </a:solidFill>
                <a:latin typeface="DejaVu Sans"/>
                <a:cs typeface="DejaVu Sans"/>
              </a:rPr>
              <a:t>understand </a:t>
            </a:r>
            <a:r>
              <a:rPr sz="1650" spc="-5" dirty="0">
                <a:solidFill>
                  <a:srgbClr val="3F3F3F"/>
                </a:solidFill>
                <a:latin typeface="DejaVu Sans"/>
                <a:cs typeface="DejaVu Sans"/>
              </a:rPr>
              <a:t>this network, </a:t>
            </a:r>
            <a:r>
              <a:rPr sz="1650" dirty="0">
                <a:solidFill>
                  <a:srgbClr val="3F3F3F"/>
                </a:solidFill>
                <a:latin typeface="DejaVu Sans"/>
                <a:cs typeface="DejaVu Sans"/>
              </a:rPr>
              <a:t>we </a:t>
            </a:r>
            <a:r>
              <a:rPr sz="1650" spc="-5" dirty="0">
                <a:solidFill>
                  <a:srgbClr val="3F3F3F"/>
                </a:solidFill>
                <a:latin typeface="DejaVu Sans"/>
                <a:cs typeface="DejaVu Sans"/>
              </a:rPr>
              <a:t>look </a:t>
            </a:r>
            <a:r>
              <a:rPr sz="1650" spc="5" dirty="0">
                <a:solidFill>
                  <a:srgbClr val="3F3F3F"/>
                </a:solidFill>
                <a:latin typeface="DejaVu Sans"/>
                <a:cs typeface="DejaVu Sans"/>
              </a:rPr>
              <a:t>at </a:t>
            </a:r>
            <a:r>
              <a:rPr sz="1650" spc="-5" dirty="0">
                <a:solidFill>
                  <a:srgbClr val="3F3F3F"/>
                </a:solidFill>
                <a:latin typeface="DejaVu Sans"/>
                <a:cs typeface="DejaVu Sans"/>
              </a:rPr>
              <a:t>how the cryptocurrency </a:t>
            </a:r>
            <a:r>
              <a:rPr sz="1650" dirty="0">
                <a:solidFill>
                  <a:srgbClr val="3F3F3F"/>
                </a:solidFill>
                <a:latin typeface="DejaVu Sans"/>
                <a:cs typeface="DejaVu Sans"/>
              </a:rPr>
              <a:t>P2P network  works. </a:t>
            </a:r>
            <a:r>
              <a:rPr sz="1650" spc="-45" dirty="0">
                <a:solidFill>
                  <a:srgbClr val="3F3F3F"/>
                </a:solidFill>
                <a:latin typeface="DejaVu Sans"/>
                <a:cs typeface="DejaVu Sans"/>
              </a:rPr>
              <a:t>We </a:t>
            </a:r>
            <a:r>
              <a:rPr sz="1650" spc="-5" dirty="0">
                <a:solidFill>
                  <a:srgbClr val="3F3F3F"/>
                </a:solidFill>
                <a:latin typeface="DejaVu Sans"/>
                <a:cs typeface="DejaVu Sans"/>
              </a:rPr>
              <a:t>will </a:t>
            </a:r>
            <a:r>
              <a:rPr sz="1650" spc="-10" dirty="0">
                <a:solidFill>
                  <a:srgbClr val="3F3F3F"/>
                </a:solidFill>
                <a:latin typeface="DejaVu Sans"/>
                <a:cs typeface="DejaVu Sans"/>
              </a:rPr>
              <a:t>explore different </a:t>
            </a:r>
            <a:r>
              <a:rPr sz="1650" spc="-5" dirty="0">
                <a:solidFill>
                  <a:srgbClr val="3F3F3F"/>
                </a:solidFill>
                <a:latin typeface="DejaVu Sans"/>
                <a:cs typeface="DejaVu Sans"/>
              </a:rPr>
              <a:t>blockchains policies </a:t>
            </a:r>
            <a:r>
              <a:rPr sz="1650" dirty="0">
                <a:solidFill>
                  <a:srgbClr val="3F3F3F"/>
                </a:solidFill>
                <a:latin typeface="DejaVu Sans"/>
                <a:cs typeface="DejaVu Sans"/>
              </a:rPr>
              <a:t>specifically and the P2P  network in general by </a:t>
            </a:r>
            <a:r>
              <a:rPr sz="1650" spc="-5" dirty="0">
                <a:solidFill>
                  <a:srgbClr val="3F3F3F"/>
                </a:solidFill>
                <a:latin typeface="DejaVu Sans"/>
                <a:cs typeface="DejaVu Sans"/>
              </a:rPr>
              <a:t>breaking the P2P </a:t>
            </a:r>
            <a:r>
              <a:rPr sz="1650" dirty="0">
                <a:solidFill>
                  <a:srgbClr val="3F3F3F"/>
                </a:solidFill>
                <a:latin typeface="DejaVu Sans"/>
                <a:cs typeface="DejaVu Sans"/>
              </a:rPr>
              <a:t>network </a:t>
            </a:r>
            <a:r>
              <a:rPr sz="1650" spc="-5" dirty="0">
                <a:solidFill>
                  <a:srgbClr val="3F3F3F"/>
                </a:solidFill>
                <a:latin typeface="DejaVu Sans"/>
                <a:cs typeface="DejaVu Sans"/>
              </a:rPr>
              <a:t>into </a:t>
            </a:r>
            <a:r>
              <a:rPr sz="1650" dirty="0">
                <a:solidFill>
                  <a:srgbClr val="3F3F3F"/>
                </a:solidFill>
                <a:latin typeface="DejaVu Sans"/>
                <a:cs typeface="DejaVu Sans"/>
              </a:rPr>
              <a:t>five layers: </a:t>
            </a:r>
            <a:r>
              <a:rPr sz="1650" spc="-5" dirty="0">
                <a:solidFill>
                  <a:srgbClr val="3F3F3F"/>
                </a:solidFill>
                <a:latin typeface="DejaVu Sans"/>
                <a:cs typeface="DejaVu Sans"/>
              </a:rPr>
              <a:t>Consensus  </a:t>
            </a:r>
            <a:r>
              <a:rPr sz="1650" dirty="0">
                <a:solidFill>
                  <a:srgbClr val="3F3F3F"/>
                </a:solidFill>
                <a:latin typeface="DejaVu Sans"/>
                <a:cs typeface="DejaVu Sans"/>
              </a:rPr>
              <a:t>Layer, </a:t>
            </a:r>
            <a:r>
              <a:rPr sz="1650" spc="-5" dirty="0">
                <a:solidFill>
                  <a:srgbClr val="3F3F3F"/>
                </a:solidFill>
                <a:latin typeface="DejaVu Sans"/>
                <a:cs typeface="DejaVu Sans"/>
              </a:rPr>
              <a:t>Miner </a:t>
            </a:r>
            <a:r>
              <a:rPr sz="1650" dirty="0">
                <a:solidFill>
                  <a:srgbClr val="3F3F3F"/>
                </a:solidFill>
                <a:latin typeface="DejaVu Sans"/>
                <a:cs typeface="DejaVu Sans"/>
              </a:rPr>
              <a:t>Layer, </a:t>
            </a:r>
            <a:r>
              <a:rPr sz="1650" spc="-5" dirty="0">
                <a:solidFill>
                  <a:srgbClr val="3F3F3F"/>
                </a:solidFill>
                <a:latin typeface="DejaVu Sans"/>
                <a:cs typeface="DejaVu Sans"/>
              </a:rPr>
              <a:t>Propagation </a:t>
            </a:r>
            <a:r>
              <a:rPr sz="1650" dirty="0">
                <a:solidFill>
                  <a:srgbClr val="3F3F3F"/>
                </a:solidFill>
                <a:latin typeface="DejaVu Sans"/>
                <a:cs typeface="DejaVu Sans"/>
              </a:rPr>
              <a:t>Layer, Semantic Layer and </a:t>
            </a:r>
            <a:r>
              <a:rPr sz="1650" spc="-5" dirty="0">
                <a:solidFill>
                  <a:srgbClr val="3F3F3F"/>
                </a:solidFill>
                <a:latin typeface="DejaVu Sans"/>
                <a:cs typeface="DejaVu Sans"/>
              </a:rPr>
              <a:t>the </a:t>
            </a:r>
            <a:r>
              <a:rPr sz="1650" dirty="0">
                <a:solidFill>
                  <a:srgbClr val="3F3F3F"/>
                </a:solidFill>
                <a:latin typeface="DejaVu Sans"/>
                <a:cs typeface="DejaVu Sans"/>
              </a:rPr>
              <a:t>Application  </a:t>
            </a:r>
            <a:r>
              <a:rPr sz="1650" spc="-25" dirty="0">
                <a:solidFill>
                  <a:srgbClr val="3F3F3F"/>
                </a:solidFill>
                <a:latin typeface="DejaVu Sans"/>
                <a:cs typeface="DejaVu Sans"/>
              </a:rPr>
              <a:t>Layer.</a:t>
            </a:r>
            <a:endParaRPr sz="1650">
              <a:latin typeface="DejaVu Sans"/>
              <a:cs typeface="DejaVu Sans"/>
            </a:endParaRPr>
          </a:p>
        </p:txBody>
      </p:sp>
      <p:sp>
        <p:nvSpPr>
          <p:cNvPr id="5" name="object 5"/>
          <p:cNvSpPr txBox="1"/>
          <p:nvPr/>
        </p:nvSpPr>
        <p:spPr>
          <a:xfrm>
            <a:off x="802004" y="3822953"/>
            <a:ext cx="6082188" cy="2646237"/>
          </a:xfrm>
          <a:prstGeom prst="rect">
            <a:avLst/>
          </a:prstGeom>
        </p:spPr>
        <p:txBody>
          <a:bodyPr vert="horz" wrap="square" lIns="0" tIns="128905" rIns="0" bIns="0" rtlCol="0">
            <a:spAutoFit/>
          </a:bodyPr>
          <a:lstStyle/>
          <a:p>
            <a:pPr marL="63500">
              <a:lnSpc>
                <a:spcPct val="100000"/>
              </a:lnSpc>
              <a:spcBef>
                <a:spcPts val="1015"/>
              </a:spcBef>
            </a:pPr>
            <a:r>
              <a:rPr sz="1650" b="1" dirty="0">
                <a:solidFill>
                  <a:srgbClr val="3F3F3F"/>
                </a:solidFill>
                <a:latin typeface="DejaVu Sans"/>
                <a:cs typeface="DejaVu Sans"/>
              </a:rPr>
              <a:t>1. </a:t>
            </a:r>
            <a:r>
              <a:rPr sz="1650" b="1" u="sng" dirty="0">
                <a:solidFill>
                  <a:srgbClr val="3F3F3F"/>
                </a:solidFill>
                <a:uFill>
                  <a:solidFill>
                    <a:srgbClr val="3F3F3F"/>
                  </a:solidFill>
                </a:uFill>
                <a:latin typeface="DejaVu Sans"/>
                <a:cs typeface="DejaVu Sans"/>
              </a:rPr>
              <a:t>Consensus</a:t>
            </a:r>
            <a:r>
              <a:rPr sz="1650" b="1" u="sng" spc="-25" dirty="0">
                <a:solidFill>
                  <a:srgbClr val="3F3F3F"/>
                </a:solidFill>
                <a:uFill>
                  <a:solidFill>
                    <a:srgbClr val="3F3F3F"/>
                  </a:solidFill>
                </a:uFill>
                <a:latin typeface="DejaVu Sans"/>
                <a:cs typeface="DejaVu Sans"/>
              </a:rPr>
              <a:t> </a:t>
            </a:r>
            <a:r>
              <a:rPr sz="1650" b="1" u="sng" spc="-5" dirty="0">
                <a:solidFill>
                  <a:srgbClr val="3F3F3F"/>
                </a:solidFill>
                <a:uFill>
                  <a:solidFill>
                    <a:srgbClr val="3F3F3F"/>
                  </a:solidFill>
                </a:uFill>
                <a:latin typeface="DejaVu Sans"/>
                <a:cs typeface="DejaVu Sans"/>
              </a:rPr>
              <a:t>Mechanism</a:t>
            </a:r>
            <a:endParaRPr sz="1650">
              <a:latin typeface="DejaVu Sans"/>
              <a:cs typeface="DejaVu Sans"/>
            </a:endParaRPr>
          </a:p>
          <a:p>
            <a:pPr marL="12700" marR="5080">
              <a:lnSpc>
                <a:spcPct val="100000"/>
              </a:lnSpc>
              <a:spcBef>
                <a:spcPts val="919"/>
              </a:spcBef>
            </a:pPr>
            <a:r>
              <a:rPr sz="1650" spc="5" dirty="0">
                <a:solidFill>
                  <a:srgbClr val="3F3F3F"/>
                </a:solidFill>
                <a:latin typeface="DejaVu Sans"/>
                <a:cs typeface="DejaVu Sans"/>
              </a:rPr>
              <a:t>A </a:t>
            </a:r>
            <a:r>
              <a:rPr sz="1650" spc="-5" dirty="0">
                <a:solidFill>
                  <a:srgbClr val="3F3F3F"/>
                </a:solidFill>
                <a:latin typeface="DejaVu Sans"/>
                <a:cs typeface="DejaVu Sans"/>
              </a:rPr>
              <a:t>consensus </a:t>
            </a:r>
            <a:r>
              <a:rPr sz="1650" dirty="0">
                <a:solidFill>
                  <a:srgbClr val="3F3F3F"/>
                </a:solidFill>
                <a:latin typeface="DejaVu Sans"/>
                <a:cs typeface="DejaVu Sans"/>
              </a:rPr>
              <a:t>mechanism is </a:t>
            </a:r>
            <a:r>
              <a:rPr sz="1650" spc="5" dirty="0">
                <a:solidFill>
                  <a:srgbClr val="3F3F3F"/>
                </a:solidFill>
                <a:latin typeface="DejaVu Sans"/>
                <a:cs typeface="DejaVu Sans"/>
              </a:rPr>
              <a:t>an </a:t>
            </a:r>
            <a:r>
              <a:rPr sz="1650" spc="-5" dirty="0">
                <a:solidFill>
                  <a:srgbClr val="3F3F3F"/>
                </a:solidFill>
                <a:latin typeface="DejaVu Sans"/>
                <a:cs typeface="DejaVu Sans"/>
              </a:rPr>
              <a:t>agreement </a:t>
            </a:r>
            <a:r>
              <a:rPr sz="1650" dirty="0">
                <a:solidFill>
                  <a:srgbClr val="3F3F3F"/>
                </a:solidFill>
                <a:latin typeface="DejaVu Sans"/>
                <a:cs typeface="DejaVu Sans"/>
              </a:rPr>
              <a:t>needed for </a:t>
            </a:r>
            <a:r>
              <a:rPr sz="1650" spc="-5" dirty="0">
                <a:solidFill>
                  <a:srgbClr val="3F3F3F"/>
                </a:solidFill>
                <a:latin typeface="DejaVu Sans"/>
                <a:cs typeface="DejaVu Sans"/>
              </a:rPr>
              <a:t>the </a:t>
            </a:r>
            <a:r>
              <a:rPr sz="1650" dirty="0">
                <a:solidFill>
                  <a:srgbClr val="3F3F3F"/>
                </a:solidFill>
                <a:latin typeface="DejaVu Sans"/>
                <a:cs typeface="DejaVu Sans"/>
              </a:rPr>
              <a:t>network to operate  </a:t>
            </a:r>
            <a:r>
              <a:rPr sz="1650" spc="-5" dirty="0">
                <a:solidFill>
                  <a:srgbClr val="3F3F3F"/>
                </a:solidFill>
                <a:latin typeface="DejaVu Sans"/>
                <a:cs typeface="DejaVu Sans"/>
              </a:rPr>
              <a:t>properly </a:t>
            </a:r>
            <a:r>
              <a:rPr sz="1650" dirty="0">
                <a:solidFill>
                  <a:srgbClr val="3F3F3F"/>
                </a:solidFill>
                <a:latin typeface="DejaVu Sans"/>
                <a:cs typeface="DejaVu Sans"/>
              </a:rPr>
              <a:t>even in </a:t>
            </a:r>
            <a:r>
              <a:rPr sz="1650" spc="-5" dirty="0">
                <a:solidFill>
                  <a:srgbClr val="3F3F3F"/>
                </a:solidFill>
                <a:latin typeface="DejaVu Sans"/>
                <a:cs typeface="DejaVu Sans"/>
              </a:rPr>
              <a:t>the </a:t>
            </a:r>
            <a:r>
              <a:rPr sz="1650" dirty="0">
                <a:solidFill>
                  <a:srgbClr val="3F3F3F"/>
                </a:solidFill>
                <a:latin typeface="DejaVu Sans"/>
                <a:cs typeface="DejaVu Sans"/>
              </a:rPr>
              <a:t>event </a:t>
            </a:r>
            <a:r>
              <a:rPr sz="1650" spc="-5" dirty="0">
                <a:solidFill>
                  <a:srgbClr val="3F3F3F"/>
                </a:solidFill>
                <a:latin typeface="DejaVu Sans"/>
                <a:cs typeface="DejaVu Sans"/>
              </a:rPr>
              <a:t>of </a:t>
            </a:r>
            <a:r>
              <a:rPr sz="1650" spc="5" dirty="0">
                <a:solidFill>
                  <a:srgbClr val="3F3F3F"/>
                </a:solidFill>
                <a:latin typeface="DejaVu Sans"/>
                <a:cs typeface="DejaVu Sans"/>
              </a:rPr>
              <a:t>a </a:t>
            </a:r>
            <a:r>
              <a:rPr sz="1650" spc="-5" dirty="0">
                <a:solidFill>
                  <a:srgbClr val="3F3F3F"/>
                </a:solidFill>
                <a:latin typeface="DejaVu Sans"/>
                <a:cs typeface="DejaVu Sans"/>
              </a:rPr>
              <a:t>failure. </a:t>
            </a:r>
            <a:r>
              <a:rPr sz="1650" dirty="0">
                <a:solidFill>
                  <a:srgbClr val="3F3F3F"/>
                </a:solidFill>
                <a:latin typeface="DejaVu Sans"/>
                <a:cs typeface="DejaVu Sans"/>
              </a:rPr>
              <a:t>It needs to be able to achieve  </a:t>
            </a:r>
            <a:r>
              <a:rPr sz="1650" spc="-5" dirty="0">
                <a:solidFill>
                  <a:srgbClr val="3F3F3F"/>
                </a:solidFill>
                <a:latin typeface="DejaVu Sans"/>
                <a:cs typeface="DejaVu Sans"/>
              </a:rPr>
              <a:t>agreement </a:t>
            </a:r>
            <a:r>
              <a:rPr sz="1650" dirty="0">
                <a:solidFill>
                  <a:srgbClr val="3F3F3F"/>
                </a:solidFill>
                <a:latin typeface="DejaVu Sans"/>
                <a:cs typeface="DejaVu Sans"/>
              </a:rPr>
              <a:t>on </a:t>
            </a:r>
            <a:r>
              <a:rPr sz="1650" spc="-5" dirty="0">
                <a:solidFill>
                  <a:srgbClr val="3F3F3F"/>
                </a:solidFill>
                <a:latin typeface="DejaVu Sans"/>
                <a:cs typeface="DejaVu Sans"/>
              </a:rPr>
              <a:t>the </a:t>
            </a:r>
            <a:r>
              <a:rPr sz="1650" dirty="0">
                <a:solidFill>
                  <a:srgbClr val="3F3F3F"/>
                </a:solidFill>
                <a:latin typeface="DejaVu Sans"/>
                <a:cs typeface="DejaVu Sans"/>
              </a:rPr>
              <a:t>data </a:t>
            </a:r>
            <a:r>
              <a:rPr sz="1650" spc="-5" dirty="0">
                <a:solidFill>
                  <a:srgbClr val="3F3F3F"/>
                </a:solidFill>
                <a:latin typeface="DejaVu Sans"/>
                <a:cs typeface="DejaVu Sans"/>
              </a:rPr>
              <a:t>of the </a:t>
            </a:r>
            <a:r>
              <a:rPr sz="1650" dirty="0">
                <a:solidFill>
                  <a:srgbClr val="3F3F3F"/>
                </a:solidFill>
                <a:latin typeface="DejaVu Sans"/>
                <a:cs typeface="DejaVu Sans"/>
              </a:rPr>
              <a:t>network </a:t>
            </a:r>
            <a:r>
              <a:rPr sz="1650" spc="-5" dirty="0">
                <a:solidFill>
                  <a:srgbClr val="3F3F3F"/>
                </a:solidFill>
                <a:latin typeface="DejaVu Sans"/>
                <a:cs typeface="DejaVu Sans"/>
              </a:rPr>
              <a:t>within the distributed </a:t>
            </a:r>
            <a:r>
              <a:rPr sz="1650" dirty="0">
                <a:solidFill>
                  <a:srgbClr val="3F3F3F"/>
                </a:solidFill>
                <a:latin typeface="DejaVu Sans"/>
                <a:cs typeface="DejaVu Sans"/>
              </a:rPr>
              <a:t>P2P</a:t>
            </a:r>
            <a:r>
              <a:rPr sz="1650" spc="80" dirty="0">
                <a:solidFill>
                  <a:srgbClr val="3F3F3F"/>
                </a:solidFill>
                <a:latin typeface="DejaVu Sans"/>
                <a:cs typeface="DejaVu Sans"/>
              </a:rPr>
              <a:t> </a:t>
            </a:r>
            <a:r>
              <a:rPr sz="1650" spc="-5" dirty="0">
                <a:solidFill>
                  <a:srgbClr val="3F3F3F"/>
                </a:solidFill>
                <a:latin typeface="DejaVu Sans"/>
                <a:cs typeface="DejaVu Sans"/>
              </a:rPr>
              <a:t>network.</a:t>
            </a:r>
            <a:endParaRPr sz="1650">
              <a:latin typeface="DejaVu Sans"/>
              <a:cs typeface="DejaVu Sans"/>
            </a:endParaRPr>
          </a:p>
          <a:p>
            <a:pPr marL="12700" marR="77470">
              <a:lnSpc>
                <a:spcPct val="100299"/>
              </a:lnSpc>
              <a:spcBef>
                <a:spcPts val="925"/>
              </a:spcBef>
            </a:pPr>
            <a:r>
              <a:rPr sz="1650" spc="5" dirty="0">
                <a:solidFill>
                  <a:srgbClr val="3F3F3F"/>
                </a:solidFill>
                <a:latin typeface="DejaVu Sans"/>
                <a:cs typeface="DejaVu Sans"/>
              </a:rPr>
              <a:t>In </a:t>
            </a:r>
            <a:r>
              <a:rPr sz="1650" spc="-5" dirty="0">
                <a:solidFill>
                  <a:srgbClr val="3F3F3F"/>
                </a:solidFill>
                <a:latin typeface="DejaVu Sans"/>
                <a:cs typeface="DejaVu Sans"/>
              </a:rPr>
              <a:t>cryptocurrencies, </a:t>
            </a:r>
            <a:r>
              <a:rPr sz="1650" dirty="0">
                <a:solidFill>
                  <a:srgbClr val="3F3F3F"/>
                </a:solidFill>
                <a:latin typeface="DejaVu Sans"/>
                <a:cs typeface="DejaVu Sans"/>
              </a:rPr>
              <a:t>the </a:t>
            </a:r>
            <a:r>
              <a:rPr sz="1650" spc="-5" dirty="0">
                <a:solidFill>
                  <a:srgbClr val="3F3F3F"/>
                </a:solidFill>
                <a:latin typeface="DejaVu Sans"/>
                <a:cs typeface="DejaVu Sans"/>
              </a:rPr>
              <a:t>consensus/agreement </a:t>
            </a:r>
            <a:r>
              <a:rPr sz="1650" dirty="0">
                <a:solidFill>
                  <a:srgbClr val="3F3F3F"/>
                </a:solidFill>
                <a:latin typeface="DejaVu Sans"/>
                <a:cs typeface="DejaVu Sans"/>
              </a:rPr>
              <a:t>is on </a:t>
            </a:r>
            <a:r>
              <a:rPr sz="1650" spc="-5" dirty="0">
                <a:solidFill>
                  <a:srgbClr val="3F3F3F"/>
                </a:solidFill>
                <a:latin typeface="DejaVu Sans"/>
                <a:cs typeface="DejaVu Sans"/>
              </a:rPr>
              <a:t>whether </a:t>
            </a:r>
            <a:r>
              <a:rPr sz="1650" dirty="0">
                <a:solidFill>
                  <a:srgbClr val="3F3F3F"/>
                </a:solidFill>
                <a:latin typeface="DejaVu Sans"/>
                <a:cs typeface="DejaVu Sans"/>
              </a:rPr>
              <a:t>the blocks </a:t>
            </a:r>
            <a:r>
              <a:rPr sz="1650" spc="-10" dirty="0">
                <a:solidFill>
                  <a:srgbClr val="3F3F3F"/>
                </a:solidFill>
                <a:latin typeface="DejaVu Sans"/>
                <a:cs typeface="DejaVu Sans"/>
              </a:rPr>
              <a:t>are  </a:t>
            </a:r>
            <a:r>
              <a:rPr sz="1650" dirty="0">
                <a:solidFill>
                  <a:srgbClr val="3F3F3F"/>
                </a:solidFill>
                <a:latin typeface="DejaVu Sans"/>
                <a:cs typeface="DejaVu Sans"/>
              </a:rPr>
              <a:t>valid </a:t>
            </a:r>
            <a:r>
              <a:rPr sz="1650" spc="-5" dirty="0">
                <a:solidFill>
                  <a:srgbClr val="3F3F3F"/>
                </a:solidFill>
                <a:latin typeface="DejaVu Sans"/>
                <a:cs typeface="DejaVu Sans"/>
              </a:rPr>
              <a:t>or not. </a:t>
            </a:r>
            <a:r>
              <a:rPr sz="1650" dirty="0">
                <a:solidFill>
                  <a:srgbClr val="3F3F3F"/>
                </a:solidFill>
                <a:latin typeface="DejaVu Sans"/>
                <a:cs typeface="DejaVu Sans"/>
              </a:rPr>
              <a:t>If </a:t>
            </a:r>
            <a:r>
              <a:rPr sz="1650" spc="5" dirty="0">
                <a:solidFill>
                  <a:srgbClr val="3F3F3F"/>
                </a:solidFill>
                <a:latin typeface="DejaVu Sans"/>
                <a:cs typeface="DejaVu Sans"/>
              </a:rPr>
              <a:t>a </a:t>
            </a:r>
            <a:r>
              <a:rPr sz="1650" dirty="0">
                <a:solidFill>
                  <a:srgbClr val="3F3F3F"/>
                </a:solidFill>
                <a:latin typeface="DejaVu Sans"/>
                <a:cs typeface="DejaVu Sans"/>
              </a:rPr>
              <a:t>block </a:t>
            </a:r>
            <a:r>
              <a:rPr sz="1650" spc="-5" dirty="0">
                <a:solidFill>
                  <a:srgbClr val="3F3F3F"/>
                </a:solidFill>
                <a:latin typeface="DejaVu Sans"/>
                <a:cs typeface="DejaVu Sans"/>
              </a:rPr>
              <a:t>is </a:t>
            </a:r>
            <a:r>
              <a:rPr sz="1650" dirty="0">
                <a:solidFill>
                  <a:srgbClr val="3F3F3F"/>
                </a:solidFill>
                <a:latin typeface="DejaVu Sans"/>
                <a:cs typeface="DejaVu Sans"/>
              </a:rPr>
              <a:t>valid, </a:t>
            </a:r>
            <a:r>
              <a:rPr sz="1650" spc="-5" dirty="0">
                <a:solidFill>
                  <a:srgbClr val="3F3F3F"/>
                </a:solidFill>
                <a:latin typeface="DejaVu Sans"/>
                <a:cs typeface="DejaVu Sans"/>
              </a:rPr>
              <a:t>the </a:t>
            </a:r>
            <a:r>
              <a:rPr sz="1650" dirty="0">
                <a:solidFill>
                  <a:srgbClr val="3F3F3F"/>
                </a:solidFill>
                <a:latin typeface="DejaVu Sans"/>
                <a:cs typeface="DejaVu Sans"/>
              </a:rPr>
              <a:t>block </a:t>
            </a:r>
            <a:r>
              <a:rPr sz="1650" spc="-5" dirty="0">
                <a:solidFill>
                  <a:srgbClr val="3F3F3F"/>
                </a:solidFill>
                <a:latin typeface="DejaVu Sans"/>
                <a:cs typeface="DejaVu Sans"/>
              </a:rPr>
              <a:t>will </a:t>
            </a:r>
            <a:r>
              <a:rPr sz="1650" spc="5" dirty="0">
                <a:solidFill>
                  <a:srgbClr val="3F3F3F"/>
                </a:solidFill>
                <a:latin typeface="DejaVu Sans"/>
                <a:cs typeface="DejaVu Sans"/>
              </a:rPr>
              <a:t>be added </a:t>
            </a:r>
            <a:r>
              <a:rPr sz="1650" spc="-5" dirty="0">
                <a:solidFill>
                  <a:srgbClr val="3F3F3F"/>
                </a:solidFill>
                <a:latin typeface="DejaVu Sans"/>
                <a:cs typeface="DejaVu Sans"/>
              </a:rPr>
              <a:t>to the blockchain. </a:t>
            </a:r>
            <a:r>
              <a:rPr sz="1650" spc="5" dirty="0">
                <a:solidFill>
                  <a:srgbClr val="3F3F3F"/>
                </a:solidFill>
                <a:latin typeface="DejaVu Sans"/>
                <a:cs typeface="DejaVu Sans"/>
              </a:rPr>
              <a:t>If a  </a:t>
            </a:r>
            <a:r>
              <a:rPr sz="1650" dirty="0">
                <a:solidFill>
                  <a:srgbClr val="3F3F3F"/>
                </a:solidFill>
                <a:latin typeface="DejaVu Sans"/>
                <a:cs typeface="DejaVu Sans"/>
              </a:rPr>
              <a:t>block is </a:t>
            </a:r>
            <a:r>
              <a:rPr sz="1650" spc="-5" dirty="0">
                <a:solidFill>
                  <a:srgbClr val="3F3F3F"/>
                </a:solidFill>
                <a:latin typeface="DejaVu Sans"/>
                <a:cs typeface="DejaVu Sans"/>
              </a:rPr>
              <a:t>invalid, it will </a:t>
            </a:r>
            <a:r>
              <a:rPr sz="1650" dirty="0">
                <a:solidFill>
                  <a:srgbClr val="3F3F3F"/>
                </a:solidFill>
                <a:latin typeface="DejaVu Sans"/>
                <a:cs typeface="DejaVu Sans"/>
              </a:rPr>
              <a:t>be </a:t>
            </a:r>
            <a:r>
              <a:rPr sz="1650" spc="-5" dirty="0">
                <a:solidFill>
                  <a:srgbClr val="3F3F3F"/>
                </a:solidFill>
                <a:latin typeface="DejaVu Sans"/>
                <a:cs typeface="DejaVu Sans"/>
              </a:rPr>
              <a:t>rejected </a:t>
            </a:r>
            <a:r>
              <a:rPr sz="1650" spc="-10" dirty="0">
                <a:solidFill>
                  <a:srgbClr val="3F3F3F"/>
                </a:solidFill>
                <a:latin typeface="DejaVu Sans"/>
                <a:cs typeface="DejaVu Sans"/>
              </a:rPr>
              <a:t>from </a:t>
            </a:r>
            <a:r>
              <a:rPr sz="1650" dirty="0">
                <a:solidFill>
                  <a:srgbClr val="3F3F3F"/>
                </a:solidFill>
                <a:latin typeface="DejaVu Sans"/>
                <a:cs typeface="DejaVu Sans"/>
              </a:rPr>
              <a:t>being </a:t>
            </a:r>
            <a:r>
              <a:rPr sz="1650" spc="5" dirty="0">
                <a:solidFill>
                  <a:srgbClr val="3F3F3F"/>
                </a:solidFill>
                <a:latin typeface="DejaVu Sans"/>
                <a:cs typeface="DejaVu Sans"/>
              </a:rPr>
              <a:t>added </a:t>
            </a:r>
            <a:r>
              <a:rPr sz="1650" dirty="0">
                <a:solidFill>
                  <a:srgbClr val="3F3F3F"/>
                </a:solidFill>
                <a:latin typeface="DejaVu Sans"/>
                <a:cs typeface="DejaVu Sans"/>
              </a:rPr>
              <a:t>to </a:t>
            </a:r>
            <a:r>
              <a:rPr sz="1650" spc="-5" dirty="0">
                <a:solidFill>
                  <a:srgbClr val="3F3F3F"/>
                </a:solidFill>
                <a:latin typeface="DejaVu Sans"/>
                <a:cs typeface="DejaVu Sans"/>
              </a:rPr>
              <a:t>the</a:t>
            </a:r>
            <a:r>
              <a:rPr sz="1650" spc="30" dirty="0">
                <a:solidFill>
                  <a:srgbClr val="3F3F3F"/>
                </a:solidFill>
                <a:latin typeface="DejaVu Sans"/>
                <a:cs typeface="DejaVu Sans"/>
              </a:rPr>
              <a:t> </a:t>
            </a:r>
            <a:r>
              <a:rPr sz="1650" spc="-5" dirty="0">
                <a:solidFill>
                  <a:srgbClr val="3F3F3F"/>
                </a:solidFill>
                <a:latin typeface="DejaVu Sans"/>
                <a:cs typeface="DejaVu Sans"/>
              </a:rPr>
              <a:t>blockchain.</a:t>
            </a:r>
            <a:endParaRPr sz="1650">
              <a:latin typeface="DejaVu Sans"/>
              <a:cs typeface="DejaVu Sans"/>
            </a:endParaRPr>
          </a:p>
        </p:txBody>
      </p:sp>
      <p:sp>
        <p:nvSpPr>
          <p:cNvPr id="6" name="object 6"/>
          <p:cNvSpPr txBox="1"/>
          <p:nvPr/>
        </p:nvSpPr>
        <p:spPr>
          <a:xfrm>
            <a:off x="565785" y="430530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7" name="object 7"/>
          <p:cNvSpPr txBox="1"/>
          <p:nvPr/>
        </p:nvSpPr>
        <p:spPr>
          <a:xfrm>
            <a:off x="565785" y="517779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15337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5" dirty="0"/>
              <a:t> </a:t>
            </a:r>
            <a:r>
              <a:rPr spc="-5" dirty="0"/>
              <a:t>Network</a:t>
            </a:r>
          </a:p>
        </p:txBody>
      </p:sp>
      <p:sp>
        <p:nvSpPr>
          <p:cNvPr id="3" name="object 3"/>
          <p:cNvSpPr txBox="1"/>
          <p:nvPr/>
        </p:nvSpPr>
        <p:spPr>
          <a:xfrm>
            <a:off x="566738" y="219075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4" name="object 4"/>
          <p:cNvSpPr txBox="1"/>
          <p:nvPr/>
        </p:nvSpPr>
        <p:spPr>
          <a:xfrm>
            <a:off x="822961" y="2193290"/>
            <a:ext cx="6008369" cy="2911053"/>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3F3F3F"/>
                </a:solidFill>
                <a:latin typeface="DejaVu Sans"/>
                <a:cs typeface="DejaVu Sans"/>
              </a:rPr>
              <a:t>That’s </a:t>
            </a:r>
            <a:r>
              <a:rPr sz="1800" spc="-15" dirty="0">
                <a:solidFill>
                  <a:srgbClr val="3F3F3F"/>
                </a:solidFill>
                <a:latin typeface="DejaVu Sans"/>
                <a:cs typeface="DejaVu Sans"/>
              </a:rPr>
              <a:t>where </a:t>
            </a:r>
            <a:r>
              <a:rPr sz="1800" dirty="0">
                <a:solidFill>
                  <a:srgbClr val="3F3F3F"/>
                </a:solidFill>
                <a:latin typeface="DejaVu Sans"/>
                <a:cs typeface="DejaVu Sans"/>
              </a:rPr>
              <a:t>a </a:t>
            </a:r>
            <a:r>
              <a:rPr sz="1800" spc="-5" dirty="0">
                <a:solidFill>
                  <a:srgbClr val="3F3F3F"/>
                </a:solidFill>
                <a:latin typeface="DejaVu Sans"/>
                <a:cs typeface="DejaVu Sans"/>
              </a:rPr>
              <a:t>consensus policy comes </a:t>
            </a:r>
            <a:r>
              <a:rPr sz="1800" dirty="0">
                <a:solidFill>
                  <a:srgbClr val="3F3F3F"/>
                </a:solidFill>
                <a:latin typeface="DejaVu Sans"/>
                <a:cs typeface="DejaVu Sans"/>
              </a:rPr>
              <a:t>into </a:t>
            </a:r>
            <a:r>
              <a:rPr sz="1800" spc="-55" dirty="0">
                <a:solidFill>
                  <a:srgbClr val="3F3F3F"/>
                </a:solidFill>
                <a:latin typeface="DejaVu Sans"/>
                <a:cs typeface="DejaVu Sans"/>
              </a:rPr>
              <a:t>play. </a:t>
            </a:r>
            <a:r>
              <a:rPr sz="1800" spc="-5" dirty="0">
                <a:solidFill>
                  <a:srgbClr val="3F3F3F"/>
                </a:solidFill>
                <a:latin typeface="DejaVu Sans"/>
                <a:cs typeface="DejaVu Sans"/>
              </a:rPr>
              <a:t>Most </a:t>
            </a:r>
            <a:r>
              <a:rPr sz="1800" dirty="0">
                <a:solidFill>
                  <a:srgbClr val="3F3F3F"/>
                </a:solidFill>
                <a:latin typeface="DejaVu Sans"/>
                <a:cs typeface="DejaVu Sans"/>
              </a:rPr>
              <a:t>of </a:t>
            </a:r>
            <a:r>
              <a:rPr sz="1800" spc="-5" dirty="0">
                <a:solidFill>
                  <a:srgbClr val="3F3F3F"/>
                </a:solidFill>
                <a:latin typeface="DejaVu Sans"/>
                <a:cs typeface="DejaVu Sans"/>
              </a:rPr>
              <a:t>the peers in  the network hold the same blocks in their validated best blockchain  </a:t>
            </a:r>
            <a:r>
              <a:rPr sz="1800" dirty="0">
                <a:solidFill>
                  <a:srgbClr val="3F3F3F"/>
                </a:solidFill>
                <a:latin typeface="DejaVu Sans"/>
                <a:cs typeface="DejaVu Sans"/>
              </a:rPr>
              <a:t>and </a:t>
            </a:r>
            <a:r>
              <a:rPr sz="1800" spc="-5" dirty="0">
                <a:solidFill>
                  <a:srgbClr val="3F3F3F"/>
                </a:solidFill>
                <a:latin typeface="DejaVu Sans"/>
                <a:cs typeface="DejaVu Sans"/>
              </a:rPr>
              <a:t>follow the </a:t>
            </a:r>
            <a:r>
              <a:rPr sz="1800" dirty="0">
                <a:solidFill>
                  <a:srgbClr val="3F3F3F"/>
                </a:solidFill>
                <a:latin typeface="DejaVu Sans"/>
                <a:cs typeface="DejaVu Sans"/>
              </a:rPr>
              <a:t>same </a:t>
            </a:r>
            <a:r>
              <a:rPr sz="1800" spc="-5" dirty="0">
                <a:solidFill>
                  <a:srgbClr val="3F3F3F"/>
                </a:solidFill>
                <a:latin typeface="DejaVu Sans"/>
                <a:cs typeface="DejaVu Sans"/>
              </a:rPr>
              <a:t>rules (consensus rules); that’s how blockchain  </a:t>
            </a:r>
            <a:r>
              <a:rPr sz="1800" spc="-15" dirty="0">
                <a:solidFill>
                  <a:srgbClr val="3F3F3F"/>
                </a:solidFill>
                <a:latin typeface="DejaVu Sans"/>
                <a:cs typeface="DejaVu Sans"/>
              </a:rPr>
              <a:t>ensures</a:t>
            </a:r>
            <a:r>
              <a:rPr sz="1800" spc="-10" dirty="0">
                <a:solidFill>
                  <a:srgbClr val="3F3F3F"/>
                </a:solidFill>
                <a:latin typeface="DejaVu Sans"/>
                <a:cs typeface="DejaVu Sans"/>
              </a:rPr>
              <a:t> </a:t>
            </a:r>
            <a:r>
              <a:rPr sz="1800" spc="-35" dirty="0">
                <a:solidFill>
                  <a:srgbClr val="3F3F3F"/>
                </a:solidFill>
                <a:latin typeface="DejaVu Sans"/>
                <a:cs typeface="DejaVu Sans"/>
              </a:rPr>
              <a:t>security.</a:t>
            </a:r>
            <a:endParaRPr sz="1800">
              <a:latin typeface="DejaVu Sans"/>
              <a:cs typeface="DejaVu Sans"/>
            </a:endParaRPr>
          </a:p>
          <a:p>
            <a:pPr marL="12700" marR="52069">
              <a:lnSpc>
                <a:spcPct val="100000"/>
              </a:lnSpc>
              <a:spcBef>
                <a:spcPts val="1000"/>
              </a:spcBef>
            </a:pPr>
            <a:r>
              <a:rPr sz="1800" dirty="0">
                <a:solidFill>
                  <a:srgbClr val="3F3F3F"/>
                </a:solidFill>
                <a:latin typeface="DejaVu Sans"/>
                <a:cs typeface="DejaVu Sans"/>
              </a:rPr>
              <a:t>The </a:t>
            </a:r>
            <a:r>
              <a:rPr sz="1800" spc="-10" dirty="0">
                <a:solidFill>
                  <a:srgbClr val="3F3F3F"/>
                </a:solidFill>
                <a:latin typeface="DejaVu Sans"/>
                <a:cs typeface="DejaVu Sans"/>
              </a:rPr>
              <a:t>P2P </a:t>
            </a:r>
            <a:r>
              <a:rPr sz="1800" spc="-5" dirty="0">
                <a:solidFill>
                  <a:srgbClr val="3F3F3F"/>
                </a:solidFill>
                <a:latin typeface="DejaVu Sans"/>
                <a:cs typeface="DejaVu Sans"/>
              </a:rPr>
              <a:t>network enables </a:t>
            </a:r>
            <a:r>
              <a:rPr sz="1800" dirty="0">
                <a:solidFill>
                  <a:srgbClr val="3F3F3F"/>
                </a:solidFill>
                <a:latin typeface="DejaVu Sans"/>
                <a:cs typeface="DejaVu Sans"/>
              </a:rPr>
              <a:t>a </a:t>
            </a:r>
            <a:r>
              <a:rPr sz="1800" spc="-30" dirty="0">
                <a:solidFill>
                  <a:srgbClr val="3F3F3F"/>
                </a:solidFill>
                <a:latin typeface="DejaVu Sans"/>
                <a:cs typeface="DejaVu Sans"/>
              </a:rPr>
              <a:t>ledger. </a:t>
            </a:r>
            <a:r>
              <a:rPr sz="1800" spc="-155" dirty="0">
                <a:solidFill>
                  <a:srgbClr val="3F3F3F"/>
                </a:solidFill>
                <a:latin typeface="DejaVu Sans"/>
                <a:cs typeface="DejaVu Sans"/>
              </a:rPr>
              <a:t>To </a:t>
            </a:r>
            <a:r>
              <a:rPr sz="1800" spc="-5" dirty="0">
                <a:solidFill>
                  <a:srgbClr val="3F3F3F"/>
                </a:solidFill>
                <a:latin typeface="DejaVu Sans"/>
                <a:cs typeface="DejaVu Sans"/>
              </a:rPr>
              <a:t>achieve this goal </a:t>
            </a:r>
            <a:r>
              <a:rPr sz="1800" dirty="0">
                <a:solidFill>
                  <a:srgbClr val="3F3F3F"/>
                </a:solidFill>
                <a:latin typeface="DejaVu Sans"/>
                <a:cs typeface="DejaVu Sans"/>
              </a:rPr>
              <a:t>in a </a:t>
            </a:r>
            <a:r>
              <a:rPr sz="1800" spc="-15" dirty="0">
                <a:solidFill>
                  <a:srgbClr val="3F3F3F"/>
                </a:solidFill>
                <a:latin typeface="DejaVu Sans"/>
                <a:cs typeface="DejaVu Sans"/>
              </a:rPr>
              <a:t>secure  </a:t>
            </a:r>
            <a:r>
              <a:rPr sz="1800" dirty="0">
                <a:solidFill>
                  <a:srgbClr val="3F3F3F"/>
                </a:solidFill>
                <a:latin typeface="DejaVu Sans"/>
                <a:cs typeface="DejaVu Sans"/>
              </a:rPr>
              <a:t>way, </a:t>
            </a:r>
            <a:r>
              <a:rPr sz="1800" spc="-5" dirty="0">
                <a:solidFill>
                  <a:srgbClr val="3F3F3F"/>
                </a:solidFill>
                <a:latin typeface="DejaVu Sans"/>
                <a:cs typeface="DejaVu Sans"/>
              </a:rPr>
              <a:t>the </a:t>
            </a:r>
            <a:r>
              <a:rPr sz="1800" spc="-10" dirty="0">
                <a:solidFill>
                  <a:srgbClr val="3F3F3F"/>
                </a:solidFill>
                <a:latin typeface="DejaVu Sans"/>
                <a:cs typeface="DejaVu Sans"/>
              </a:rPr>
              <a:t>P2P </a:t>
            </a:r>
            <a:r>
              <a:rPr sz="1800" spc="-5" dirty="0">
                <a:solidFill>
                  <a:srgbClr val="3F3F3F"/>
                </a:solidFill>
                <a:latin typeface="DejaVu Sans"/>
                <a:cs typeface="DejaVu Sans"/>
              </a:rPr>
              <a:t>network </a:t>
            </a:r>
            <a:r>
              <a:rPr sz="1800" spc="-10" dirty="0">
                <a:solidFill>
                  <a:srgbClr val="3F3F3F"/>
                </a:solidFill>
                <a:latin typeface="DejaVu Sans"/>
                <a:cs typeface="DejaVu Sans"/>
              </a:rPr>
              <a:t>stores </a:t>
            </a:r>
            <a:r>
              <a:rPr sz="1800" spc="-5" dirty="0">
                <a:solidFill>
                  <a:srgbClr val="3F3F3F"/>
                </a:solidFill>
                <a:latin typeface="DejaVu Sans"/>
                <a:cs typeface="DejaVu Sans"/>
              </a:rPr>
              <a:t>the digital ledger rules </a:t>
            </a:r>
            <a:r>
              <a:rPr sz="1800" dirty="0">
                <a:solidFill>
                  <a:srgbClr val="3F3F3F"/>
                </a:solidFill>
                <a:latin typeface="DejaVu Sans"/>
                <a:cs typeface="DejaVu Sans"/>
              </a:rPr>
              <a:t>and </a:t>
            </a:r>
            <a:r>
              <a:rPr sz="1800" spc="-35" dirty="0">
                <a:solidFill>
                  <a:srgbClr val="3F3F3F"/>
                </a:solidFill>
                <a:latin typeface="DejaVu Sans"/>
                <a:cs typeface="DejaVu Sans"/>
              </a:rPr>
              <a:t>security. </a:t>
            </a:r>
            <a:r>
              <a:rPr sz="1800" spc="-5" dirty="0">
                <a:solidFill>
                  <a:srgbClr val="3F3F3F"/>
                </a:solidFill>
                <a:latin typeface="DejaVu Sans"/>
                <a:cs typeface="DejaVu Sans"/>
              </a:rPr>
              <a:t>The  consensus mechanism </a:t>
            </a:r>
            <a:r>
              <a:rPr sz="1800" spc="-10" dirty="0">
                <a:solidFill>
                  <a:srgbClr val="3F3F3F"/>
                </a:solidFill>
                <a:latin typeface="DejaVu Sans"/>
                <a:cs typeface="DejaVu Sans"/>
              </a:rPr>
              <a:t>provides </a:t>
            </a:r>
            <a:r>
              <a:rPr sz="1800" spc="-5" dirty="0">
                <a:solidFill>
                  <a:srgbClr val="3F3F3F"/>
                </a:solidFill>
                <a:latin typeface="DejaVu Sans"/>
                <a:cs typeface="DejaVu Sans"/>
              </a:rPr>
              <a:t>not only the rules but </a:t>
            </a:r>
            <a:r>
              <a:rPr sz="1800" dirty="0">
                <a:solidFill>
                  <a:srgbClr val="3F3F3F"/>
                </a:solidFill>
                <a:latin typeface="DejaVu Sans"/>
                <a:cs typeface="DejaVu Sans"/>
              </a:rPr>
              <a:t>also </a:t>
            </a:r>
            <a:r>
              <a:rPr sz="1800" spc="-5" dirty="0">
                <a:solidFill>
                  <a:srgbClr val="3F3F3F"/>
                </a:solidFill>
                <a:latin typeface="DejaVu Sans"/>
                <a:cs typeface="DejaVu Sans"/>
              </a:rPr>
              <a:t>the  incentives </a:t>
            </a:r>
            <a:r>
              <a:rPr sz="1800" dirty="0">
                <a:solidFill>
                  <a:srgbClr val="3F3F3F"/>
                </a:solidFill>
                <a:latin typeface="DejaVu Sans"/>
                <a:cs typeface="DejaVu Sans"/>
              </a:rPr>
              <a:t>to </a:t>
            </a:r>
            <a:r>
              <a:rPr sz="1800" spc="-5" dirty="0">
                <a:solidFill>
                  <a:srgbClr val="3F3F3F"/>
                </a:solidFill>
                <a:latin typeface="DejaVu Sans"/>
                <a:cs typeface="DejaVu Sans"/>
              </a:rPr>
              <a:t>do the work of storing the data and </a:t>
            </a:r>
            <a:r>
              <a:rPr sz="1800" spc="-10" dirty="0">
                <a:solidFill>
                  <a:srgbClr val="3F3F3F"/>
                </a:solidFill>
                <a:latin typeface="DejaVu Sans"/>
                <a:cs typeface="DejaVu Sans"/>
              </a:rPr>
              <a:t>creating  </a:t>
            </a:r>
            <a:r>
              <a:rPr sz="1800" spc="-5" dirty="0">
                <a:solidFill>
                  <a:srgbClr val="3F3F3F"/>
                </a:solidFill>
                <a:latin typeface="DejaVu Sans"/>
                <a:cs typeface="DejaVu Sans"/>
              </a:rPr>
              <a:t>transactions by giving the </a:t>
            </a:r>
            <a:r>
              <a:rPr sz="1800" spc="-15" dirty="0">
                <a:solidFill>
                  <a:srgbClr val="3F3F3F"/>
                </a:solidFill>
                <a:latin typeface="DejaVu Sans"/>
                <a:cs typeface="DejaVu Sans"/>
              </a:rPr>
              <a:t>reward </a:t>
            </a:r>
            <a:r>
              <a:rPr sz="1800" dirty="0">
                <a:solidFill>
                  <a:srgbClr val="3F3F3F"/>
                </a:solidFill>
                <a:latin typeface="DejaVu Sans"/>
                <a:cs typeface="DejaVu Sans"/>
              </a:rPr>
              <a:t>to</a:t>
            </a:r>
            <a:r>
              <a:rPr sz="1800" spc="15" dirty="0">
                <a:solidFill>
                  <a:srgbClr val="3F3F3F"/>
                </a:solidFill>
                <a:latin typeface="DejaVu Sans"/>
                <a:cs typeface="DejaVu Sans"/>
              </a:rPr>
              <a:t> </a:t>
            </a:r>
            <a:r>
              <a:rPr sz="1800" spc="-5" dirty="0">
                <a:solidFill>
                  <a:srgbClr val="3F3F3F"/>
                </a:solidFill>
                <a:latin typeface="DejaVu Sans"/>
                <a:cs typeface="DejaVu Sans"/>
              </a:rPr>
              <a:t>miners.</a:t>
            </a:r>
            <a:endParaRPr sz="1800">
              <a:latin typeface="DejaVu Sans"/>
              <a:cs typeface="DejaVu Sans"/>
            </a:endParaRPr>
          </a:p>
        </p:txBody>
      </p:sp>
      <p:sp>
        <p:nvSpPr>
          <p:cNvPr id="5" name="object 5"/>
          <p:cNvSpPr txBox="1"/>
          <p:nvPr/>
        </p:nvSpPr>
        <p:spPr>
          <a:xfrm>
            <a:off x="566738" y="341502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6" name="object 6"/>
          <p:cNvSpPr txBox="1"/>
          <p:nvPr/>
        </p:nvSpPr>
        <p:spPr>
          <a:xfrm>
            <a:off x="565786" y="5317490"/>
            <a:ext cx="5225414" cy="289823"/>
          </a:xfrm>
          <a:prstGeom prst="rect">
            <a:avLst/>
          </a:prstGeom>
        </p:spPr>
        <p:txBody>
          <a:bodyPr vert="horz" wrap="square" lIns="0" tIns="12700" rIns="0" bIns="0" rtlCol="0">
            <a:spAutoFit/>
          </a:bodyPr>
          <a:lstStyle/>
          <a:p>
            <a:pPr marL="12700">
              <a:lnSpc>
                <a:spcPct val="100000"/>
              </a:lnSpc>
              <a:spcBef>
                <a:spcPts val="100"/>
              </a:spcBef>
            </a:pPr>
            <a:r>
              <a:rPr sz="1800" b="1" u="heavy" spc="-5" dirty="0">
                <a:solidFill>
                  <a:srgbClr val="3F3F3F"/>
                </a:solidFill>
                <a:uFill>
                  <a:solidFill>
                    <a:srgbClr val="3F3F3F"/>
                  </a:solidFill>
                </a:uFill>
                <a:latin typeface="DejaVu Sans"/>
                <a:cs typeface="DejaVu Sans"/>
              </a:rPr>
              <a:t>Proof </a:t>
            </a:r>
            <a:r>
              <a:rPr sz="1800" b="1" u="heavy" dirty="0">
                <a:solidFill>
                  <a:srgbClr val="3F3F3F"/>
                </a:solidFill>
                <a:uFill>
                  <a:solidFill>
                    <a:srgbClr val="3F3F3F"/>
                  </a:solidFill>
                </a:uFill>
                <a:latin typeface="DejaVu Sans"/>
                <a:cs typeface="DejaVu Sans"/>
              </a:rPr>
              <a:t>of </a:t>
            </a:r>
            <a:r>
              <a:rPr sz="1800" b="1" u="heavy" spc="-5" dirty="0">
                <a:solidFill>
                  <a:srgbClr val="3F3F3F"/>
                </a:solidFill>
                <a:uFill>
                  <a:solidFill>
                    <a:srgbClr val="3F3F3F"/>
                  </a:solidFill>
                </a:uFill>
                <a:latin typeface="DejaVu Sans"/>
                <a:cs typeface="DejaVu Sans"/>
              </a:rPr>
              <a:t>work(A concensus</a:t>
            </a:r>
            <a:r>
              <a:rPr sz="1800" b="1" u="heavy" spc="-70" dirty="0">
                <a:solidFill>
                  <a:srgbClr val="3F3F3F"/>
                </a:solidFill>
                <a:uFill>
                  <a:solidFill>
                    <a:srgbClr val="3F3F3F"/>
                  </a:solidFill>
                </a:uFill>
                <a:latin typeface="DejaVu Sans"/>
                <a:cs typeface="DejaVu Sans"/>
              </a:rPr>
              <a:t> </a:t>
            </a:r>
            <a:r>
              <a:rPr sz="1800" b="1" u="heavy" spc="-5" dirty="0">
                <a:solidFill>
                  <a:srgbClr val="3F3F3F"/>
                </a:solidFill>
                <a:uFill>
                  <a:solidFill>
                    <a:srgbClr val="3F3F3F"/>
                  </a:solidFill>
                </a:uFill>
                <a:latin typeface="DejaVu Sans"/>
                <a:cs typeface="DejaVu Sans"/>
              </a:rPr>
              <a:t>mechanism)</a:t>
            </a:r>
            <a:endParaRPr sz="1800">
              <a:latin typeface="DejaVu Sans"/>
              <a:cs typeface="DejaVu Sans"/>
            </a:endParaRPr>
          </a:p>
        </p:txBody>
      </p:sp>
      <p:sp>
        <p:nvSpPr>
          <p:cNvPr id="7" name="object 7"/>
          <p:cNvSpPr txBox="1"/>
          <p:nvPr/>
        </p:nvSpPr>
        <p:spPr>
          <a:xfrm>
            <a:off x="566738" y="571627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8" name="object 8"/>
          <p:cNvSpPr txBox="1"/>
          <p:nvPr/>
        </p:nvSpPr>
        <p:spPr>
          <a:xfrm>
            <a:off x="822960" y="5718809"/>
            <a:ext cx="5769293" cy="574040"/>
          </a:xfrm>
          <a:prstGeom prst="rect">
            <a:avLst/>
          </a:prstGeom>
        </p:spPr>
        <p:txBody>
          <a:bodyPr vert="horz" wrap="square" lIns="0" tIns="12700" rIns="0" bIns="0" rtlCol="0">
            <a:spAutoFit/>
          </a:bodyPr>
          <a:lstStyle/>
          <a:p>
            <a:pPr marL="12700" marR="5080">
              <a:lnSpc>
                <a:spcPct val="100000"/>
              </a:lnSpc>
              <a:spcBef>
                <a:spcPts val="100"/>
              </a:spcBef>
            </a:pPr>
            <a:r>
              <a:rPr sz="1800" spc="-20" dirty="0">
                <a:solidFill>
                  <a:srgbClr val="3F3F3F"/>
                </a:solidFill>
                <a:latin typeface="DejaVu Sans"/>
                <a:cs typeface="DejaVu Sans"/>
              </a:rPr>
              <a:t>PoW </a:t>
            </a:r>
            <a:r>
              <a:rPr sz="1800" spc="-5" dirty="0">
                <a:solidFill>
                  <a:srgbClr val="3F3F3F"/>
                </a:solidFill>
                <a:latin typeface="DejaVu Sans"/>
                <a:cs typeface="DejaVu Sans"/>
              </a:rPr>
              <a:t>is achieved by having </a:t>
            </a:r>
            <a:r>
              <a:rPr sz="1800" dirty="0">
                <a:solidFill>
                  <a:srgbClr val="3F3F3F"/>
                </a:solidFill>
                <a:latin typeface="DejaVu Sans"/>
                <a:cs typeface="DejaVu Sans"/>
              </a:rPr>
              <a:t>a </a:t>
            </a:r>
            <a:r>
              <a:rPr sz="1800" spc="-5" dirty="0">
                <a:solidFill>
                  <a:srgbClr val="3F3F3F"/>
                </a:solidFill>
                <a:latin typeface="DejaVu Sans"/>
                <a:cs typeface="DejaVu Sans"/>
              </a:rPr>
              <a:t>network of miners </a:t>
            </a:r>
            <a:r>
              <a:rPr sz="1800" dirty="0">
                <a:solidFill>
                  <a:srgbClr val="3F3F3F"/>
                </a:solidFill>
                <a:latin typeface="DejaVu Sans"/>
                <a:cs typeface="DejaVu Sans"/>
              </a:rPr>
              <a:t>and </a:t>
            </a:r>
            <a:r>
              <a:rPr sz="1800" spc="-10" dirty="0">
                <a:solidFill>
                  <a:srgbClr val="3F3F3F"/>
                </a:solidFill>
                <a:latin typeface="DejaVu Sans"/>
                <a:cs typeface="DejaVu Sans"/>
              </a:rPr>
              <a:t>presenting </a:t>
            </a:r>
            <a:r>
              <a:rPr sz="1800" spc="-5" dirty="0">
                <a:solidFill>
                  <a:srgbClr val="3F3F3F"/>
                </a:solidFill>
                <a:latin typeface="DejaVu Sans"/>
                <a:cs typeface="DejaVu Sans"/>
              </a:rPr>
              <a:t>the  miners </a:t>
            </a:r>
            <a:r>
              <a:rPr sz="1800" dirty="0">
                <a:solidFill>
                  <a:srgbClr val="3F3F3F"/>
                </a:solidFill>
                <a:latin typeface="DejaVu Sans"/>
                <a:cs typeface="DejaVu Sans"/>
              </a:rPr>
              <a:t>with a </a:t>
            </a:r>
            <a:r>
              <a:rPr sz="1800" spc="-5" dirty="0">
                <a:solidFill>
                  <a:srgbClr val="3F3F3F"/>
                </a:solidFill>
                <a:latin typeface="DejaVu Sans"/>
                <a:cs typeface="DejaVu Sans"/>
              </a:rPr>
              <a:t>mathematical</a:t>
            </a:r>
            <a:r>
              <a:rPr sz="1800" spc="-10" dirty="0">
                <a:solidFill>
                  <a:srgbClr val="3F3F3F"/>
                </a:solidFill>
                <a:latin typeface="DejaVu Sans"/>
                <a:cs typeface="DejaVu Sans"/>
              </a:rPr>
              <a:t> problem.</a:t>
            </a:r>
            <a:endParaRPr sz="1800">
              <a:latin typeface="DejaVu Sans"/>
              <a:cs typeface="DejaVu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15337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5" dirty="0"/>
              <a:t> </a:t>
            </a:r>
            <a:r>
              <a:rPr spc="-5" dirty="0"/>
              <a:t>Network</a:t>
            </a:r>
          </a:p>
        </p:txBody>
      </p:sp>
      <p:sp>
        <p:nvSpPr>
          <p:cNvPr id="3" name="object 3"/>
          <p:cNvSpPr txBox="1"/>
          <p:nvPr/>
        </p:nvSpPr>
        <p:spPr>
          <a:xfrm>
            <a:off x="565785" y="21920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4" name="object 4"/>
          <p:cNvSpPr txBox="1"/>
          <p:nvPr/>
        </p:nvSpPr>
        <p:spPr>
          <a:xfrm>
            <a:off x="802005" y="2075434"/>
            <a:ext cx="5698331" cy="1516441"/>
          </a:xfrm>
          <a:prstGeom prst="rect">
            <a:avLst/>
          </a:prstGeom>
        </p:spPr>
        <p:txBody>
          <a:bodyPr vert="horz" wrap="square" lIns="0" tIns="130175" rIns="0" bIns="0" rtlCol="0">
            <a:spAutoFit/>
          </a:bodyPr>
          <a:lstStyle/>
          <a:p>
            <a:pPr marL="12700">
              <a:lnSpc>
                <a:spcPct val="100000"/>
              </a:lnSpc>
              <a:spcBef>
                <a:spcPts val="1025"/>
              </a:spcBef>
            </a:pPr>
            <a:r>
              <a:rPr sz="1650" dirty="0">
                <a:solidFill>
                  <a:srgbClr val="3F3F3F"/>
                </a:solidFill>
                <a:latin typeface="DejaVu Sans"/>
                <a:cs typeface="DejaVu Sans"/>
              </a:rPr>
              <a:t>When </a:t>
            </a:r>
            <a:r>
              <a:rPr sz="1650" spc="-5" dirty="0">
                <a:solidFill>
                  <a:srgbClr val="3F3F3F"/>
                </a:solidFill>
                <a:latin typeface="DejaVu Sans"/>
                <a:cs typeface="DejaVu Sans"/>
              </a:rPr>
              <a:t>miners </a:t>
            </a:r>
            <a:r>
              <a:rPr sz="1650" dirty="0">
                <a:solidFill>
                  <a:srgbClr val="3F3F3F"/>
                </a:solidFill>
                <a:latin typeface="DejaVu Sans"/>
                <a:cs typeface="DejaVu Sans"/>
              </a:rPr>
              <a:t>solve </a:t>
            </a:r>
            <a:r>
              <a:rPr sz="1650" spc="5" dirty="0">
                <a:solidFill>
                  <a:srgbClr val="3F3F3F"/>
                </a:solidFill>
                <a:latin typeface="DejaVu Sans"/>
                <a:cs typeface="DejaVu Sans"/>
              </a:rPr>
              <a:t>a </a:t>
            </a:r>
            <a:r>
              <a:rPr sz="1650" spc="-5" dirty="0">
                <a:solidFill>
                  <a:srgbClr val="3F3F3F"/>
                </a:solidFill>
                <a:latin typeface="DejaVu Sans"/>
                <a:cs typeface="DejaVu Sans"/>
              </a:rPr>
              <a:t>problem, they </a:t>
            </a:r>
            <a:r>
              <a:rPr sz="1650" spc="-10" dirty="0">
                <a:solidFill>
                  <a:srgbClr val="3F3F3F"/>
                </a:solidFill>
                <a:latin typeface="DejaVu Sans"/>
                <a:cs typeface="DejaVu Sans"/>
              </a:rPr>
              <a:t>are </a:t>
            </a:r>
            <a:r>
              <a:rPr sz="1650" spc="-5" dirty="0">
                <a:solidFill>
                  <a:srgbClr val="3F3F3F"/>
                </a:solidFill>
                <a:latin typeface="DejaVu Sans"/>
                <a:cs typeface="DejaVu Sans"/>
              </a:rPr>
              <a:t>rewarded with </a:t>
            </a:r>
            <a:r>
              <a:rPr sz="1650" spc="5" dirty="0">
                <a:solidFill>
                  <a:srgbClr val="3F3F3F"/>
                </a:solidFill>
                <a:latin typeface="DejaVu Sans"/>
                <a:cs typeface="DejaVu Sans"/>
              </a:rPr>
              <a:t>a</a:t>
            </a:r>
            <a:r>
              <a:rPr sz="1650" spc="15" dirty="0">
                <a:solidFill>
                  <a:srgbClr val="3F3F3F"/>
                </a:solidFill>
                <a:latin typeface="DejaVu Sans"/>
                <a:cs typeface="DejaVu Sans"/>
              </a:rPr>
              <a:t> </a:t>
            </a:r>
            <a:r>
              <a:rPr sz="1650" spc="-5" dirty="0">
                <a:solidFill>
                  <a:srgbClr val="3F3F3F"/>
                </a:solidFill>
                <a:latin typeface="DejaVu Sans"/>
                <a:cs typeface="DejaVu Sans"/>
              </a:rPr>
              <a:t>cryptocurrency</a:t>
            </a:r>
            <a:endParaRPr sz="1650">
              <a:latin typeface="DejaVu Sans"/>
              <a:cs typeface="DejaVu Sans"/>
            </a:endParaRPr>
          </a:p>
          <a:p>
            <a:pPr marL="12700" marR="269875">
              <a:lnSpc>
                <a:spcPct val="100000"/>
              </a:lnSpc>
              <a:spcBef>
                <a:spcPts val="930"/>
              </a:spcBef>
            </a:pPr>
            <a:r>
              <a:rPr sz="1650" spc="5" dirty="0">
                <a:solidFill>
                  <a:srgbClr val="3F3F3F"/>
                </a:solidFill>
                <a:latin typeface="DejaVu Sans"/>
                <a:cs typeface="DejaVu Sans"/>
              </a:rPr>
              <a:t>A </a:t>
            </a:r>
            <a:r>
              <a:rPr sz="1650" spc="-10" dirty="0">
                <a:solidFill>
                  <a:srgbClr val="3F3F3F"/>
                </a:solidFill>
                <a:latin typeface="DejaVu Sans"/>
                <a:cs typeface="DejaVu Sans"/>
              </a:rPr>
              <a:t>reward </a:t>
            </a:r>
            <a:r>
              <a:rPr sz="1650" spc="-5" dirty="0">
                <a:solidFill>
                  <a:srgbClr val="3F3F3F"/>
                </a:solidFill>
                <a:latin typeface="DejaVu Sans"/>
                <a:cs typeface="DejaVu Sans"/>
              </a:rPr>
              <a:t>is </a:t>
            </a:r>
            <a:r>
              <a:rPr sz="1650" dirty="0">
                <a:solidFill>
                  <a:srgbClr val="3F3F3F"/>
                </a:solidFill>
                <a:latin typeface="DejaVu Sans"/>
                <a:cs typeface="DejaVu Sans"/>
              </a:rPr>
              <a:t>given to </a:t>
            </a:r>
            <a:r>
              <a:rPr sz="1650" spc="-5" dirty="0">
                <a:solidFill>
                  <a:srgbClr val="3F3F3F"/>
                </a:solidFill>
                <a:latin typeface="DejaVu Sans"/>
                <a:cs typeface="DejaVu Sans"/>
              </a:rPr>
              <a:t>the </a:t>
            </a:r>
            <a:r>
              <a:rPr sz="1650" dirty="0">
                <a:solidFill>
                  <a:srgbClr val="3F3F3F"/>
                </a:solidFill>
                <a:latin typeface="DejaVu Sans"/>
                <a:cs typeface="DejaVu Sans"/>
              </a:rPr>
              <a:t>first </a:t>
            </a:r>
            <a:r>
              <a:rPr sz="1650" spc="-5" dirty="0">
                <a:solidFill>
                  <a:srgbClr val="3F3F3F"/>
                </a:solidFill>
                <a:latin typeface="DejaVu Sans"/>
                <a:cs typeface="DejaVu Sans"/>
              </a:rPr>
              <a:t>miner </a:t>
            </a:r>
            <a:r>
              <a:rPr sz="1650" dirty="0">
                <a:solidFill>
                  <a:srgbClr val="3F3F3F"/>
                </a:solidFill>
                <a:latin typeface="DejaVu Sans"/>
                <a:cs typeface="DejaVu Sans"/>
              </a:rPr>
              <a:t>who solves </a:t>
            </a:r>
            <a:r>
              <a:rPr sz="1650" spc="-5" dirty="0">
                <a:solidFill>
                  <a:srgbClr val="3F3F3F"/>
                </a:solidFill>
                <a:latin typeface="DejaVu Sans"/>
                <a:cs typeface="DejaVu Sans"/>
              </a:rPr>
              <a:t>the problem. </a:t>
            </a:r>
            <a:r>
              <a:rPr sz="1650" dirty="0">
                <a:solidFill>
                  <a:srgbClr val="3F3F3F"/>
                </a:solidFill>
                <a:latin typeface="DejaVu Sans"/>
                <a:cs typeface="DejaVu Sans"/>
              </a:rPr>
              <a:t>Then </a:t>
            </a:r>
            <a:r>
              <a:rPr sz="1650" spc="-5" dirty="0">
                <a:solidFill>
                  <a:srgbClr val="3F3F3F"/>
                </a:solidFill>
                <a:latin typeface="DejaVu Sans"/>
                <a:cs typeface="DejaVu Sans"/>
              </a:rPr>
              <a:t>the  </a:t>
            </a:r>
            <a:r>
              <a:rPr sz="1650" dirty="0">
                <a:solidFill>
                  <a:srgbClr val="3F3F3F"/>
                </a:solidFill>
                <a:latin typeface="DejaVu Sans"/>
                <a:cs typeface="DejaVu Sans"/>
              </a:rPr>
              <a:t>verified </a:t>
            </a:r>
            <a:r>
              <a:rPr sz="1650" spc="-5" dirty="0">
                <a:solidFill>
                  <a:srgbClr val="3F3F3F"/>
                </a:solidFill>
                <a:latin typeface="DejaVu Sans"/>
                <a:cs typeface="DejaVu Sans"/>
              </a:rPr>
              <a:t>transactions </a:t>
            </a:r>
            <a:r>
              <a:rPr sz="1650" spc="-10" dirty="0">
                <a:solidFill>
                  <a:srgbClr val="3F3F3F"/>
                </a:solidFill>
                <a:latin typeface="DejaVu Sans"/>
                <a:cs typeface="DejaVu Sans"/>
              </a:rPr>
              <a:t>are stored </a:t>
            </a:r>
            <a:r>
              <a:rPr sz="1650" dirty="0">
                <a:solidFill>
                  <a:srgbClr val="3F3F3F"/>
                </a:solidFill>
                <a:latin typeface="DejaVu Sans"/>
                <a:cs typeface="DejaVu Sans"/>
              </a:rPr>
              <a:t>in </a:t>
            </a:r>
            <a:r>
              <a:rPr sz="1650" spc="-5" dirty="0">
                <a:solidFill>
                  <a:srgbClr val="3F3F3F"/>
                </a:solidFill>
                <a:latin typeface="DejaVu Sans"/>
                <a:cs typeface="DejaVu Sans"/>
              </a:rPr>
              <a:t>the </a:t>
            </a:r>
            <a:r>
              <a:rPr sz="1650" dirty="0">
                <a:solidFill>
                  <a:srgbClr val="3F3F3F"/>
                </a:solidFill>
                <a:latin typeface="DejaVu Sans"/>
                <a:cs typeface="DejaVu Sans"/>
              </a:rPr>
              <a:t>public</a:t>
            </a:r>
            <a:r>
              <a:rPr sz="1650" spc="30" dirty="0">
                <a:solidFill>
                  <a:srgbClr val="3F3F3F"/>
                </a:solidFill>
                <a:latin typeface="DejaVu Sans"/>
                <a:cs typeface="DejaVu Sans"/>
              </a:rPr>
              <a:t> </a:t>
            </a:r>
            <a:r>
              <a:rPr sz="1650" spc="-20" dirty="0">
                <a:solidFill>
                  <a:srgbClr val="3F3F3F"/>
                </a:solidFill>
                <a:latin typeface="DejaVu Sans"/>
                <a:cs typeface="DejaVu Sans"/>
              </a:rPr>
              <a:t>ledger.</a:t>
            </a:r>
            <a:endParaRPr sz="1650">
              <a:latin typeface="DejaVu Sans"/>
              <a:cs typeface="DejaVu Sans"/>
            </a:endParaRPr>
          </a:p>
        </p:txBody>
      </p:sp>
      <p:sp>
        <p:nvSpPr>
          <p:cNvPr id="5" name="object 5"/>
          <p:cNvSpPr txBox="1"/>
          <p:nvPr/>
        </p:nvSpPr>
        <p:spPr>
          <a:xfrm>
            <a:off x="565785" y="25603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6" name="object 6"/>
          <p:cNvSpPr txBox="1"/>
          <p:nvPr/>
        </p:nvSpPr>
        <p:spPr>
          <a:xfrm>
            <a:off x="533400" y="3962400"/>
            <a:ext cx="1822133" cy="268022"/>
          </a:xfrm>
          <a:prstGeom prst="rect">
            <a:avLst/>
          </a:prstGeom>
        </p:spPr>
        <p:txBody>
          <a:bodyPr vert="horz" wrap="square" lIns="0" tIns="13970" rIns="0" bIns="0" rtlCol="0">
            <a:spAutoFit/>
          </a:bodyPr>
          <a:lstStyle/>
          <a:p>
            <a:pPr marL="12700">
              <a:lnSpc>
                <a:spcPct val="100000"/>
              </a:lnSpc>
              <a:spcBef>
                <a:spcPts val="110"/>
              </a:spcBef>
            </a:pPr>
            <a:r>
              <a:rPr sz="1650" dirty="0">
                <a:solidFill>
                  <a:srgbClr val="3F3F3F"/>
                </a:solidFill>
                <a:latin typeface="DejaVu Sans"/>
                <a:cs typeface="DejaVu Sans"/>
              </a:rPr>
              <a:t>2. </a:t>
            </a:r>
            <a:r>
              <a:rPr sz="1650" u="sng" spc="-5" dirty="0">
                <a:solidFill>
                  <a:srgbClr val="3F3F3F"/>
                </a:solidFill>
                <a:uFill>
                  <a:solidFill>
                    <a:srgbClr val="3F3F3F"/>
                  </a:solidFill>
                </a:uFill>
                <a:latin typeface="DejaVu Sans"/>
                <a:cs typeface="DejaVu Sans"/>
              </a:rPr>
              <a:t>Mining</a:t>
            </a:r>
            <a:r>
              <a:rPr sz="1650" u="sng" spc="-55" dirty="0">
                <a:solidFill>
                  <a:srgbClr val="3F3F3F"/>
                </a:solidFill>
                <a:uFill>
                  <a:solidFill>
                    <a:srgbClr val="3F3F3F"/>
                  </a:solidFill>
                </a:uFill>
                <a:latin typeface="DejaVu Sans"/>
                <a:cs typeface="DejaVu Sans"/>
              </a:rPr>
              <a:t> </a:t>
            </a:r>
            <a:r>
              <a:rPr sz="1650" u="sng" dirty="0">
                <a:solidFill>
                  <a:srgbClr val="3F3F3F"/>
                </a:solidFill>
                <a:uFill>
                  <a:solidFill>
                    <a:srgbClr val="3F3F3F"/>
                  </a:solidFill>
                </a:uFill>
                <a:latin typeface="DejaVu Sans"/>
                <a:cs typeface="DejaVu Sans"/>
              </a:rPr>
              <a:t>Layer</a:t>
            </a:r>
            <a:endParaRPr sz="1650">
              <a:latin typeface="DejaVu Sans"/>
              <a:cs typeface="DejaVu Sans"/>
            </a:endParaRPr>
          </a:p>
        </p:txBody>
      </p:sp>
      <p:sp>
        <p:nvSpPr>
          <p:cNvPr id="8" name="object 8"/>
          <p:cNvSpPr txBox="1"/>
          <p:nvPr/>
        </p:nvSpPr>
        <p:spPr>
          <a:xfrm>
            <a:off x="457200" y="4191000"/>
            <a:ext cx="6082188" cy="2392322"/>
          </a:xfrm>
          <a:prstGeom prst="rect">
            <a:avLst/>
          </a:prstGeom>
        </p:spPr>
        <p:txBody>
          <a:bodyPr vert="horz" wrap="square" lIns="0" tIns="128905" rIns="0" bIns="0" rtlCol="0">
            <a:spAutoFit/>
          </a:bodyPr>
          <a:lstStyle/>
          <a:p>
            <a:pPr marL="12700" algn="just">
              <a:lnSpc>
                <a:spcPct val="100000"/>
              </a:lnSpc>
              <a:spcBef>
                <a:spcPts val="1015"/>
              </a:spcBef>
            </a:pPr>
            <a:r>
              <a:rPr sz="1650" dirty="0">
                <a:solidFill>
                  <a:srgbClr val="3F3F3F"/>
                </a:solidFill>
                <a:latin typeface="DejaVu Sans"/>
                <a:cs typeface="DejaVu Sans"/>
              </a:rPr>
              <a:t>What </a:t>
            </a:r>
            <a:r>
              <a:rPr sz="1650" spc="-5" dirty="0">
                <a:solidFill>
                  <a:srgbClr val="3F3F3F"/>
                </a:solidFill>
                <a:latin typeface="DejaVu Sans"/>
                <a:cs typeface="DejaVu Sans"/>
              </a:rPr>
              <a:t>miners </a:t>
            </a:r>
            <a:r>
              <a:rPr sz="1650" spc="-10" dirty="0">
                <a:solidFill>
                  <a:srgbClr val="3F3F3F"/>
                </a:solidFill>
                <a:latin typeface="DejaVu Sans"/>
                <a:cs typeface="DejaVu Sans"/>
              </a:rPr>
              <a:t>are </a:t>
            </a:r>
            <a:r>
              <a:rPr sz="1650" spc="-5" dirty="0">
                <a:solidFill>
                  <a:srgbClr val="3F3F3F"/>
                </a:solidFill>
                <a:latin typeface="DejaVu Sans"/>
                <a:cs typeface="DejaVu Sans"/>
              </a:rPr>
              <a:t>doing behind the </a:t>
            </a:r>
            <a:r>
              <a:rPr sz="1650" dirty="0">
                <a:solidFill>
                  <a:srgbClr val="3F3F3F"/>
                </a:solidFill>
                <a:latin typeface="DejaVu Sans"/>
                <a:cs typeface="DejaVu Sans"/>
              </a:rPr>
              <a:t>scenes is </a:t>
            </a:r>
            <a:r>
              <a:rPr sz="1650" spc="-5" dirty="0">
                <a:solidFill>
                  <a:srgbClr val="3F3F3F"/>
                </a:solidFill>
                <a:latin typeface="DejaVu Sans"/>
                <a:cs typeface="DejaVu Sans"/>
              </a:rPr>
              <a:t>the </a:t>
            </a:r>
            <a:r>
              <a:rPr sz="1650" dirty="0">
                <a:solidFill>
                  <a:srgbClr val="3F3F3F"/>
                </a:solidFill>
                <a:latin typeface="DejaVu Sans"/>
                <a:cs typeface="DejaVu Sans"/>
              </a:rPr>
              <a:t>network</a:t>
            </a:r>
            <a:r>
              <a:rPr sz="1650" spc="35" dirty="0">
                <a:solidFill>
                  <a:srgbClr val="3F3F3F"/>
                </a:solidFill>
                <a:latin typeface="DejaVu Sans"/>
                <a:cs typeface="DejaVu Sans"/>
              </a:rPr>
              <a:t> </a:t>
            </a:r>
            <a:r>
              <a:rPr sz="1650" spc="-5" dirty="0">
                <a:solidFill>
                  <a:srgbClr val="3F3F3F"/>
                </a:solidFill>
                <a:latin typeface="DejaVu Sans"/>
                <a:cs typeface="DejaVu Sans"/>
              </a:rPr>
              <a:t>bookkeeping.</a:t>
            </a:r>
            <a:endParaRPr sz="1650">
              <a:latin typeface="DejaVu Sans"/>
              <a:cs typeface="DejaVu Sans"/>
            </a:endParaRPr>
          </a:p>
          <a:p>
            <a:pPr marL="12700" marR="412115" algn="just">
              <a:lnSpc>
                <a:spcPct val="100299"/>
              </a:lnSpc>
              <a:spcBef>
                <a:spcPts val="915"/>
              </a:spcBef>
            </a:pPr>
            <a:r>
              <a:rPr sz="1650" spc="-25" dirty="0">
                <a:solidFill>
                  <a:srgbClr val="3F3F3F"/>
                </a:solidFill>
                <a:latin typeface="DejaVu Sans"/>
                <a:cs typeface="DejaVu Sans"/>
              </a:rPr>
              <a:t>For </a:t>
            </a:r>
            <a:r>
              <a:rPr sz="1650" spc="-5" dirty="0">
                <a:solidFill>
                  <a:srgbClr val="3F3F3F"/>
                </a:solidFill>
                <a:latin typeface="DejaVu Sans"/>
                <a:cs typeface="DejaVu Sans"/>
              </a:rPr>
              <a:t>bitcoin </a:t>
            </a:r>
            <a:r>
              <a:rPr sz="1650" dirty="0">
                <a:solidFill>
                  <a:srgbClr val="3F3F3F"/>
                </a:solidFill>
                <a:latin typeface="DejaVu Sans"/>
                <a:cs typeface="DejaVu Sans"/>
              </a:rPr>
              <a:t>and </a:t>
            </a:r>
            <a:r>
              <a:rPr sz="1650" spc="-5" dirty="0">
                <a:solidFill>
                  <a:srgbClr val="3F3F3F"/>
                </a:solidFill>
                <a:latin typeface="DejaVu Sans"/>
                <a:cs typeface="DejaVu Sans"/>
              </a:rPr>
              <a:t>most coins out </a:t>
            </a:r>
            <a:r>
              <a:rPr sz="1650" spc="-10" dirty="0">
                <a:solidFill>
                  <a:srgbClr val="3F3F3F"/>
                </a:solidFill>
                <a:latin typeface="DejaVu Sans"/>
                <a:cs typeface="DejaVu Sans"/>
              </a:rPr>
              <a:t>there </a:t>
            </a:r>
            <a:r>
              <a:rPr sz="1650" dirty="0">
                <a:solidFill>
                  <a:srgbClr val="3F3F3F"/>
                </a:solidFill>
                <a:latin typeface="DejaVu Sans"/>
                <a:cs typeface="DejaVu Sans"/>
              </a:rPr>
              <a:t>that </a:t>
            </a:r>
            <a:r>
              <a:rPr sz="1650" spc="-5" dirty="0">
                <a:solidFill>
                  <a:srgbClr val="3F3F3F"/>
                </a:solidFill>
                <a:latin typeface="DejaVu Sans"/>
                <a:cs typeface="DejaVu Sans"/>
              </a:rPr>
              <a:t>utilize </a:t>
            </a:r>
            <a:r>
              <a:rPr sz="1650" spc="-20" dirty="0">
                <a:solidFill>
                  <a:srgbClr val="3F3F3F"/>
                </a:solidFill>
                <a:latin typeface="DejaVu Sans"/>
                <a:cs typeface="DejaVu Sans"/>
              </a:rPr>
              <a:t>PoW, </a:t>
            </a:r>
            <a:r>
              <a:rPr sz="1650" dirty="0">
                <a:solidFill>
                  <a:srgbClr val="3F3F3F"/>
                </a:solidFill>
                <a:latin typeface="DejaVu Sans"/>
                <a:cs typeface="DejaVu Sans"/>
              </a:rPr>
              <a:t>each peer needs </a:t>
            </a:r>
            <a:r>
              <a:rPr sz="1650" spc="-5" dirty="0">
                <a:solidFill>
                  <a:srgbClr val="3F3F3F"/>
                </a:solidFill>
                <a:latin typeface="DejaVu Sans"/>
                <a:cs typeface="DejaVu Sans"/>
              </a:rPr>
              <a:t>to  hold the </a:t>
            </a:r>
            <a:r>
              <a:rPr sz="1650" spc="-10" dirty="0">
                <a:solidFill>
                  <a:srgbClr val="3F3F3F"/>
                </a:solidFill>
                <a:latin typeface="DejaVu Sans"/>
                <a:cs typeface="DejaVu Sans"/>
              </a:rPr>
              <a:t>entire </a:t>
            </a:r>
            <a:r>
              <a:rPr sz="1650" dirty="0">
                <a:solidFill>
                  <a:srgbClr val="3F3F3F"/>
                </a:solidFill>
                <a:latin typeface="DejaVu Sans"/>
                <a:cs typeface="DejaVu Sans"/>
              </a:rPr>
              <a:t>public ledger, which </a:t>
            </a:r>
            <a:r>
              <a:rPr sz="1650" spc="-5" dirty="0">
                <a:solidFill>
                  <a:srgbClr val="3F3F3F"/>
                </a:solidFill>
                <a:latin typeface="DejaVu Sans"/>
                <a:cs typeface="DejaVu Sans"/>
              </a:rPr>
              <a:t>holds </a:t>
            </a:r>
            <a:r>
              <a:rPr sz="1650" spc="5" dirty="0">
                <a:solidFill>
                  <a:srgbClr val="3F3F3F"/>
                </a:solidFill>
                <a:latin typeface="DejaVu Sans"/>
                <a:cs typeface="DejaVu Sans"/>
              </a:rPr>
              <a:t>a </a:t>
            </a:r>
            <a:r>
              <a:rPr sz="1650" spc="-10" dirty="0">
                <a:solidFill>
                  <a:srgbClr val="3F3F3F"/>
                </a:solidFill>
                <a:latin typeface="DejaVu Sans"/>
                <a:cs typeface="DejaVu Sans"/>
              </a:rPr>
              <a:t>record </a:t>
            </a:r>
            <a:r>
              <a:rPr sz="1650" spc="-5" dirty="0">
                <a:solidFill>
                  <a:srgbClr val="3F3F3F"/>
                </a:solidFill>
                <a:latin typeface="DejaVu Sans"/>
                <a:cs typeface="DejaVu Sans"/>
              </a:rPr>
              <a:t>of </a:t>
            </a:r>
            <a:r>
              <a:rPr sz="1650" dirty="0">
                <a:solidFill>
                  <a:srgbClr val="3F3F3F"/>
                </a:solidFill>
                <a:latin typeface="DejaVu Sans"/>
                <a:cs typeface="DejaVu Sans"/>
              </a:rPr>
              <a:t>all the transactions  that </a:t>
            </a:r>
            <a:r>
              <a:rPr sz="1650" spc="-10" dirty="0">
                <a:solidFill>
                  <a:srgbClr val="3F3F3F"/>
                </a:solidFill>
                <a:latin typeface="DejaVu Sans"/>
                <a:cs typeface="DejaVu Sans"/>
              </a:rPr>
              <a:t>were </a:t>
            </a:r>
            <a:r>
              <a:rPr sz="1650" dirty="0">
                <a:solidFill>
                  <a:srgbClr val="3F3F3F"/>
                </a:solidFill>
                <a:latin typeface="DejaVu Sans"/>
                <a:cs typeface="DejaVu Sans"/>
              </a:rPr>
              <a:t>ever conducted.</a:t>
            </a:r>
            <a:endParaRPr sz="1650">
              <a:latin typeface="DejaVu Sans"/>
              <a:cs typeface="DejaVu Sans"/>
            </a:endParaRPr>
          </a:p>
          <a:p>
            <a:pPr marL="12700" marR="5080">
              <a:lnSpc>
                <a:spcPct val="100299"/>
              </a:lnSpc>
              <a:spcBef>
                <a:spcPts val="915"/>
              </a:spcBef>
            </a:pPr>
            <a:r>
              <a:rPr sz="1650" spc="-25" dirty="0">
                <a:solidFill>
                  <a:srgbClr val="3F3F3F"/>
                </a:solidFill>
                <a:latin typeface="DejaVu Sans"/>
                <a:cs typeface="DejaVu Sans"/>
              </a:rPr>
              <a:t>For </a:t>
            </a:r>
            <a:r>
              <a:rPr sz="1650" spc="-5" dirty="0">
                <a:solidFill>
                  <a:srgbClr val="3F3F3F"/>
                </a:solidFill>
                <a:latin typeface="DejaVu Sans"/>
                <a:cs typeface="DejaVu Sans"/>
              </a:rPr>
              <a:t>bitcoin, </a:t>
            </a:r>
            <a:r>
              <a:rPr sz="1650" dirty="0">
                <a:solidFill>
                  <a:srgbClr val="3F3F3F"/>
                </a:solidFill>
                <a:latin typeface="DejaVu Sans"/>
                <a:cs typeface="DejaVu Sans"/>
              </a:rPr>
              <a:t>transactions </a:t>
            </a:r>
            <a:r>
              <a:rPr sz="1650" spc="-5" dirty="0">
                <a:solidFill>
                  <a:srgbClr val="3F3F3F"/>
                </a:solidFill>
                <a:latin typeface="DejaVu Sans"/>
                <a:cs typeface="DejaVu Sans"/>
              </a:rPr>
              <a:t>must </a:t>
            </a:r>
            <a:r>
              <a:rPr sz="1650" spc="5" dirty="0">
                <a:solidFill>
                  <a:srgbClr val="3F3F3F"/>
                </a:solidFill>
                <a:latin typeface="DejaVu Sans"/>
                <a:cs typeface="DejaVu Sans"/>
              </a:rPr>
              <a:t>be </a:t>
            </a:r>
            <a:r>
              <a:rPr sz="1650" dirty="0">
                <a:solidFill>
                  <a:srgbClr val="3F3F3F"/>
                </a:solidFill>
                <a:latin typeface="DejaVu Sans"/>
                <a:cs typeface="DejaVu Sans"/>
              </a:rPr>
              <a:t>validated by the miners who </a:t>
            </a:r>
            <a:r>
              <a:rPr sz="1650" spc="-5" dirty="0">
                <a:solidFill>
                  <a:srgbClr val="3F3F3F"/>
                </a:solidFill>
                <a:latin typeface="DejaVu Sans"/>
                <a:cs typeface="DejaVu Sans"/>
              </a:rPr>
              <a:t>check the  </a:t>
            </a:r>
            <a:r>
              <a:rPr sz="1650" dirty="0">
                <a:solidFill>
                  <a:srgbClr val="3F3F3F"/>
                </a:solidFill>
                <a:latin typeface="DejaVu Sans"/>
                <a:cs typeface="DejaVu Sans"/>
              </a:rPr>
              <a:t>ledger, </a:t>
            </a:r>
            <a:r>
              <a:rPr sz="1650" spc="-10" dirty="0">
                <a:solidFill>
                  <a:srgbClr val="3F3F3F"/>
                </a:solidFill>
                <a:latin typeface="DejaVu Sans"/>
                <a:cs typeface="DejaVu Sans"/>
              </a:rPr>
              <a:t>ensure </a:t>
            </a:r>
            <a:r>
              <a:rPr sz="1650" spc="-5" dirty="0">
                <a:solidFill>
                  <a:srgbClr val="3F3F3F"/>
                </a:solidFill>
                <a:latin typeface="DejaVu Sans"/>
                <a:cs typeface="DejaVu Sans"/>
              </a:rPr>
              <a:t>the </a:t>
            </a:r>
            <a:r>
              <a:rPr sz="1650" dirty="0">
                <a:solidFill>
                  <a:srgbClr val="3F3F3F"/>
                </a:solidFill>
                <a:latin typeface="DejaVu Sans"/>
                <a:cs typeface="DejaVu Sans"/>
              </a:rPr>
              <a:t>sender </a:t>
            </a:r>
            <a:r>
              <a:rPr sz="1650" spc="-5" dirty="0">
                <a:solidFill>
                  <a:srgbClr val="3F3F3F"/>
                </a:solidFill>
                <a:latin typeface="DejaVu Sans"/>
                <a:cs typeface="DejaVu Sans"/>
              </a:rPr>
              <a:t>is </a:t>
            </a:r>
            <a:r>
              <a:rPr sz="1650" dirty="0">
                <a:solidFill>
                  <a:srgbClr val="3F3F3F"/>
                </a:solidFill>
                <a:latin typeface="DejaVu Sans"/>
                <a:cs typeface="DejaVu Sans"/>
              </a:rPr>
              <a:t>not </a:t>
            </a:r>
            <a:r>
              <a:rPr sz="1650" spc="-5" dirty="0">
                <a:solidFill>
                  <a:srgbClr val="3F3F3F"/>
                </a:solidFill>
                <a:latin typeface="DejaVu Sans"/>
                <a:cs typeface="DejaVu Sans"/>
              </a:rPr>
              <a:t>transferring </a:t>
            </a:r>
            <a:r>
              <a:rPr sz="1650" dirty="0">
                <a:solidFill>
                  <a:srgbClr val="3F3F3F"/>
                </a:solidFill>
                <a:latin typeface="DejaVu Sans"/>
                <a:cs typeface="DejaVu Sans"/>
              </a:rPr>
              <a:t>funds </a:t>
            </a:r>
            <a:r>
              <a:rPr sz="1650" spc="-5" dirty="0">
                <a:solidFill>
                  <a:srgbClr val="3F3F3F"/>
                </a:solidFill>
                <a:latin typeface="DejaVu Sans"/>
                <a:cs typeface="DejaVu Sans"/>
              </a:rPr>
              <a:t>it </a:t>
            </a:r>
            <a:r>
              <a:rPr sz="1650" dirty="0">
                <a:solidFill>
                  <a:srgbClr val="3F3F3F"/>
                </a:solidFill>
                <a:latin typeface="DejaVu Sans"/>
                <a:cs typeface="DejaVu Sans"/>
              </a:rPr>
              <a:t>doesn’t have, </a:t>
            </a:r>
            <a:r>
              <a:rPr sz="1650" spc="-5" dirty="0">
                <a:solidFill>
                  <a:srgbClr val="3F3F3F"/>
                </a:solidFill>
                <a:latin typeface="DejaVu Sans"/>
                <a:cs typeface="DejaVu Sans"/>
              </a:rPr>
              <a:t>only then  </a:t>
            </a:r>
            <a:r>
              <a:rPr sz="1650" spc="5" dirty="0">
                <a:solidFill>
                  <a:srgbClr val="3F3F3F"/>
                </a:solidFill>
                <a:latin typeface="DejaVu Sans"/>
                <a:cs typeface="DejaVu Sans"/>
              </a:rPr>
              <a:t>add </a:t>
            </a:r>
            <a:r>
              <a:rPr sz="1650" dirty="0">
                <a:solidFill>
                  <a:srgbClr val="3F3F3F"/>
                </a:solidFill>
                <a:latin typeface="DejaVu Sans"/>
                <a:cs typeface="DejaVu Sans"/>
              </a:rPr>
              <a:t>the transaction to the</a:t>
            </a:r>
            <a:r>
              <a:rPr sz="1650" spc="-55" dirty="0">
                <a:solidFill>
                  <a:srgbClr val="3F3F3F"/>
                </a:solidFill>
                <a:latin typeface="DejaVu Sans"/>
                <a:cs typeface="DejaVu Sans"/>
              </a:rPr>
              <a:t> </a:t>
            </a:r>
            <a:r>
              <a:rPr sz="1650" dirty="0">
                <a:solidFill>
                  <a:srgbClr val="3F3F3F"/>
                </a:solidFill>
                <a:latin typeface="DejaVu Sans"/>
                <a:cs typeface="DejaVu Sans"/>
              </a:rPr>
              <a:t>ledger</a:t>
            </a:r>
            <a:endParaRPr sz="1650">
              <a:latin typeface="DejaVu Sans"/>
              <a:cs typeface="DejaVu Sans"/>
            </a:endParaRPr>
          </a:p>
        </p:txBody>
      </p:sp>
      <p:sp>
        <p:nvSpPr>
          <p:cNvPr id="9" name="object 9"/>
          <p:cNvSpPr txBox="1"/>
          <p:nvPr/>
        </p:nvSpPr>
        <p:spPr>
          <a:xfrm>
            <a:off x="565785" y="428625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10" name="object 10"/>
          <p:cNvSpPr txBox="1"/>
          <p:nvPr/>
        </p:nvSpPr>
        <p:spPr>
          <a:xfrm>
            <a:off x="565785" y="515874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33244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0" dirty="0"/>
              <a:t> </a:t>
            </a:r>
            <a:r>
              <a:rPr spc="-5" dirty="0"/>
              <a:t>Networks</a:t>
            </a:r>
          </a:p>
        </p:txBody>
      </p:sp>
      <p:sp>
        <p:nvSpPr>
          <p:cNvPr id="3" name="object 3"/>
          <p:cNvSpPr txBox="1"/>
          <p:nvPr/>
        </p:nvSpPr>
        <p:spPr>
          <a:xfrm>
            <a:off x="565785" y="2190751"/>
            <a:ext cx="125254" cy="197490"/>
          </a:xfrm>
          <a:prstGeom prst="rect">
            <a:avLst/>
          </a:prstGeom>
        </p:spPr>
        <p:txBody>
          <a:bodyPr vert="horz" wrap="square" lIns="0" tIns="12700" rIns="0" bIns="0" rtlCol="0">
            <a:spAutoFit/>
          </a:bodyPr>
          <a:lstStyle/>
          <a:p>
            <a:pPr marL="12700">
              <a:lnSpc>
                <a:spcPct val="100000"/>
              </a:lnSpc>
              <a:spcBef>
                <a:spcPts val="100"/>
              </a:spcBef>
            </a:pPr>
            <a:r>
              <a:rPr sz="1200" spc="1850" dirty="0">
                <a:solidFill>
                  <a:srgbClr val="8FC125"/>
                </a:solidFill>
                <a:latin typeface="OpenSymbol"/>
                <a:cs typeface="OpenSymbol"/>
              </a:rPr>
              <a:t></a:t>
            </a:r>
            <a:endParaRPr sz="1200">
              <a:latin typeface="OpenSymbol"/>
              <a:cs typeface="OpenSymbol"/>
            </a:endParaRPr>
          </a:p>
        </p:txBody>
      </p:sp>
      <p:sp>
        <p:nvSpPr>
          <p:cNvPr id="4" name="object 4"/>
          <p:cNvSpPr txBox="1"/>
          <p:nvPr/>
        </p:nvSpPr>
        <p:spPr>
          <a:xfrm>
            <a:off x="782002" y="2193290"/>
            <a:ext cx="6055043" cy="945515"/>
          </a:xfrm>
          <a:prstGeom prst="rect">
            <a:avLst/>
          </a:prstGeom>
        </p:spPr>
        <p:txBody>
          <a:bodyPr vert="horz" wrap="square" lIns="0" tIns="12700" rIns="0" bIns="0" rtlCol="0">
            <a:spAutoFit/>
          </a:bodyPr>
          <a:lstStyle/>
          <a:p>
            <a:pPr marL="12700" marR="5080">
              <a:lnSpc>
                <a:spcPct val="100600"/>
              </a:lnSpc>
              <a:spcBef>
                <a:spcPts val="100"/>
              </a:spcBef>
            </a:pPr>
            <a:r>
              <a:rPr sz="1500" spc="-15" dirty="0">
                <a:solidFill>
                  <a:srgbClr val="3F3F3F"/>
                </a:solidFill>
                <a:latin typeface="DejaVu Sans"/>
                <a:cs typeface="DejaVu Sans"/>
              </a:rPr>
              <a:t>Finally, </a:t>
            </a:r>
            <a:r>
              <a:rPr sz="1500" dirty="0">
                <a:solidFill>
                  <a:srgbClr val="3F3F3F"/>
                </a:solidFill>
                <a:latin typeface="DejaVu Sans"/>
                <a:cs typeface="DejaVu Sans"/>
              </a:rPr>
              <a:t>to ensure </a:t>
            </a:r>
            <a:r>
              <a:rPr sz="1500" spc="-5" dirty="0">
                <a:solidFill>
                  <a:srgbClr val="3F3F3F"/>
                </a:solidFill>
                <a:latin typeface="DejaVu Sans"/>
                <a:cs typeface="DejaVu Sans"/>
              </a:rPr>
              <a:t>protection </a:t>
            </a:r>
            <a:r>
              <a:rPr sz="1500" spc="-10" dirty="0">
                <a:solidFill>
                  <a:srgbClr val="3F3F3F"/>
                </a:solidFill>
                <a:latin typeface="DejaVu Sans"/>
                <a:cs typeface="DejaVu Sans"/>
              </a:rPr>
              <a:t>from </a:t>
            </a:r>
            <a:r>
              <a:rPr sz="1500" spc="-5" dirty="0">
                <a:solidFill>
                  <a:srgbClr val="3F3F3F"/>
                </a:solidFill>
                <a:latin typeface="DejaVu Sans"/>
                <a:cs typeface="DejaVu Sans"/>
              </a:rPr>
              <a:t>hackers, </a:t>
            </a:r>
            <a:r>
              <a:rPr sz="1500" dirty="0">
                <a:solidFill>
                  <a:srgbClr val="3F3F3F"/>
                </a:solidFill>
                <a:latin typeface="DejaVu Sans"/>
                <a:cs typeface="DejaVu Sans"/>
              </a:rPr>
              <a:t>the miners </a:t>
            </a:r>
            <a:r>
              <a:rPr sz="1500" spc="5" dirty="0">
                <a:solidFill>
                  <a:srgbClr val="3F3F3F"/>
                </a:solidFill>
                <a:latin typeface="DejaVu Sans"/>
                <a:cs typeface="DejaVu Sans"/>
              </a:rPr>
              <a:t>seal these </a:t>
            </a:r>
            <a:r>
              <a:rPr sz="1500" dirty="0">
                <a:solidFill>
                  <a:srgbClr val="3F3F3F"/>
                </a:solidFill>
                <a:latin typeface="DejaVu Sans"/>
                <a:cs typeface="DejaVu Sans"/>
              </a:rPr>
              <a:t>transactions  behind multiple </a:t>
            </a:r>
            <a:r>
              <a:rPr sz="1500" spc="5" dirty="0">
                <a:solidFill>
                  <a:srgbClr val="3F3F3F"/>
                </a:solidFill>
                <a:latin typeface="DejaVu Sans"/>
                <a:cs typeface="DejaVu Sans"/>
              </a:rPr>
              <a:t>layers </a:t>
            </a:r>
            <a:r>
              <a:rPr sz="1500" dirty="0">
                <a:solidFill>
                  <a:srgbClr val="3F3F3F"/>
                </a:solidFill>
                <a:latin typeface="DejaVu Sans"/>
                <a:cs typeface="DejaVu Sans"/>
              </a:rPr>
              <a:t>of computational work, requiring too </a:t>
            </a:r>
            <a:r>
              <a:rPr sz="1500" spc="5" dirty="0">
                <a:solidFill>
                  <a:srgbClr val="3F3F3F"/>
                </a:solidFill>
                <a:latin typeface="DejaVu Sans"/>
                <a:cs typeface="DejaVu Sans"/>
              </a:rPr>
              <a:t>much </a:t>
            </a:r>
            <a:r>
              <a:rPr sz="1500" dirty="0">
                <a:solidFill>
                  <a:srgbClr val="3F3F3F"/>
                </a:solidFill>
                <a:latin typeface="DejaVu Sans"/>
                <a:cs typeface="DejaVu Sans"/>
              </a:rPr>
              <a:t>work </a:t>
            </a:r>
            <a:r>
              <a:rPr sz="1500" spc="-5" dirty="0">
                <a:solidFill>
                  <a:srgbClr val="3F3F3F"/>
                </a:solidFill>
                <a:latin typeface="DejaVu Sans"/>
                <a:cs typeface="DejaVu Sans"/>
              </a:rPr>
              <a:t>for </a:t>
            </a:r>
            <a:r>
              <a:rPr sz="1500" spc="5" dirty="0">
                <a:solidFill>
                  <a:srgbClr val="3F3F3F"/>
                </a:solidFill>
                <a:latin typeface="DejaVu Sans"/>
                <a:cs typeface="DejaVu Sans"/>
              </a:rPr>
              <a:t>a </a:t>
            </a:r>
            <a:r>
              <a:rPr sz="1500" spc="-10" dirty="0">
                <a:solidFill>
                  <a:srgbClr val="3F3F3F"/>
                </a:solidFill>
                <a:latin typeface="DejaVu Sans"/>
                <a:cs typeface="DejaVu Sans"/>
              </a:rPr>
              <a:t>hacker  </a:t>
            </a:r>
            <a:r>
              <a:rPr sz="1500" dirty="0">
                <a:solidFill>
                  <a:srgbClr val="3F3F3F"/>
                </a:solidFill>
                <a:latin typeface="DejaVu Sans"/>
                <a:cs typeface="DejaVu Sans"/>
              </a:rPr>
              <a:t>to possibly achieve. </a:t>
            </a:r>
            <a:r>
              <a:rPr sz="1500" spc="5" dirty="0">
                <a:solidFill>
                  <a:srgbClr val="3F3F3F"/>
                </a:solidFill>
                <a:latin typeface="DejaVu Sans"/>
                <a:cs typeface="DejaVu Sans"/>
              </a:rPr>
              <a:t>This service </a:t>
            </a:r>
            <a:r>
              <a:rPr sz="1500" dirty="0">
                <a:solidFill>
                  <a:srgbClr val="3F3F3F"/>
                </a:solidFill>
                <a:latin typeface="DejaVu Sans"/>
                <a:cs typeface="DejaVu Sans"/>
              </a:rPr>
              <a:t>is </a:t>
            </a:r>
            <a:r>
              <a:rPr sz="1500" spc="-5" dirty="0">
                <a:solidFill>
                  <a:srgbClr val="3F3F3F"/>
                </a:solidFill>
                <a:latin typeface="DejaVu Sans"/>
                <a:cs typeface="DejaVu Sans"/>
              </a:rPr>
              <a:t>rewarded </a:t>
            </a:r>
            <a:r>
              <a:rPr sz="1500" spc="5" dirty="0">
                <a:solidFill>
                  <a:srgbClr val="3F3F3F"/>
                </a:solidFill>
                <a:latin typeface="DejaVu Sans"/>
                <a:cs typeface="DejaVu Sans"/>
              </a:rPr>
              <a:t>by </a:t>
            </a:r>
            <a:r>
              <a:rPr sz="1500" spc="-5" dirty="0">
                <a:solidFill>
                  <a:srgbClr val="3F3F3F"/>
                </a:solidFill>
                <a:latin typeface="DejaVu Sans"/>
                <a:cs typeface="DejaVu Sans"/>
              </a:rPr>
              <a:t>providing </a:t>
            </a:r>
            <a:r>
              <a:rPr sz="1500" dirty="0">
                <a:solidFill>
                  <a:srgbClr val="3F3F3F"/>
                </a:solidFill>
                <a:latin typeface="DejaVu Sans"/>
                <a:cs typeface="DejaVu Sans"/>
              </a:rPr>
              <a:t>bitcoins </a:t>
            </a:r>
            <a:r>
              <a:rPr sz="1500" spc="5" dirty="0">
                <a:solidFill>
                  <a:srgbClr val="3F3F3F"/>
                </a:solidFill>
                <a:latin typeface="DejaVu Sans"/>
                <a:cs typeface="DejaVu Sans"/>
              </a:rPr>
              <a:t>as a </a:t>
            </a:r>
            <a:r>
              <a:rPr sz="1500" dirty="0">
                <a:solidFill>
                  <a:srgbClr val="3F3F3F"/>
                </a:solidFill>
                <a:latin typeface="DejaVu Sans"/>
                <a:cs typeface="DejaVu Sans"/>
              </a:rPr>
              <a:t>fee to the  </a:t>
            </a:r>
            <a:r>
              <a:rPr sz="1500" spc="-20" dirty="0">
                <a:solidFill>
                  <a:srgbClr val="3F3F3F"/>
                </a:solidFill>
                <a:latin typeface="DejaVu Sans"/>
                <a:cs typeface="DejaVu Sans"/>
              </a:rPr>
              <a:t>miner.</a:t>
            </a:r>
            <a:endParaRPr sz="1500">
              <a:latin typeface="DejaVu Sans"/>
              <a:cs typeface="DejaVu Sans"/>
            </a:endParaRPr>
          </a:p>
        </p:txBody>
      </p:sp>
      <p:sp>
        <p:nvSpPr>
          <p:cNvPr id="5" name="object 5"/>
          <p:cNvSpPr txBox="1"/>
          <p:nvPr/>
        </p:nvSpPr>
        <p:spPr>
          <a:xfrm>
            <a:off x="609600" y="3429000"/>
            <a:ext cx="2590800" cy="244939"/>
          </a:xfrm>
          <a:prstGeom prst="rect">
            <a:avLst/>
          </a:prstGeom>
        </p:spPr>
        <p:txBody>
          <a:bodyPr vert="horz" wrap="square" lIns="0" tIns="13970" rIns="0" bIns="0" rtlCol="0">
            <a:spAutoFit/>
          </a:bodyPr>
          <a:lstStyle/>
          <a:p>
            <a:pPr marL="12700">
              <a:lnSpc>
                <a:spcPct val="100000"/>
              </a:lnSpc>
              <a:spcBef>
                <a:spcPts val="110"/>
              </a:spcBef>
            </a:pPr>
            <a:r>
              <a:rPr sz="1500" dirty="0">
                <a:solidFill>
                  <a:srgbClr val="3F3F3F"/>
                </a:solidFill>
                <a:latin typeface="DejaVu Sans"/>
                <a:cs typeface="DejaVu Sans"/>
              </a:rPr>
              <a:t>3. </a:t>
            </a:r>
            <a:r>
              <a:rPr sz="1500" b="1" u="sng" dirty="0">
                <a:solidFill>
                  <a:srgbClr val="3F3F3F"/>
                </a:solidFill>
                <a:uFill>
                  <a:solidFill>
                    <a:srgbClr val="3F3F3F"/>
                  </a:solidFill>
                </a:uFill>
                <a:latin typeface="DejaVu Sans"/>
                <a:cs typeface="DejaVu Sans"/>
              </a:rPr>
              <a:t>Propagation</a:t>
            </a:r>
            <a:r>
              <a:rPr sz="1500" b="1" u="sng" spc="-35" dirty="0">
                <a:solidFill>
                  <a:srgbClr val="3F3F3F"/>
                </a:solidFill>
                <a:uFill>
                  <a:solidFill>
                    <a:srgbClr val="3F3F3F"/>
                  </a:solidFill>
                </a:uFill>
                <a:latin typeface="DejaVu Sans"/>
                <a:cs typeface="DejaVu Sans"/>
              </a:rPr>
              <a:t> </a:t>
            </a:r>
            <a:r>
              <a:rPr sz="1500" b="1" u="sng" spc="-10" dirty="0">
                <a:solidFill>
                  <a:srgbClr val="3F3F3F"/>
                </a:solidFill>
                <a:uFill>
                  <a:solidFill>
                    <a:srgbClr val="3F3F3F"/>
                  </a:solidFill>
                </a:uFill>
                <a:latin typeface="DejaVu Sans"/>
                <a:cs typeface="DejaVu Sans"/>
              </a:rPr>
              <a:t>Layer</a:t>
            </a:r>
            <a:endParaRPr sz="1500">
              <a:latin typeface="DejaVu Sans"/>
              <a:cs typeface="DejaVu Sans"/>
            </a:endParaRPr>
          </a:p>
        </p:txBody>
      </p:sp>
      <p:sp>
        <p:nvSpPr>
          <p:cNvPr id="6" name="object 6"/>
          <p:cNvSpPr txBox="1"/>
          <p:nvPr/>
        </p:nvSpPr>
        <p:spPr>
          <a:xfrm>
            <a:off x="565785" y="3891280"/>
            <a:ext cx="125254" cy="197490"/>
          </a:xfrm>
          <a:prstGeom prst="rect">
            <a:avLst/>
          </a:prstGeom>
        </p:spPr>
        <p:txBody>
          <a:bodyPr vert="horz" wrap="square" lIns="0" tIns="12700" rIns="0" bIns="0" rtlCol="0">
            <a:spAutoFit/>
          </a:bodyPr>
          <a:lstStyle/>
          <a:p>
            <a:pPr marL="12700">
              <a:lnSpc>
                <a:spcPct val="100000"/>
              </a:lnSpc>
              <a:spcBef>
                <a:spcPts val="100"/>
              </a:spcBef>
            </a:pPr>
            <a:r>
              <a:rPr sz="1200" spc="1850" dirty="0">
                <a:solidFill>
                  <a:srgbClr val="8FC125"/>
                </a:solidFill>
                <a:latin typeface="OpenSymbol"/>
                <a:cs typeface="OpenSymbol"/>
              </a:rPr>
              <a:t></a:t>
            </a:r>
            <a:endParaRPr sz="1200">
              <a:latin typeface="OpenSymbol"/>
              <a:cs typeface="OpenSymbol"/>
            </a:endParaRPr>
          </a:p>
        </p:txBody>
      </p:sp>
      <p:sp>
        <p:nvSpPr>
          <p:cNvPr id="7" name="object 7"/>
          <p:cNvSpPr txBox="1"/>
          <p:nvPr/>
        </p:nvSpPr>
        <p:spPr>
          <a:xfrm>
            <a:off x="782002" y="3892551"/>
            <a:ext cx="5915025" cy="2079625"/>
          </a:xfrm>
          <a:prstGeom prst="rect">
            <a:avLst/>
          </a:prstGeom>
        </p:spPr>
        <p:txBody>
          <a:bodyPr vert="horz" wrap="square" lIns="0" tIns="11430" rIns="0" bIns="0" rtlCol="0">
            <a:spAutoFit/>
          </a:bodyPr>
          <a:lstStyle/>
          <a:p>
            <a:pPr marL="12700" marR="147320">
              <a:lnSpc>
                <a:spcPct val="101099"/>
              </a:lnSpc>
              <a:spcBef>
                <a:spcPts val="90"/>
              </a:spcBef>
            </a:pPr>
            <a:r>
              <a:rPr sz="1500" dirty="0">
                <a:solidFill>
                  <a:srgbClr val="3F3F3F"/>
                </a:solidFill>
                <a:latin typeface="DejaVu Sans"/>
                <a:cs typeface="DejaVu Sans"/>
              </a:rPr>
              <a:t>The </a:t>
            </a:r>
            <a:r>
              <a:rPr sz="1500" spc="-5" dirty="0">
                <a:solidFill>
                  <a:srgbClr val="3F3F3F"/>
                </a:solidFill>
                <a:latin typeface="DejaVu Sans"/>
                <a:cs typeface="DejaVu Sans"/>
              </a:rPr>
              <a:t>propagation </a:t>
            </a:r>
            <a:r>
              <a:rPr sz="1500" dirty="0">
                <a:solidFill>
                  <a:srgbClr val="3F3F3F"/>
                </a:solidFill>
                <a:latin typeface="DejaVu Sans"/>
                <a:cs typeface="DejaVu Sans"/>
              </a:rPr>
              <a:t>layer </a:t>
            </a:r>
            <a:r>
              <a:rPr sz="1500" spc="5" dirty="0">
                <a:solidFill>
                  <a:srgbClr val="3F3F3F"/>
                </a:solidFill>
                <a:latin typeface="DejaVu Sans"/>
                <a:cs typeface="DejaVu Sans"/>
              </a:rPr>
              <a:t>is </a:t>
            </a:r>
            <a:r>
              <a:rPr sz="1500" dirty="0">
                <a:solidFill>
                  <a:srgbClr val="3F3F3F"/>
                </a:solidFill>
                <a:latin typeface="DejaVu Sans"/>
                <a:cs typeface="DejaVu Sans"/>
              </a:rPr>
              <a:t>responsible </a:t>
            </a:r>
            <a:r>
              <a:rPr sz="1500" spc="-5" dirty="0">
                <a:solidFill>
                  <a:srgbClr val="3F3F3F"/>
                </a:solidFill>
                <a:latin typeface="DejaVu Sans"/>
                <a:cs typeface="DejaVu Sans"/>
              </a:rPr>
              <a:t>for </a:t>
            </a:r>
            <a:r>
              <a:rPr sz="1500" dirty="0">
                <a:solidFill>
                  <a:srgbClr val="3F3F3F"/>
                </a:solidFill>
                <a:latin typeface="DejaVu Sans"/>
                <a:cs typeface="DejaVu Sans"/>
              </a:rPr>
              <a:t>deciding </a:t>
            </a:r>
            <a:r>
              <a:rPr sz="1500" spc="5" dirty="0">
                <a:solidFill>
                  <a:srgbClr val="3F3F3F"/>
                </a:solidFill>
                <a:latin typeface="DejaVu Sans"/>
                <a:cs typeface="DejaVu Sans"/>
              </a:rPr>
              <a:t>how </a:t>
            </a:r>
            <a:r>
              <a:rPr sz="1500" dirty="0">
                <a:solidFill>
                  <a:srgbClr val="3F3F3F"/>
                </a:solidFill>
                <a:latin typeface="DejaVu Sans"/>
                <a:cs typeface="DejaVu Sans"/>
              </a:rPr>
              <a:t>the </a:t>
            </a:r>
            <a:r>
              <a:rPr sz="1500" spc="-5" dirty="0">
                <a:solidFill>
                  <a:srgbClr val="3F3F3F"/>
                </a:solidFill>
                <a:latin typeface="DejaVu Sans"/>
                <a:cs typeface="DejaVu Sans"/>
              </a:rPr>
              <a:t>shared </a:t>
            </a:r>
            <a:r>
              <a:rPr sz="1500" spc="5" dirty="0">
                <a:solidFill>
                  <a:srgbClr val="3F3F3F"/>
                </a:solidFill>
                <a:latin typeface="DejaVu Sans"/>
                <a:cs typeface="DejaVu Sans"/>
              </a:rPr>
              <a:t>ledger </a:t>
            </a:r>
            <a:r>
              <a:rPr sz="1500" dirty="0">
                <a:solidFill>
                  <a:srgbClr val="3F3F3F"/>
                </a:solidFill>
                <a:latin typeface="DejaVu Sans"/>
                <a:cs typeface="DejaVu Sans"/>
              </a:rPr>
              <a:t>and the  blocks </a:t>
            </a:r>
            <a:r>
              <a:rPr sz="1500" spc="-10" dirty="0">
                <a:solidFill>
                  <a:srgbClr val="3F3F3F"/>
                </a:solidFill>
                <a:latin typeface="DejaVu Sans"/>
                <a:cs typeface="DejaVu Sans"/>
              </a:rPr>
              <a:t>are </a:t>
            </a:r>
            <a:r>
              <a:rPr sz="1500" dirty="0">
                <a:solidFill>
                  <a:srgbClr val="3F3F3F"/>
                </a:solidFill>
                <a:latin typeface="DejaVu Sans"/>
                <a:cs typeface="DejaVu Sans"/>
              </a:rPr>
              <a:t>transmitted </a:t>
            </a:r>
            <a:r>
              <a:rPr sz="1500" spc="5" dirty="0">
                <a:solidFill>
                  <a:srgbClr val="3F3F3F"/>
                </a:solidFill>
                <a:latin typeface="DejaVu Sans"/>
                <a:cs typeface="DejaVu Sans"/>
              </a:rPr>
              <a:t>on </a:t>
            </a:r>
            <a:r>
              <a:rPr sz="1500" dirty="0">
                <a:solidFill>
                  <a:srgbClr val="3F3F3F"/>
                </a:solidFill>
                <a:latin typeface="DejaVu Sans"/>
                <a:cs typeface="DejaVu Sans"/>
              </a:rPr>
              <a:t>the P2P</a:t>
            </a:r>
            <a:r>
              <a:rPr sz="1500" spc="20" dirty="0">
                <a:solidFill>
                  <a:srgbClr val="3F3F3F"/>
                </a:solidFill>
                <a:latin typeface="DejaVu Sans"/>
                <a:cs typeface="DejaVu Sans"/>
              </a:rPr>
              <a:t> </a:t>
            </a:r>
            <a:r>
              <a:rPr sz="1500" dirty="0">
                <a:solidFill>
                  <a:srgbClr val="3F3F3F"/>
                </a:solidFill>
                <a:latin typeface="DejaVu Sans"/>
                <a:cs typeface="DejaVu Sans"/>
              </a:rPr>
              <a:t>network.</a:t>
            </a:r>
            <a:endParaRPr sz="1500">
              <a:latin typeface="DejaVu Sans"/>
              <a:cs typeface="DejaVu Sans"/>
            </a:endParaRPr>
          </a:p>
          <a:p>
            <a:pPr marL="12700" marR="81280">
              <a:lnSpc>
                <a:spcPct val="100600"/>
              </a:lnSpc>
              <a:spcBef>
                <a:spcPts val="840"/>
              </a:spcBef>
            </a:pPr>
            <a:r>
              <a:rPr sz="1500" dirty="0">
                <a:solidFill>
                  <a:srgbClr val="3F3F3F"/>
                </a:solidFill>
                <a:latin typeface="DejaVu Sans"/>
                <a:cs typeface="DejaVu Sans"/>
              </a:rPr>
              <a:t>Each of the </a:t>
            </a:r>
            <a:r>
              <a:rPr sz="1500" spc="5" dirty="0">
                <a:solidFill>
                  <a:srgbClr val="3F3F3F"/>
                </a:solidFill>
                <a:latin typeface="DejaVu Sans"/>
                <a:cs typeface="DejaVu Sans"/>
              </a:rPr>
              <a:t>peers </a:t>
            </a:r>
            <a:r>
              <a:rPr sz="1500" dirty="0">
                <a:solidFill>
                  <a:srgbClr val="3F3F3F"/>
                </a:solidFill>
                <a:latin typeface="DejaVu Sans"/>
                <a:cs typeface="DejaVu Sans"/>
              </a:rPr>
              <a:t>can transmit </a:t>
            </a:r>
            <a:r>
              <a:rPr sz="1500" spc="5" dirty="0">
                <a:solidFill>
                  <a:srgbClr val="3F3F3F"/>
                </a:solidFill>
                <a:latin typeface="DejaVu Sans"/>
                <a:cs typeface="DejaVu Sans"/>
              </a:rPr>
              <a:t>a </a:t>
            </a:r>
            <a:r>
              <a:rPr sz="1500" spc="10" dirty="0">
                <a:solidFill>
                  <a:srgbClr val="3F3F3F"/>
                </a:solidFill>
                <a:latin typeface="DejaVu Sans"/>
                <a:cs typeface="DejaVu Sans"/>
              </a:rPr>
              <a:t>new </a:t>
            </a:r>
            <a:r>
              <a:rPr sz="1500" dirty="0">
                <a:solidFill>
                  <a:srgbClr val="3F3F3F"/>
                </a:solidFill>
                <a:latin typeface="DejaVu Sans"/>
                <a:cs typeface="DejaVu Sans"/>
              </a:rPr>
              <a:t>transaction </a:t>
            </a:r>
            <a:r>
              <a:rPr sz="1500" spc="-5" dirty="0">
                <a:solidFill>
                  <a:srgbClr val="3F3F3F"/>
                </a:solidFill>
                <a:latin typeface="DejaVu Sans"/>
                <a:cs typeface="DejaVu Sans"/>
              </a:rPr>
              <a:t>to </a:t>
            </a:r>
            <a:r>
              <a:rPr sz="1500" spc="5" dirty="0">
                <a:solidFill>
                  <a:srgbClr val="3F3F3F"/>
                </a:solidFill>
                <a:latin typeface="DejaVu Sans"/>
                <a:cs typeface="DejaVu Sans"/>
              </a:rPr>
              <a:t>other nodes on </a:t>
            </a:r>
            <a:r>
              <a:rPr sz="1500" dirty="0">
                <a:solidFill>
                  <a:srgbClr val="3F3F3F"/>
                </a:solidFill>
                <a:latin typeface="DejaVu Sans"/>
                <a:cs typeface="DejaVu Sans"/>
              </a:rPr>
              <a:t>the network.  This </a:t>
            </a:r>
            <a:r>
              <a:rPr sz="1500" spc="-5" dirty="0">
                <a:solidFill>
                  <a:srgbClr val="3F3F3F"/>
                </a:solidFill>
                <a:latin typeface="DejaVu Sans"/>
                <a:cs typeface="DejaVu Sans"/>
              </a:rPr>
              <a:t>architecture </a:t>
            </a:r>
            <a:r>
              <a:rPr sz="1500" dirty="0">
                <a:solidFill>
                  <a:srgbClr val="3F3F3F"/>
                </a:solidFill>
                <a:latin typeface="DejaVu Sans"/>
                <a:cs typeface="DejaVu Sans"/>
              </a:rPr>
              <a:t>allows nodes </a:t>
            </a:r>
            <a:r>
              <a:rPr sz="1500" spc="-5" dirty="0">
                <a:solidFill>
                  <a:srgbClr val="3F3F3F"/>
                </a:solidFill>
                <a:latin typeface="DejaVu Sans"/>
                <a:cs typeface="DejaVu Sans"/>
              </a:rPr>
              <a:t>to </a:t>
            </a:r>
            <a:r>
              <a:rPr sz="1500" dirty="0">
                <a:solidFill>
                  <a:srgbClr val="3F3F3F"/>
                </a:solidFill>
                <a:latin typeface="DejaVu Sans"/>
                <a:cs typeface="DejaVu Sans"/>
              </a:rPr>
              <a:t>communicate </a:t>
            </a:r>
            <a:r>
              <a:rPr sz="1500" spc="-25" dirty="0">
                <a:solidFill>
                  <a:srgbClr val="3F3F3F"/>
                </a:solidFill>
                <a:latin typeface="DejaVu Sans"/>
                <a:cs typeface="DejaVu Sans"/>
              </a:rPr>
              <a:t>indirectly. </a:t>
            </a:r>
            <a:r>
              <a:rPr sz="1500" spc="-15" dirty="0">
                <a:solidFill>
                  <a:srgbClr val="3F3F3F"/>
                </a:solidFill>
                <a:latin typeface="DejaVu Sans"/>
                <a:cs typeface="DejaVu Sans"/>
              </a:rPr>
              <a:t>For </a:t>
            </a:r>
            <a:r>
              <a:rPr sz="1500" dirty="0">
                <a:solidFill>
                  <a:srgbClr val="3F3F3F"/>
                </a:solidFill>
                <a:latin typeface="DejaVu Sans"/>
                <a:cs typeface="DejaVu Sans"/>
              </a:rPr>
              <a:t>instance, </a:t>
            </a:r>
            <a:r>
              <a:rPr sz="1500" spc="5" dirty="0">
                <a:solidFill>
                  <a:srgbClr val="3F3F3F"/>
                </a:solidFill>
                <a:latin typeface="DejaVu Sans"/>
                <a:cs typeface="DejaVu Sans"/>
              </a:rPr>
              <a:t>you </a:t>
            </a:r>
            <a:r>
              <a:rPr sz="1500" dirty="0">
                <a:solidFill>
                  <a:srgbClr val="3F3F3F"/>
                </a:solidFill>
                <a:latin typeface="DejaVu Sans"/>
                <a:cs typeface="DejaVu Sans"/>
              </a:rPr>
              <a:t>can  </a:t>
            </a:r>
            <a:r>
              <a:rPr sz="1500" spc="5" dirty="0">
                <a:solidFill>
                  <a:srgbClr val="3F3F3F"/>
                </a:solidFill>
                <a:latin typeface="DejaVu Sans"/>
                <a:cs typeface="DejaVu Sans"/>
              </a:rPr>
              <a:t>send a </a:t>
            </a:r>
            <a:r>
              <a:rPr sz="1500" dirty="0">
                <a:solidFill>
                  <a:srgbClr val="3F3F3F"/>
                </a:solidFill>
                <a:latin typeface="DejaVu Sans"/>
                <a:cs typeface="DejaVu Sans"/>
              </a:rPr>
              <a:t>transaction </a:t>
            </a:r>
            <a:r>
              <a:rPr sz="1500" spc="-5" dirty="0">
                <a:solidFill>
                  <a:srgbClr val="3F3F3F"/>
                </a:solidFill>
                <a:latin typeface="DejaVu Sans"/>
                <a:cs typeface="DejaVu Sans"/>
              </a:rPr>
              <a:t>affecting </a:t>
            </a:r>
            <a:r>
              <a:rPr sz="1500" dirty="0">
                <a:solidFill>
                  <a:srgbClr val="3F3F3F"/>
                </a:solidFill>
                <a:latin typeface="DejaVu Sans"/>
                <a:cs typeface="DejaVu Sans"/>
              </a:rPr>
              <a:t>two wallets without each wallet </a:t>
            </a:r>
            <a:r>
              <a:rPr sz="1500" spc="5" dirty="0">
                <a:solidFill>
                  <a:srgbClr val="3F3F3F"/>
                </a:solidFill>
                <a:latin typeface="DejaVu Sans"/>
                <a:cs typeface="DejaVu Sans"/>
              </a:rPr>
              <a:t>being </a:t>
            </a:r>
            <a:r>
              <a:rPr sz="1500" dirty="0">
                <a:solidFill>
                  <a:srgbClr val="3F3F3F"/>
                </a:solidFill>
                <a:latin typeface="DejaVu Sans"/>
                <a:cs typeface="DejaVu Sans"/>
              </a:rPr>
              <a:t>connected  </a:t>
            </a:r>
            <a:r>
              <a:rPr sz="1500" spc="-5" dirty="0">
                <a:solidFill>
                  <a:srgbClr val="3F3F3F"/>
                </a:solidFill>
                <a:latin typeface="DejaVu Sans"/>
                <a:cs typeface="DejaVu Sans"/>
              </a:rPr>
              <a:t>directly </a:t>
            </a:r>
            <a:r>
              <a:rPr sz="1500" dirty="0">
                <a:solidFill>
                  <a:srgbClr val="3F3F3F"/>
                </a:solidFill>
                <a:latin typeface="DejaVu Sans"/>
                <a:cs typeface="DejaVu Sans"/>
              </a:rPr>
              <a:t>to each </a:t>
            </a:r>
            <a:r>
              <a:rPr sz="1500" spc="-20" dirty="0">
                <a:solidFill>
                  <a:srgbClr val="3F3F3F"/>
                </a:solidFill>
                <a:latin typeface="DejaVu Sans"/>
                <a:cs typeface="DejaVu Sans"/>
              </a:rPr>
              <a:t>other.</a:t>
            </a:r>
            <a:endParaRPr sz="1500">
              <a:latin typeface="DejaVu Sans"/>
              <a:cs typeface="DejaVu Sans"/>
            </a:endParaRPr>
          </a:p>
          <a:p>
            <a:pPr marL="12700" marR="5080">
              <a:lnSpc>
                <a:spcPct val="100000"/>
              </a:lnSpc>
              <a:spcBef>
                <a:spcPts val="850"/>
              </a:spcBef>
            </a:pPr>
            <a:r>
              <a:rPr sz="1500" dirty="0">
                <a:solidFill>
                  <a:srgbClr val="3F3F3F"/>
                </a:solidFill>
                <a:latin typeface="DejaVu Sans"/>
                <a:cs typeface="DejaVu Sans"/>
              </a:rPr>
              <a:t>Any </a:t>
            </a:r>
            <a:r>
              <a:rPr sz="1500" spc="5" dirty="0">
                <a:solidFill>
                  <a:srgbClr val="3F3F3F"/>
                </a:solidFill>
                <a:latin typeface="DejaVu Sans"/>
                <a:cs typeface="DejaVu Sans"/>
              </a:rPr>
              <a:t>node </a:t>
            </a:r>
            <a:r>
              <a:rPr sz="1500" dirty="0">
                <a:solidFill>
                  <a:srgbClr val="3F3F3F"/>
                </a:solidFill>
                <a:latin typeface="DejaVu Sans"/>
                <a:cs typeface="DejaVu Sans"/>
              </a:rPr>
              <a:t>that </a:t>
            </a:r>
            <a:r>
              <a:rPr sz="1500" spc="-5" dirty="0">
                <a:solidFill>
                  <a:srgbClr val="3F3F3F"/>
                </a:solidFill>
                <a:latin typeface="DejaVu Sans"/>
                <a:cs typeface="DejaVu Sans"/>
              </a:rPr>
              <a:t>receives </a:t>
            </a:r>
            <a:r>
              <a:rPr sz="1500" spc="5" dirty="0">
                <a:solidFill>
                  <a:srgbClr val="3F3F3F"/>
                </a:solidFill>
                <a:latin typeface="DejaVu Sans"/>
                <a:cs typeface="DejaVu Sans"/>
              </a:rPr>
              <a:t>a </a:t>
            </a:r>
            <a:r>
              <a:rPr sz="1500" dirty="0">
                <a:solidFill>
                  <a:srgbClr val="3F3F3F"/>
                </a:solidFill>
                <a:latin typeface="DejaVu Sans"/>
                <a:cs typeface="DejaVu Sans"/>
              </a:rPr>
              <a:t>valid transaction it </a:t>
            </a:r>
            <a:r>
              <a:rPr sz="1500" spc="5" dirty="0">
                <a:solidFill>
                  <a:srgbClr val="3F3F3F"/>
                </a:solidFill>
                <a:latin typeface="DejaVu Sans"/>
                <a:cs typeface="DejaVu Sans"/>
              </a:rPr>
              <a:t>has </a:t>
            </a:r>
            <a:r>
              <a:rPr sz="1500" dirty="0">
                <a:solidFill>
                  <a:srgbClr val="3F3F3F"/>
                </a:solidFill>
                <a:latin typeface="DejaVu Sans"/>
                <a:cs typeface="DejaVu Sans"/>
              </a:rPr>
              <a:t>not </a:t>
            </a:r>
            <a:r>
              <a:rPr sz="1500" spc="10" dirty="0">
                <a:solidFill>
                  <a:srgbClr val="3F3F3F"/>
                </a:solidFill>
                <a:latin typeface="DejaVu Sans"/>
                <a:cs typeface="DejaVu Sans"/>
              </a:rPr>
              <a:t>seen </a:t>
            </a:r>
            <a:r>
              <a:rPr sz="1500" spc="-5" dirty="0">
                <a:solidFill>
                  <a:srgbClr val="3F3F3F"/>
                </a:solidFill>
                <a:latin typeface="DejaVu Sans"/>
                <a:cs typeface="DejaVu Sans"/>
              </a:rPr>
              <a:t>before </a:t>
            </a:r>
            <a:r>
              <a:rPr sz="1500" dirty="0">
                <a:solidFill>
                  <a:srgbClr val="3F3F3F"/>
                </a:solidFill>
                <a:latin typeface="DejaVu Sans"/>
                <a:cs typeface="DejaVu Sans"/>
              </a:rPr>
              <a:t>will immediately  </a:t>
            </a:r>
            <a:r>
              <a:rPr sz="1500" spc="-5" dirty="0">
                <a:solidFill>
                  <a:srgbClr val="3F3F3F"/>
                </a:solidFill>
                <a:latin typeface="DejaVu Sans"/>
                <a:cs typeface="DejaVu Sans"/>
              </a:rPr>
              <a:t>forward </a:t>
            </a:r>
            <a:r>
              <a:rPr sz="1500" dirty="0">
                <a:solidFill>
                  <a:srgbClr val="3F3F3F"/>
                </a:solidFill>
                <a:latin typeface="DejaVu Sans"/>
                <a:cs typeface="DejaVu Sans"/>
              </a:rPr>
              <a:t>it to </a:t>
            </a:r>
            <a:r>
              <a:rPr sz="1500" spc="-5" dirty="0">
                <a:solidFill>
                  <a:srgbClr val="3F3F3F"/>
                </a:solidFill>
                <a:latin typeface="DejaVu Sans"/>
                <a:cs typeface="DejaVu Sans"/>
              </a:rPr>
              <a:t>all </a:t>
            </a:r>
            <a:r>
              <a:rPr sz="1500" spc="5" dirty="0">
                <a:solidFill>
                  <a:srgbClr val="3F3F3F"/>
                </a:solidFill>
                <a:latin typeface="DejaVu Sans"/>
                <a:cs typeface="DejaVu Sans"/>
              </a:rPr>
              <a:t>other nodes </a:t>
            </a:r>
            <a:r>
              <a:rPr sz="1500" dirty="0">
                <a:solidFill>
                  <a:srgbClr val="3F3F3F"/>
                </a:solidFill>
                <a:latin typeface="DejaVu Sans"/>
                <a:cs typeface="DejaVu Sans"/>
              </a:rPr>
              <a:t>to which it is</a:t>
            </a:r>
            <a:r>
              <a:rPr sz="1500" spc="-15" dirty="0">
                <a:solidFill>
                  <a:srgbClr val="3F3F3F"/>
                </a:solidFill>
                <a:latin typeface="DejaVu Sans"/>
                <a:cs typeface="DejaVu Sans"/>
              </a:rPr>
              <a:t> </a:t>
            </a:r>
            <a:r>
              <a:rPr sz="1500" dirty="0">
                <a:solidFill>
                  <a:srgbClr val="3F3F3F"/>
                </a:solidFill>
                <a:latin typeface="DejaVu Sans"/>
                <a:cs typeface="DejaVu Sans"/>
              </a:rPr>
              <a:t>connected.</a:t>
            </a:r>
            <a:endParaRPr sz="1500">
              <a:latin typeface="DejaVu Sans"/>
              <a:cs typeface="DejaVu Sans"/>
            </a:endParaRPr>
          </a:p>
        </p:txBody>
      </p:sp>
      <p:sp>
        <p:nvSpPr>
          <p:cNvPr id="8" name="object 8"/>
          <p:cNvSpPr txBox="1"/>
          <p:nvPr/>
        </p:nvSpPr>
        <p:spPr>
          <a:xfrm>
            <a:off x="565785" y="4457701"/>
            <a:ext cx="125254" cy="197490"/>
          </a:xfrm>
          <a:prstGeom prst="rect">
            <a:avLst/>
          </a:prstGeom>
        </p:spPr>
        <p:txBody>
          <a:bodyPr vert="horz" wrap="square" lIns="0" tIns="12700" rIns="0" bIns="0" rtlCol="0">
            <a:spAutoFit/>
          </a:bodyPr>
          <a:lstStyle/>
          <a:p>
            <a:pPr marL="12700">
              <a:lnSpc>
                <a:spcPct val="100000"/>
              </a:lnSpc>
              <a:spcBef>
                <a:spcPts val="100"/>
              </a:spcBef>
            </a:pPr>
            <a:r>
              <a:rPr sz="1200" spc="1850" dirty="0">
                <a:solidFill>
                  <a:srgbClr val="8FC125"/>
                </a:solidFill>
                <a:latin typeface="OpenSymbol"/>
                <a:cs typeface="OpenSymbol"/>
              </a:rPr>
              <a:t></a:t>
            </a:r>
            <a:endParaRPr sz="1200">
              <a:latin typeface="OpenSymbol"/>
              <a:cs typeface="OpenSymbol"/>
            </a:endParaRPr>
          </a:p>
        </p:txBody>
      </p:sp>
      <p:sp>
        <p:nvSpPr>
          <p:cNvPr id="9" name="object 9"/>
          <p:cNvSpPr txBox="1"/>
          <p:nvPr/>
        </p:nvSpPr>
        <p:spPr>
          <a:xfrm>
            <a:off x="565785" y="5483860"/>
            <a:ext cx="125254" cy="197490"/>
          </a:xfrm>
          <a:prstGeom prst="rect">
            <a:avLst/>
          </a:prstGeom>
        </p:spPr>
        <p:txBody>
          <a:bodyPr vert="horz" wrap="square" lIns="0" tIns="12700" rIns="0" bIns="0" rtlCol="0">
            <a:spAutoFit/>
          </a:bodyPr>
          <a:lstStyle/>
          <a:p>
            <a:pPr marL="12700">
              <a:lnSpc>
                <a:spcPct val="100000"/>
              </a:lnSpc>
              <a:spcBef>
                <a:spcPts val="100"/>
              </a:spcBef>
            </a:pPr>
            <a:r>
              <a:rPr sz="1200" spc="1850" dirty="0">
                <a:solidFill>
                  <a:srgbClr val="8FC125"/>
                </a:solidFill>
                <a:latin typeface="OpenSymbol"/>
                <a:cs typeface="OpenSymbol"/>
              </a:rPr>
              <a:t></a:t>
            </a:r>
            <a:endParaRPr sz="1200">
              <a:latin typeface="OpenSymbol"/>
              <a:cs typeface="OpenSymbo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33244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0" dirty="0"/>
              <a:t> </a:t>
            </a:r>
            <a:r>
              <a:rPr spc="-5" dirty="0"/>
              <a:t>Networks</a:t>
            </a:r>
          </a:p>
        </p:txBody>
      </p:sp>
      <p:sp>
        <p:nvSpPr>
          <p:cNvPr id="3" name="object 3"/>
          <p:cNvSpPr txBox="1"/>
          <p:nvPr/>
        </p:nvSpPr>
        <p:spPr>
          <a:xfrm>
            <a:off x="621030" y="2193290"/>
            <a:ext cx="1572101" cy="566822"/>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F3F3F"/>
                </a:solidFill>
                <a:latin typeface="DejaVu Sans"/>
                <a:cs typeface="DejaVu Sans"/>
              </a:rPr>
              <a:t>4.</a:t>
            </a:r>
            <a:r>
              <a:rPr sz="1800" u="heavy" spc="-10" dirty="0">
                <a:solidFill>
                  <a:srgbClr val="3F3F3F"/>
                </a:solidFill>
                <a:uFill>
                  <a:solidFill>
                    <a:srgbClr val="3F3F3F"/>
                  </a:solidFill>
                </a:uFill>
                <a:latin typeface="DejaVu Sans"/>
                <a:cs typeface="DejaVu Sans"/>
              </a:rPr>
              <a:t> </a:t>
            </a:r>
            <a:r>
              <a:rPr sz="1800" u="heavy" spc="-5" dirty="0">
                <a:solidFill>
                  <a:srgbClr val="3F3F3F"/>
                </a:solidFill>
                <a:uFill>
                  <a:solidFill>
                    <a:srgbClr val="3F3F3F"/>
                  </a:solidFill>
                </a:uFill>
                <a:latin typeface="DejaVu Sans"/>
                <a:cs typeface="DejaVu Sans"/>
              </a:rPr>
              <a:t>Semantic</a:t>
            </a:r>
            <a:r>
              <a:rPr sz="1800" u="heavy" spc="-55" dirty="0">
                <a:solidFill>
                  <a:srgbClr val="3F3F3F"/>
                </a:solidFill>
                <a:uFill>
                  <a:solidFill>
                    <a:srgbClr val="3F3F3F"/>
                  </a:solidFill>
                </a:uFill>
                <a:latin typeface="DejaVu Sans"/>
                <a:cs typeface="DejaVu Sans"/>
              </a:rPr>
              <a:t> </a:t>
            </a:r>
            <a:r>
              <a:rPr sz="1800" u="heavy" spc="-5" dirty="0">
                <a:solidFill>
                  <a:srgbClr val="3F3F3F"/>
                </a:solidFill>
                <a:uFill>
                  <a:solidFill>
                    <a:srgbClr val="3F3F3F"/>
                  </a:solidFill>
                </a:uFill>
                <a:latin typeface="DejaVu Sans"/>
                <a:cs typeface="DejaVu Sans"/>
              </a:rPr>
              <a:t>Layer</a:t>
            </a:r>
            <a:endParaRPr sz="1800">
              <a:latin typeface="DejaVu Sans"/>
              <a:cs typeface="DejaVu Sans"/>
            </a:endParaRPr>
          </a:p>
        </p:txBody>
      </p:sp>
      <p:sp>
        <p:nvSpPr>
          <p:cNvPr id="4" name="object 4"/>
          <p:cNvSpPr txBox="1"/>
          <p:nvPr/>
        </p:nvSpPr>
        <p:spPr>
          <a:xfrm>
            <a:off x="566738" y="299339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5" name="object 5"/>
          <p:cNvSpPr txBox="1"/>
          <p:nvPr/>
        </p:nvSpPr>
        <p:spPr>
          <a:xfrm>
            <a:off x="822961" y="2995929"/>
            <a:ext cx="5942171" cy="2485296"/>
          </a:xfrm>
          <a:prstGeom prst="rect">
            <a:avLst/>
          </a:prstGeom>
        </p:spPr>
        <p:txBody>
          <a:bodyPr vert="horz" wrap="square" lIns="0" tIns="12700" rIns="0" bIns="0" rtlCol="0">
            <a:spAutoFit/>
          </a:bodyPr>
          <a:lstStyle/>
          <a:p>
            <a:pPr marL="12700" marR="191770">
              <a:lnSpc>
                <a:spcPct val="100000"/>
              </a:lnSpc>
              <a:spcBef>
                <a:spcPts val="100"/>
              </a:spcBef>
            </a:pPr>
            <a:r>
              <a:rPr sz="1800" dirty="0">
                <a:solidFill>
                  <a:srgbClr val="3F3F3F"/>
                </a:solidFill>
                <a:latin typeface="DejaVu Sans"/>
                <a:cs typeface="DejaVu Sans"/>
              </a:rPr>
              <a:t>The </a:t>
            </a:r>
            <a:r>
              <a:rPr sz="1800" spc="-5" dirty="0">
                <a:solidFill>
                  <a:srgbClr val="3F3F3F"/>
                </a:solidFill>
                <a:latin typeface="DejaVu Sans"/>
                <a:cs typeface="DejaVu Sans"/>
              </a:rPr>
              <a:t>semantic layer </a:t>
            </a:r>
            <a:r>
              <a:rPr sz="1800" spc="-15" dirty="0">
                <a:solidFill>
                  <a:srgbClr val="3F3F3F"/>
                </a:solidFill>
                <a:latin typeface="DejaVu Sans"/>
                <a:cs typeface="DejaVu Sans"/>
              </a:rPr>
              <a:t>takes </a:t>
            </a:r>
            <a:r>
              <a:rPr sz="1800" spc="-20" dirty="0">
                <a:solidFill>
                  <a:srgbClr val="3F3F3F"/>
                </a:solidFill>
                <a:latin typeface="DejaVu Sans"/>
                <a:cs typeface="DejaVu Sans"/>
              </a:rPr>
              <a:t>care </a:t>
            </a:r>
            <a:r>
              <a:rPr sz="1800" spc="-5" dirty="0">
                <a:solidFill>
                  <a:srgbClr val="3F3F3F"/>
                </a:solidFill>
                <a:latin typeface="DejaVu Sans"/>
                <a:cs typeface="DejaVu Sans"/>
              </a:rPr>
              <a:t>of how new blocks </a:t>
            </a:r>
            <a:r>
              <a:rPr sz="1800" spc="-15" dirty="0">
                <a:solidFill>
                  <a:srgbClr val="3F3F3F"/>
                </a:solidFill>
                <a:latin typeface="DejaVu Sans"/>
                <a:cs typeface="DejaVu Sans"/>
              </a:rPr>
              <a:t>relate </a:t>
            </a:r>
            <a:r>
              <a:rPr sz="1800" dirty="0">
                <a:solidFill>
                  <a:srgbClr val="3F3F3F"/>
                </a:solidFill>
                <a:latin typeface="DejaVu Sans"/>
                <a:cs typeface="DejaVu Sans"/>
              </a:rPr>
              <a:t>to </a:t>
            </a:r>
            <a:r>
              <a:rPr sz="1800" spc="-10" dirty="0">
                <a:solidFill>
                  <a:srgbClr val="3F3F3F"/>
                </a:solidFill>
                <a:latin typeface="DejaVu Sans"/>
                <a:cs typeface="DejaVu Sans"/>
              </a:rPr>
              <a:t>previous  </a:t>
            </a:r>
            <a:r>
              <a:rPr sz="1800" spc="-5" dirty="0">
                <a:solidFill>
                  <a:srgbClr val="3F3F3F"/>
                </a:solidFill>
                <a:latin typeface="DejaVu Sans"/>
                <a:cs typeface="DejaVu Sans"/>
              </a:rPr>
              <a:t>blocks and </a:t>
            </a:r>
            <a:r>
              <a:rPr sz="1800" spc="-10" dirty="0">
                <a:solidFill>
                  <a:srgbClr val="3F3F3F"/>
                </a:solidFill>
                <a:latin typeface="DejaVu Sans"/>
                <a:cs typeface="DejaVu Sans"/>
              </a:rPr>
              <a:t>provides </a:t>
            </a:r>
            <a:r>
              <a:rPr sz="1800" spc="-5" dirty="0">
                <a:solidFill>
                  <a:srgbClr val="3F3F3F"/>
                </a:solidFill>
                <a:latin typeface="DejaVu Sans"/>
                <a:cs typeface="DejaVu Sans"/>
              </a:rPr>
              <a:t>the </a:t>
            </a:r>
            <a:r>
              <a:rPr sz="1800" spc="-10" dirty="0">
                <a:solidFill>
                  <a:srgbClr val="3F3F3F"/>
                </a:solidFill>
                <a:latin typeface="DejaVu Sans"/>
                <a:cs typeface="DejaVu Sans"/>
              </a:rPr>
              <a:t>protocol </a:t>
            </a:r>
            <a:r>
              <a:rPr sz="1800" spc="-5" dirty="0">
                <a:solidFill>
                  <a:srgbClr val="3F3F3F"/>
                </a:solidFill>
                <a:latin typeface="DejaVu Sans"/>
                <a:cs typeface="DejaVu Sans"/>
              </a:rPr>
              <a:t>for verifying the consensus</a:t>
            </a:r>
            <a:r>
              <a:rPr sz="1800" spc="20" dirty="0">
                <a:solidFill>
                  <a:srgbClr val="3F3F3F"/>
                </a:solidFill>
                <a:latin typeface="DejaVu Sans"/>
                <a:cs typeface="DejaVu Sans"/>
              </a:rPr>
              <a:t> </a:t>
            </a:r>
            <a:r>
              <a:rPr sz="1800" spc="-5" dirty="0">
                <a:solidFill>
                  <a:srgbClr val="3F3F3F"/>
                </a:solidFill>
                <a:latin typeface="DejaVu Sans"/>
                <a:cs typeface="DejaVu Sans"/>
              </a:rPr>
              <a:t>rules.</a:t>
            </a:r>
            <a:endParaRPr sz="1800">
              <a:latin typeface="DejaVu Sans"/>
              <a:cs typeface="DejaVu Sans"/>
            </a:endParaRPr>
          </a:p>
          <a:p>
            <a:pPr marL="12700" marR="5080">
              <a:lnSpc>
                <a:spcPct val="100000"/>
              </a:lnSpc>
              <a:spcBef>
                <a:spcPts val="1000"/>
              </a:spcBef>
            </a:pPr>
            <a:r>
              <a:rPr sz="1800" spc="-5" dirty="0">
                <a:solidFill>
                  <a:srgbClr val="3F3F3F"/>
                </a:solidFill>
                <a:latin typeface="DejaVu Sans"/>
                <a:cs typeface="DejaVu Sans"/>
              </a:rPr>
              <a:t>In this layer, transactions happen </a:t>
            </a:r>
            <a:r>
              <a:rPr sz="1800" spc="-15" dirty="0">
                <a:solidFill>
                  <a:srgbClr val="3F3F3F"/>
                </a:solidFill>
                <a:latin typeface="DejaVu Sans"/>
                <a:cs typeface="DejaVu Sans"/>
              </a:rPr>
              <a:t>where </a:t>
            </a:r>
            <a:r>
              <a:rPr sz="1800" spc="-10" dirty="0">
                <a:solidFill>
                  <a:srgbClr val="3F3F3F"/>
                </a:solidFill>
                <a:latin typeface="DejaVu Sans"/>
                <a:cs typeface="DejaVu Sans"/>
              </a:rPr>
              <a:t>coins/tokens </a:t>
            </a:r>
            <a:r>
              <a:rPr sz="1800" spc="-15" dirty="0">
                <a:solidFill>
                  <a:srgbClr val="3F3F3F"/>
                </a:solidFill>
                <a:latin typeface="DejaVu Sans"/>
                <a:cs typeface="DejaVu Sans"/>
              </a:rPr>
              <a:t>are </a:t>
            </a:r>
            <a:r>
              <a:rPr sz="1800" spc="-10" dirty="0">
                <a:solidFill>
                  <a:srgbClr val="3F3F3F"/>
                </a:solidFill>
                <a:latin typeface="DejaVu Sans"/>
                <a:cs typeface="DejaVu Sans"/>
              </a:rPr>
              <a:t>transferred  </a:t>
            </a:r>
            <a:r>
              <a:rPr sz="1800" spc="-5" dirty="0">
                <a:solidFill>
                  <a:srgbClr val="3F3F3F"/>
                </a:solidFill>
                <a:latin typeface="DejaVu Sans"/>
                <a:cs typeface="DejaVu Sans"/>
              </a:rPr>
              <a:t>between</a:t>
            </a:r>
            <a:r>
              <a:rPr sz="1800" spc="-10" dirty="0">
                <a:solidFill>
                  <a:srgbClr val="3F3F3F"/>
                </a:solidFill>
                <a:latin typeface="DejaVu Sans"/>
                <a:cs typeface="DejaVu Sans"/>
              </a:rPr>
              <a:t> </a:t>
            </a:r>
            <a:r>
              <a:rPr sz="1800" spc="-5" dirty="0">
                <a:solidFill>
                  <a:srgbClr val="3F3F3F"/>
                </a:solidFill>
                <a:latin typeface="DejaVu Sans"/>
                <a:cs typeface="DejaVu Sans"/>
              </a:rPr>
              <a:t>accounts.</a:t>
            </a:r>
            <a:endParaRPr sz="1800">
              <a:latin typeface="DejaVu Sans"/>
              <a:cs typeface="DejaVu Sans"/>
            </a:endParaRPr>
          </a:p>
          <a:p>
            <a:pPr marL="12700" marR="398780">
              <a:lnSpc>
                <a:spcPct val="100000"/>
              </a:lnSpc>
              <a:spcBef>
                <a:spcPts val="1000"/>
              </a:spcBef>
            </a:pPr>
            <a:r>
              <a:rPr sz="1800" dirty="0">
                <a:solidFill>
                  <a:srgbClr val="3F3F3F"/>
                </a:solidFill>
                <a:latin typeface="DejaVu Sans"/>
                <a:cs typeface="DejaVu Sans"/>
              </a:rPr>
              <a:t>The </a:t>
            </a:r>
            <a:r>
              <a:rPr sz="1800" spc="-5" dirty="0">
                <a:solidFill>
                  <a:srgbClr val="3F3F3F"/>
                </a:solidFill>
                <a:latin typeface="DejaVu Sans"/>
                <a:cs typeface="DejaVu Sans"/>
              </a:rPr>
              <a:t>consensus in the blockchain holds the </a:t>
            </a:r>
            <a:r>
              <a:rPr sz="1800" dirty="0">
                <a:solidFill>
                  <a:srgbClr val="3F3F3F"/>
                </a:solidFill>
                <a:latin typeface="DejaVu Sans"/>
                <a:cs typeface="DejaVu Sans"/>
              </a:rPr>
              <a:t>same </a:t>
            </a:r>
            <a:r>
              <a:rPr sz="1800" spc="-5" dirty="0">
                <a:solidFill>
                  <a:srgbClr val="3F3F3F"/>
                </a:solidFill>
                <a:latin typeface="DejaVu Sans"/>
                <a:cs typeface="DejaVu Sans"/>
              </a:rPr>
              <a:t>blocks </a:t>
            </a:r>
            <a:r>
              <a:rPr sz="1800" dirty="0">
                <a:solidFill>
                  <a:srgbClr val="3F3F3F"/>
                </a:solidFill>
                <a:latin typeface="DejaVu Sans"/>
                <a:cs typeface="DejaVu Sans"/>
              </a:rPr>
              <a:t>in </a:t>
            </a:r>
            <a:r>
              <a:rPr sz="1800" spc="-5" dirty="0">
                <a:solidFill>
                  <a:srgbClr val="3F3F3F"/>
                </a:solidFill>
                <a:latin typeface="DejaVu Sans"/>
                <a:cs typeface="DejaVu Sans"/>
              </a:rPr>
              <a:t>their  validated best block chain and follows the </a:t>
            </a:r>
            <a:r>
              <a:rPr sz="1800" dirty="0">
                <a:solidFill>
                  <a:srgbClr val="3F3F3F"/>
                </a:solidFill>
                <a:latin typeface="DejaVu Sans"/>
                <a:cs typeface="DejaVu Sans"/>
              </a:rPr>
              <a:t>same </a:t>
            </a:r>
            <a:r>
              <a:rPr sz="1800" spc="-5" dirty="0">
                <a:solidFill>
                  <a:srgbClr val="3F3F3F"/>
                </a:solidFill>
                <a:latin typeface="DejaVu Sans"/>
                <a:cs typeface="DejaVu Sans"/>
              </a:rPr>
              <a:t>rules (consensus  rules).</a:t>
            </a:r>
            <a:endParaRPr sz="1800">
              <a:latin typeface="DejaVu Sans"/>
              <a:cs typeface="DejaVu Sans"/>
            </a:endParaRPr>
          </a:p>
        </p:txBody>
      </p:sp>
      <p:sp>
        <p:nvSpPr>
          <p:cNvPr id="6" name="object 6"/>
          <p:cNvSpPr txBox="1"/>
          <p:nvPr/>
        </p:nvSpPr>
        <p:spPr>
          <a:xfrm>
            <a:off x="566738" y="3669029"/>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
        <p:nvSpPr>
          <p:cNvPr id="7" name="object 7"/>
          <p:cNvSpPr txBox="1"/>
          <p:nvPr/>
        </p:nvSpPr>
        <p:spPr>
          <a:xfrm>
            <a:off x="566738" y="4344670"/>
            <a:ext cx="146685" cy="234680"/>
          </a:xfrm>
          <a:prstGeom prst="rect">
            <a:avLst/>
          </a:prstGeom>
        </p:spPr>
        <p:txBody>
          <a:bodyPr vert="horz" wrap="square" lIns="0" tIns="11430" rIns="0" bIns="0" rtlCol="0">
            <a:spAutoFit/>
          </a:bodyPr>
          <a:lstStyle/>
          <a:p>
            <a:pPr marL="12700">
              <a:lnSpc>
                <a:spcPct val="100000"/>
              </a:lnSpc>
              <a:spcBef>
                <a:spcPts val="90"/>
              </a:spcBef>
            </a:pPr>
            <a:r>
              <a:rPr sz="1450" spc="2210" dirty="0">
                <a:solidFill>
                  <a:srgbClr val="8FC125"/>
                </a:solidFill>
                <a:latin typeface="OpenSymbol"/>
                <a:cs typeface="OpenSymbol"/>
              </a:rPr>
              <a:t></a:t>
            </a:r>
            <a:endParaRPr sz="1450">
              <a:latin typeface="OpenSymbol"/>
              <a:cs typeface="OpenSymbo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786" y="641350"/>
            <a:ext cx="4332446" cy="1367041"/>
          </a:xfrm>
          <a:prstGeom prst="rect">
            <a:avLst/>
          </a:prstGeom>
        </p:spPr>
        <p:txBody>
          <a:bodyPr vert="horz" wrap="square" lIns="0" tIns="12700" rIns="0" bIns="0" rtlCol="0">
            <a:spAutoFit/>
          </a:bodyPr>
          <a:lstStyle/>
          <a:p>
            <a:pPr marL="12700">
              <a:lnSpc>
                <a:spcPct val="100000"/>
              </a:lnSpc>
              <a:spcBef>
                <a:spcPts val="100"/>
              </a:spcBef>
            </a:pPr>
            <a:r>
              <a:rPr spc="-5" dirty="0"/>
              <a:t>Blockchain P2P</a:t>
            </a:r>
            <a:r>
              <a:rPr spc="-80" dirty="0"/>
              <a:t> </a:t>
            </a:r>
            <a:r>
              <a:rPr spc="-5" dirty="0"/>
              <a:t>Networks</a:t>
            </a:r>
          </a:p>
        </p:txBody>
      </p:sp>
      <p:sp>
        <p:nvSpPr>
          <p:cNvPr id="3" name="object 3"/>
          <p:cNvSpPr txBox="1"/>
          <p:nvPr/>
        </p:nvSpPr>
        <p:spPr>
          <a:xfrm>
            <a:off x="565786" y="2192021"/>
            <a:ext cx="1793081" cy="521938"/>
          </a:xfrm>
          <a:prstGeom prst="rect">
            <a:avLst/>
          </a:prstGeom>
        </p:spPr>
        <p:txBody>
          <a:bodyPr vert="horz" wrap="square" lIns="0" tIns="13970" rIns="0" bIns="0" rtlCol="0">
            <a:spAutoFit/>
          </a:bodyPr>
          <a:lstStyle/>
          <a:p>
            <a:pPr marL="12700">
              <a:lnSpc>
                <a:spcPct val="100000"/>
              </a:lnSpc>
              <a:spcBef>
                <a:spcPts val="110"/>
              </a:spcBef>
            </a:pPr>
            <a:r>
              <a:rPr sz="1650" b="1" u="sng" dirty="0">
                <a:solidFill>
                  <a:srgbClr val="3F3F3F"/>
                </a:solidFill>
                <a:uFill>
                  <a:solidFill>
                    <a:srgbClr val="3F3F3F"/>
                  </a:solidFill>
                </a:uFill>
                <a:latin typeface="DejaVu Sans"/>
                <a:cs typeface="DejaVu Sans"/>
              </a:rPr>
              <a:t>5. Application</a:t>
            </a:r>
            <a:r>
              <a:rPr sz="1650" b="1" u="sng" spc="-80" dirty="0">
                <a:solidFill>
                  <a:srgbClr val="3F3F3F"/>
                </a:solidFill>
                <a:uFill>
                  <a:solidFill>
                    <a:srgbClr val="3F3F3F"/>
                  </a:solidFill>
                </a:uFill>
                <a:latin typeface="DejaVu Sans"/>
                <a:cs typeface="DejaVu Sans"/>
              </a:rPr>
              <a:t> </a:t>
            </a:r>
            <a:r>
              <a:rPr sz="1650" b="1" u="sng" spc="-10" dirty="0">
                <a:solidFill>
                  <a:srgbClr val="3F3F3F"/>
                </a:solidFill>
                <a:uFill>
                  <a:solidFill>
                    <a:srgbClr val="3F3F3F"/>
                  </a:solidFill>
                </a:uFill>
                <a:latin typeface="DejaVu Sans"/>
                <a:cs typeface="DejaVu Sans"/>
              </a:rPr>
              <a:t>Layer</a:t>
            </a:r>
            <a:endParaRPr sz="1650">
              <a:latin typeface="DejaVu Sans"/>
              <a:cs typeface="DejaVu Sans"/>
            </a:endParaRPr>
          </a:p>
        </p:txBody>
      </p:sp>
      <p:sp>
        <p:nvSpPr>
          <p:cNvPr id="4" name="object 4"/>
          <p:cNvSpPr txBox="1"/>
          <p:nvPr/>
        </p:nvSpPr>
        <p:spPr>
          <a:xfrm>
            <a:off x="565785" y="29286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5" name="object 5"/>
          <p:cNvSpPr txBox="1"/>
          <p:nvPr/>
        </p:nvSpPr>
        <p:spPr>
          <a:xfrm>
            <a:off x="802005" y="2814573"/>
            <a:ext cx="6049804" cy="3892732"/>
          </a:xfrm>
          <a:prstGeom prst="rect">
            <a:avLst/>
          </a:prstGeom>
        </p:spPr>
        <p:txBody>
          <a:bodyPr vert="horz" wrap="square" lIns="0" tIns="128905" rIns="0" bIns="0" rtlCol="0">
            <a:spAutoFit/>
          </a:bodyPr>
          <a:lstStyle/>
          <a:p>
            <a:pPr marL="12700">
              <a:lnSpc>
                <a:spcPct val="100000"/>
              </a:lnSpc>
              <a:spcBef>
                <a:spcPts val="1015"/>
              </a:spcBef>
            </a:pPr>
            <a:r>
              <a:rPr sz="1650" spc="-5" dirty="0">
                <a:solidFill>
                  <a:srgbClr val="3F3F3F"/>
                </a:solidFill>
                <a:latin typeface="DejaVu Sans"/>
                <a:cs typeface="DejaVu Sans"/>
              </a:rPr>
              <a:t>This </a:t>
            </a:r>
            <a:r>
              <a:rPr sz="1650" dirty="0">
                <a:solidFill>
                  <a:srgbClr val="3F3F3F"/>
                </a:solidFill>
                <a:latin typeface="DejaVu Sans"/>
                <a:cs typeface="DejaVu Sans"/>
              </a:rPr>
              <a:t>layer </a:t>
            </a:r>
            <a:r>
              <a:rPr sz="1650" spc="-15" dirty="0">
                <a:solidFill>
                  <a:srgbClr val="3F3F3F"/>
                </a:solidFill>
                <a:latin typeface="DejaVu Sans"/>
                <a:cs typeface="DejaVu Sans"/>
              </a:rPr>
              <a:t>takes </a:t>
            </a:r>
            <a:r>
              <a:rPr sz="1650" spc="-5" dirty="0">
                <a:solidFill>
                  <a:srgbClr val="3F3F3F"/>
                </a:solidFill>
                <a:latin typeface="DejaVu Sans"/>
                <a:cs typeface="DejaVu Sans"/>
              </a:rPr>
              <a:t>care of </a:t>
            </a:r>
            <a:r>
              <a:rPr sz="1650" dirty="0">
                <a:solidFill>
                  <a:srgbClr val="3F3F3F"/>
                </a:solidFill>
                <a:latin typeface="DejaVu Sans"/>
                <a:cs typeface="DejaVu Sans"/>
              </a:rPr>
              <a:t>deploying applications </a:t>
            </a:r>
            <a:r>
              <a:rPr sz="1650" spc="-5" dirty="0">
                <a:solidFill>
                  <a:srgbClr val="3F3F3F"/>
                </a:solidFill>
                <a:latin typeface="DejaVu Sans"/>
                <a:cs typeface="DejaVu Sans"/>
              </a:rPr>
              <a:t>on top </a:t>
            </a:r>
            <a:r>
              <a:rPr sz="1650" spc="-10" dirty="0">
                <a:solidFill>
                  <a:srgbClr val="3F3F3F"/>
                </a:solidFill>
                <a:latin typeface="DejaVu Sans"/>
                <a:cs typeface="DejaVu Sans"/>
              </a:rPr>
              <a:t>of </a:t>
            </a:r>
            <a:r>
              <a:rPr sz="1650" spc="-5" dirty="0">
                <a:solidFill>
                  <a:srgbClr val="3F3F3F"/>
                </a:solidFill>
                <a:latin typeface="DejaVu Sans"/>
                <a:cs typeface="DejaVu Sans"/>
              </a:rPr>
              <a:t>the</a:t>
            </a:r>
            <a:r>
              <a:rPr sz="1650" spc="80" dirty="0">
                <a:solidFill>
                  <a:srgbClr val="3F3F3F"/>
                </a:solidFill>
                <a:latin typeface="DejaVu Sans"/>
                <a:cs typeface="DejaVu Sans"/>
              </a:rPr>
              <a:t> </a:t>
            </a:r>
            <a:r>
              <a:rPr sz="1650" spc="-5" dirty="0">
                <a:solidFill>
                  <a:srgbClr val="3F3F3F"/>
                </a:solidFill>
                <a:latin typeface="DejaVu Sans"/>
                <a:cs typeface="DejaVu Sans"/>
              </a:rPr>
              <a:t>blockchain.</a:t>
            </a:r>
            <a:endParaRPr sz="1650">
              <a:latin typeface="DejaVu Sans"/>
              <a:cs typeface="DejaVu Sans"/>
            </a:endParaRPr>
          </a:p>
          <a:p>
            <a:pPr marL="12700" marR="122555">
              <a:lnSpc>
                <a:spcPct val="100499"/>
              </a:lnSpc>
              <a:spcBef>
                <a:spcPts val="910"/>
              </a:spcBef>
            </a:pPr>
            <a:r>
              <a:rPr sz="1650" spc="-25" dirty="0">
                <a:solidFill>
                  <a:srgbClr val="3F3F3F"/>
                </a:solidFill>
                <a:latin typeface="DejaVu Sans"/>
                <a:cs typeface="DejaVu Sans"/>
              </a:rPr>
              <a:t>For </a:t>
            </a:r>
            <a:r>
              <a:rPr sz="1650" dirty="0">
                <a:solidFill>
                  <a:srgbClr val="3F3F3F"/>
                </a:solidFill>
                <a:latin typeface="DejaVu Sans"/>
                <a:cs typeface="DejaVu Sans"/>
              </a:rPr>
              <a:t>instance, dapps, smart contracts, </a:t>
            </a:r>
            <a:r>
              <a:rPr sz="1650" spc="-10" dirty="0">
                <a:solidFill>
                  <a:srgbClr val="3F3F3F"/>
                </a:solidFill>
                <a:latin typeface="DejaVu Sans"/>
                <a:cs typeface="DejaVu Sans"/>
              </a:rPr>
              <a:t>exchanges, </a:t>
            </a:r>
            <a:r>
              <a:rPr sz="1650" dirty="0">
                <a:solidFill>
                  <a:srgbClr val="3F3F3F"/>
                </a:solidFill>
                <a:latin typeface="DejaVu Sans"/>
                <a:cs typeface="DejaVu Sans"/>
              </a:rPr>
              <a:t>and sites that </a:t>
            </a:r>
            <a:r>
              <a:rPr sz="1650" spc="-5" dirty="0">
                <a:solidFill>
                  <a:srgbClr val="3F3F3F"/>
                </a:solidFill>
                <a:latin typeface="DejaVu Sans"/>
                <a:cs typeface="DejaVu Sans"/>
              </a:rPr>
              <a:t>provide  information </a:t>
            </a:r>
            <a:r>
              <a:rPr sz="1650" dirty="0">
                <a:solidFill>
                  <a:srgbClr val="3F3F3F"/>
                </a:solidFill>
                <a:latin typeface="DejaVu Sans"/>
                <a:cs typeface="DejaVu Sans"/>
              </a:rPr>
              <a:t>about </a:t>
            </a:r>
            <a:r>
              <a:rPr sz="1650" spc="5" dirty="0">
                <a:solidFill>
                  <a:srgbClr val="3F3F3F"/>
                </a:solidFill>
                <a:latin typeface="DejaVu Sans"/>
                <a:cs typeface="DejaVu Sans"/>
              </a:rPr>
              <a:t>a </a:t>
            </a:r>
            <a:r>
              <a:rPr sz="1650" dirty="0">
                <a:solidFill>
                  <a:srgbClr val="3F3F3F"/>
                </a:solidFill>
                <a:latin typeface="DejaVu Sans"/>
                <a:cs typeface="DejaVu Sans"/>
              </a:rPr>
              <a:t>blockchain </a:t>
            </a:r>
            <a:r>
              <a:rPr sz="1650" spc="-10" dirty="0">
                <a:solidFill>
                  <a:srgbClr val="3F3F3F"/>
                </a:solidFill>
                <a:latin typeface="DejaVu Sans"/>
                <a:cs typeface="DejaVu Sans"/>
              </a:rPr>
              <a:t>are </a:t>
            </a:r>
            <a:r>
              <a:rPr sz="1650" dirty="0">
                <a:solidFill>
                  <a:srgbClr val="3F3F3F"/>
                </a:solidFill>
                <a:latin typeface="DejaVu Sans"/>
                <a:cs typeface="DejaVu Sans"/>
              </a:rPr>
              <a:t>applications </a:t>
            </a:r>
            <a:r>
              <a:rPr sz="1650" spc="-5" dirty="0">
                <a:solidFill>
                  <a:srgbClr val="3F3F3F"/>
                </a:solidFill>
                <a:latin typeface="DejaVu Sans"/>
                <a:cs typeface="DejaVu Sans"/>
              </a:rPr>
              <a:t>built on top </a:t>
            </a:r>
            <a:r>
              <a:rPr sz="1650" spc="-10" dirty="0">
                <a:solidFill>
                  <a:srgbClr val="3F3F3F"/>
                </a:solidFill>
                <a:latin typeface="DejaVu Sans"/>
                <a:cs typeface="DejaVu Sans"/>
              </a:rPr>
              <a:t>of</a:t>
            </a:r>
            <a:r>
              <a:rPr sz="1650" spc="30" dirty="0">
                <a:solidFill>
                  <a:srgbClr val="3F3F3F"/>
                </a:solidFill>
                <a:latin typeface="DejaVu Sans"/>
                <a:cs typeface="DejaVu Sans"/>
              </a:rPr>
              <a:t> </a:t>
            </a:r>
            <a:r>
              <a:rPr sz="1650" spc="-5" dirty="0">
                <a:solidFill>
                  <a:srgbClr val="3F3F3F"/>
                </a:solidFill>
                <a:latin typeface="DejaVu Sans"/>
                <a:cs typeface="DejaVu Sans"/>
              </a:rPr>
              <a:t>blockchains.</a:t>
            </a:r>
            <a:endParaRPr sz="1650">
              <a:latin typeface="DejaVu Sans"/>
              <a:cs typeface="DejaVu Sans"/>
            </a:endParaRPr>
          </a:p>
          <a:p>
            <a:pPr marL="12700">
              <a:lnSpc>
                <a:spcPct val="100000"/>
              </a:lnSpc>
              <a:spcBef>
                <a:spcPts val="919"/>
              </a:spcBef>
            </a:pPr>
            <a:r>
              <a:rPr sz="1650" spc="-25" dirty="0">
                <a:solidFill>
                  <a:srgbClr val="3F3F3F"/>
                </a:solidFill>
                <a:latin typeface="DejaVu Sans"/>
                <a:cs typeface="DejaVu Sans"/>
              </a:rPr>
              <a:t>For </a:t>
            </a:r>
            <a:r>
              <a:rPr sz="1650" spc="-5" dirty="0">
                <a:solidFill>
                  <a:srgbClr val="3F3F3F"/>
                </a:solidFill>
                <a:latin typeface="DejaVu Sans"/>
                <a:cs typeface="DejaVu Sans"/>
              </a:rPr>
              <a:t>the </a:t>
            </a:r>
            <a:r>
              <a:rPr sz="1650" dirty="0">
                <a:solidFill>
                  <a:srgbClr val="3F3F3F"/>
                </a:solidFill>
                <a:latin typeface="DejaVu Sans"/>
                <a:cs typeface="DejaVu Sans"/>
              </a:rPr>
              <a:t>application layer, </a:t>
            </a:r>
            <a:r>
              <a:rPr sz="1650" spc="-5" dirty="0">
                <a:solidFill>
                  <a:srgbClr val="3F3F3F"/>
                </a:solidFill>
                <a:latin typeface="DejaVu Sans"/>
                <a:cs typeface="DejaVu Sans"/>
              </a:rPr>
              <a:t>the </a:t>
            </a:r>
            <a:r>
              <a:rPr sz="1650" dirty="0">
                <a:solidFill>
                  <a:srgbClr val="3F3F3F"/>
                </a:solidFill>
                <a:latin typeface="DejaVu Sans"/>
                <a:cs typeface="DejaVu Sans"/>
              </a:rPr>
              <a:t>blockchain needs to </a:t>
            </a:r>
            <a:r>
              <a:rPr sz="1650" spc="-5" dirty="0">
                <a:solidFill>
                  <a:srgbClr val="3F3F3F"/>
                </a:solidFill>
                <a:latin typeface="DejaVu Sans"/>
                <a:cs typeface="DejaVu Sans"/>
              </a:rPr>
              <a:t>expose</a:t>
            </a:r>
            <a:r>
              <a:rPr sz="1650" dirty="0">
                <a:solidFill>
                  <a:srgbClr val="3F3F3F"/>
                </a:solidFill>
                <a:latin typeface="DejaVu Sans"/>
                <a:cs typeface="DejaVu Sans"/>
              </a:rPr>
              <a:t> </a:t>
            </a:r>
            <a:r>
              <a:rPr sz="1650" spc="-5" dirty="0">
                <a:solidFill>
                  <a:srgbClr val="3F3F3F"/>
                </a:solidFill>
                <a:latin typeface="DejaVu Sans"/>
                <a:cs typeface="DejaVu Sans"/>
              </a:rPr>
              <a:t>APIs.</a:t>
            </a:r>
            <a:endParaRPr sz="1650">
              <a:latin typeface="DejaVu Sans"/>
              <a:cs typeface="DejaVu Sans"/>
            </a:endParaRPr>
          </a:p>
          <a:p>
            <a:pPr marL="12700" marR="5080">
              <a:lnSpc>
                <a:spcPct val="100200"/>
              </a:lnSpc>
              <a:spcBef>
                <a:spcPts val="920"/>
              </a:spcBef>
            </a:pPr>
            <a:r>
              <a:rPr sz="1650" spc="-5" dirty="0">
                <a:solidFill>
                  <a:srgbClr val="3F3F3F"/>
                </a:solidFill>
                <a:latin typeface="DejaVu Sans"/>
                <a:cs typeface="DejaVu Sans"/>
              </a:rPr>
              <a:t>Bitcoin offers </a:t>
            </a:r>
            <a:r>
              <a:rPr sz="1650" spc="5" dirty="0">
                <a:solidFill>
                  <a:srgbClr val="3F3F3F"/>
                </a:solidFill>
                <a:latin typeface="DejaVu Sans"/>
                <a:cs typeface="DejaVu Sans"/>
              </a:rPr>
              <a:t>a </a:t>
            </a:r>
            <a:r>
              <a:rPr sz="1650" spc="-5" dirty="0">
                <a:solidFill>
                  <a:srgbClr val="3F3F3F"/>
                </a:solidFill>
                <a:latin typeface="DejaVu Sans"/>
                <a:cs typeface="DejaVu Sans"/>
              </a:rPr>
              <a:t>full </a:t>
            </a:r>
            <a:r>
              <a:rPr sz="1650" dirty="0">
                <a:solidFill>
                  <a:srgbClr val="3F3F3F"/>
                </a:solidFill>
                <a:latin typeface="DejaVu Sans"/>
                <a:cs typeface="DejaVu Sans"/>
              </a:rPr>
              <a:t>node, which is </a:t>
            </a:r>
            <a:r>
              <a:rPr sz="1650" spc="-10" dirty="0">
                <a:solidFill>
                  <a:srgbClr val="3F3F3F"/>
                </a:solidFill>
                <a:latin typeface="DejaVu Sans"/>
                <a:cs typeface="DejaVu Sans"/>
              </a:rPr>
              <a:t>currently </a:t>
            </a:r>
            <a:r>
              <a:rPr sz="1650" dirty="0">
                <a:solidFill>
                  <a:srgbClr val="3F3F3F"/>
                </a:solidFill>
                <a:latin typeface="DejaVu Sans"/>
                <a:cs typeface="DejaVu Sans"/>
              </a:rPr>
              <a:t>about 27 GB and </a:t>
            </a:r>
            <a:r>
              <a:rPr sz="1650" spc="-5" dirty="0">
                <a:solidFill>
                  <a:srgbClr val="3F3F3F"/>
                </a:solidFill>
                <a:latin typeface="DejaVu Sans"/>
                <a:cs typeface="DejaVu Sans"/>
              </a:rPr>
              <a:t>includes </a:t>
            </a:r>
            <a:r>
              <a:rPr sz="1650" spc="5" dirty="0">
                <a:solidFill>
                  <a:srgbClr val="3F3F3F"/>
                </a:solidFill>
                <a:latin typeface="DejaVu Sans"/>
                <a:cs typeface="DejaVu Sans"/>
              </a:rPr>
              <a:t>a </a:t>
            </a:r>
            <a:r>
              <a:rPr sz="1650" spc="-5" dirty="0">
                <a:solidFill>
                  <a:srgbClr val="3F3F3F"/>
                </a:solidFill>
                <a:latin typeface="DejaVu Sans"/>
                <a:cs typeface="DejaVu Sans"/>
              </a:rPr>
              <a:t>fully  enforced </a:t>
            </a:r>
            <a:r>
              <a:rPr sz="1650" dirty="0">
                <a:solidFill>
                  <a:srgbClr val="3F3F3F"/>
                </a:solidFill>
                <a:latin typeface="DejaVu Sans"/>
                <a:cs typeface="DejaVu Sans"/>
              </a:rPr>
              <a:t>node and all </a:t>
            </a:r>
            <a:r>
              <a:rPr sz="1650" spc="-5" dirty="0">
                <a:solidFill>
                  <a:srgbClr val="3F3F3F"/>
                </a:solidFill>
                <a:latin typeface="DejaVu Sans"/>
                <a:cs typeface="DejaVu Sans"/>
              </a:rPr>
              <a:t>the </a:t>
            </a:r>
            <a:r>
              <a:rPr sz="1650" dirty="0">
                <a:solidFill>
                  <a:srgbClr val="3F3F3F"/>
                </a:solidFill>
                <a:latin typeface="DejaVu Sans"/>
                <a:cs typeface="DejaVu Sans"/>
              </a:rPr>
              <a:t>rules </a:t>
            </a:r>
            <a:r>
              <a:rPr sz="1650" spc="-10" dirty="0">
                <a:solidFill>
                  <a:srgbClr val="3F3F3F"/>
                </a:solidFill>
                <a:latin typeface="DejaVu Sans"/>
                <a:cs typeface="DejaVu Sans"/>
              </a:rPr>
              <a:t>of </a:t>
            </a:r>
            <a:r>
              <a:rPr sz="1650" spc="-5" dirty="0">
                <a:solidFill>
                  <a:srgbClr val="3F3F3F"/>
                </a:solidFill>
                <a:latin typeface="DejaVu Sans"/>
                <a:cs typeface="DejaVu Sans"/>
              </a:rPr>
              <a:t>the blockchain. </a:t>
            </a:r>
            <a:r>
              <a:rPr sz="1650" dirty="0">
                <a:solidFill>
                  <a:srgbClr val="3F3F3F"/>
                </a:solidFill>
                <a:latin typeface="DejaVu Sans"/>
                <a:cs typeface="DejaVu Sans"/>
              </a:rPr>
              <a:t>That is needed </a:t>
            </a:r>
            <a:r>
              <a:rPr sz="1650" spc="-5" dirty="0">
                <a:solidFill>
                  <a:srgbClr val="3F3F3F"/>
                </a:solidFill>
                <a:latin typeface="DejaVu Sans"/>
                <a:cs typeface="DejaVu Sans"/>
              </a:rPr>
              <a:t>for mining  </a:t>
            </a:r>
            <a:r>
              <a:rPr sz="1650" spc="5" dirty="0">
                <a:solidFill>
                  <a:srgbClr val="3F3F3F"/>
                </a:solidFill>
                <a:latin typeface="DejaVu Sans"/>
                <a:cs typeface="DejaVu Sans"/>
              </a:rPr>
              <a:t>as </a:t>
            </a:r>
            <a:r>
              <a:rPr sz="1650" dirty="0">
                <a:solidFill>
                  <a:srgbClr val="3F3F3F"/>
                </a:solidFill>
                <a:latin typeface="DejaVu Sans"/>
                <a:cs typeface="DejaVu Sans"/>
              </a:rPr>
              <a:t>well </a:t>
            </a:r>
            <a:r>
              <a:rPr sz="1650" spc="5" dirty="0">
                <a:solidFill>
                  <a:srgbClr val="3F3F3F"/>
                </a:solidFill>
                <a:latin typeface="DejaVu Sans"/>
                <a:cs typeface="DejaVu Sans"/>
              </a:rPr>
              <a:t>as </a:t>
            </a:r>
            <a:r>
              <a:rPr sz="1650" spc="-5" dirty="0">
                <a:solidFill>
                  <a:srgbClr val="3F3F3F"/>
                </a:solidFill>
                <a:latin typeface="DejaVu Sans"/>
                <a:cs typeface="DejaVu Sans"/>
              </a:rPr>
              <a:t>ensuring the </a:t>
            </a:r>
            <a:r>
              <a:rPr sz="1650" dirty="0">
                <a:solidFill>
                  <a:srgbClr val="3F3F3F"/>
                </a:solidFill>
                <a:latin typeface="DejaVu Sans"/>
                <a:cs typeface="DejaVu Sans"/>
              </a:rPr>
              <a:t>peer you </a:t>
            </a:r>
            <a:r>
              <a:rPr sz="1650" spc="-5" dirty="0">
                <a:solidFill>
                  <a:srgbClr val="3F3F3F"/>
                </a:solidFill>
                <a:latin typeface="DejaVu Sans"/>
                <a:cs typeface="DejaVu Sans"/>
              </a:rPr>
              <a:t>run </a:t>
            </a:r>
            <a:r>
              <a:rPr sz="1650" dirty="0">
                <a:solidFill>
                  <a:srgbClr val="3F3F3F"/>
                </a:solidFill>
                <a:latin typeface="DejaVu Sans"/>
                <a:cs typeface="DejaVu Sans"/>
              </a:rPr>
              <a:t>that gets </a:t>
            </a:r>
            <a:r>
              <a:rPr sz="1650" spc="-5" dirty="0">
                <a:solidFill>
                  <a:srgbClr val="3F3F3F"/>
                </a:solidFill>
                <a:latin typeface="DejaVu Sans"/>
                <a:cs typeface="DejaVu Sans"/>
              </a:rPr>
              <a:t>connected </a:t>
            </a:r>
            <a:r>
              <a:rPr sz="1650" dirty="0">
                <a:solidFill>
                  <a:srgbClr val="3F3F3F"/>
                </a:solidFill>
                <a:latin typeface="DejaVu Sans"/>
                <a:cs typeface="DejaVu Sans"/>
              </a:rPr>
              <a:t>to </a:t>
            </a:r>
            <a:r>
              <a:rPr sz="1650" spc="-5" dirty="0">
                <a:solidFill>
                  <a:srgbClr val="3F3F3F"/>
                </a:solidFill>
                <a:latin typeface="DejaVu Sans"/>
                <a:cs typeface="DejaVu Sans"/>
              </a:rPr>
              <a:t>the </a:t>
            </a:r>
            <a:r>
              <a:rPr sz="1650" dirty="0">
                <a:solidFill>
                  <a:srgbClr val="3F3F3F"/>
                </a:solidFill>
                <a:latin typeface="DejaVu Sans"/>
                <a:cs typeface="DejaVu Sans"/>
              </a:rPr>
              <a:t>application  layer </a:t>
            </a:r>
            <a:r>
              <a:rPr sz="1650" spc="-5" dirty="0">
                <a:solidFill>
                  <a:srgbClr val="3F3F3F"/>
                </a:solidFill>
                <a:latin typeface="DejaVu Sans"/>
                <a:cs typeface="DejaVu Sans"/>
              </a:rPr>
              <a:t>is </a:t>
            </a:r>
            <a:r>
              <a:rPr sz="1650" dirty="0">
                <a:solidFill>
                  <a:srgbClr val="3F3F3F"/>
                </a:solidFill>
                <a:latin typeface="DejaVu Sans"/>
                <a:cs typeface="DejaVu Sans"/>
              </a:rPr>
              <a:t>synced with the latest</a:t>
            </a:r>
            <a:r>
              <a:rPr sz="1650" spc="-20" dirty="0">
                <a:solidFill>
                  <a:srgbClr val="3F3F3F"/>
                </a:solidFill>
                <a:latin typeface="DejaVu Sans"/>
                <a:cs typeface="DejaVu Sans"/>
              </a:rPr>
              <a:t> </a:t>
            </a:r>
            <a:r>
              <a:rPr sz="1650" dirty="0">
                <a:solidFill>
                  <a:srgbClr val="3F3F3F"/>
                </a:solidFill>
                <a:latin typeface="DejaVu Sans"/>
                <a:cs typeface="DejaVu Sans"/>
              </a:rPr>
              <a:t>blocks.</a:t>
            </a:r>
            <a:endParaRPr sz="1650">
              <a:latin typeface="DejaVu Sans"/>
              <a:cs typeface="DejaVu Sans"/>
            </a:endParaRPr>
          </a:p>
          <a:p>
            <a:pPr marL="12700" marR="74295">
              <a:lnSpc>
                <a:spcPct val="100000"/>
              </a:lnSpc>
              <a:spcBef>
                <a:spcPts val="930"/>
              </a:spcBef>
            </a:pPr>
            <a:r>
              <a:rPr sz="1650" dirty="0">
                <a:solidFill>
                  <a:srgbClr val="3F3F3F"/>
                </a:solidFill>
                <a:latin typeface="DejaVu Sans"/>
                <a:cs typeface="DejaVu Sans"/>
              </a:rPr>
              <a:t>These </a:t>
            </a:r>
            <a:r>
              <a:rPr sz="1650" spc="-5" dirty="0">
                <a:solidFill>
                  <a:srgbClr val="3F3F3F"/>
                </a:solidFill>
                <a:latin typeface="DejaVu Sans"/>
                <a:cs typeface="DejaVu Sans"/>
              </a:rPr>
              <a:t>full </a:t>
            </a:r>
            <a:r>
              <a:rPr sz="1650" dirty="0">
                <a:solidFill>
                  <a:srgbClr val="3F3F3F"/>
                </a:solidFill>
                <a:latin typeface="DejaVu Sans"/>
                <a:cs typeface="DejaVu Sans"/>
              </a:rPr>
              <a:t>nodes </a:t>
            </a:r>
            <a:r>
              <a:rPr sz="1650" spc="-5" dirty="0">
                <a:solidFill>
                  <a:srgbClr val="3F3F3F"/>
                </a:solidFill>
                <a:latin typeface="DejaVu Sans"/>
                <a:cs typeface="DejaVu Sans"/>
              </a:rPr>
              <a:t>contribute </a:t>
            </a:r>
            <a:r>
              <a:rPr sz="1650" dirty="0">
                <a:solidFill>
                  <a:srgbClr val="3F3F3F"/>
                </a:solidFill>
                <a:latin typeface="DejaVu Sans"/>
                <a:cs typeface="DejaVu Sans"/>
              </a:rPr>
              <a:t>to </a:t>
            </a:r>
            <a:r>
              <a:rPr sz="1650" spc="-5" dirty="0">
                <a:solidFill>
                  <a:srgbClr val="3F3F3F"/>
                </a:solidFill>
                <a:latin typeface="DejaVu Sans"/>
                <a:cs typeface="DejaVu Sans"/>
              </a:rPr>
              <a:t>the functionality </a:t>
            </a:r>
            <a:r>
              <a:rPr sz="1650" spc="-10" dirty="0">
                <a:solidFill>
                  <a:srgbClr val="3F3F3F"/>
                </a:solidFill>
                <a:latin typeface="DejaVu Sans"/>
                <a:cs typeface="DejaVu Sans"/>
              </a:rPr>
              <a:t>of </a:t>
            </a:r>
            <a:r>
              <a:rPr sz="1650" spc="-5" dirty="0">
                <a:solidFill>
                  <a:srgbClr val="3F3F3F"/>
                </a:solidFill>
                <a:latin typeface="DejaVu Sans"/>
                <a:cs typeface="DejaVu Sans"/>
              </a:rPr>
              <a:t>the </a:t>
            </a:r>
            <a:r>
              <a:rPr sz="1650" dirty="0">
                <a:solidFill>
                  <a:srgbClr val="3F3F3F"/>
                </a:solidFill>
                <a:latin typeface="DejaVu Sans"/>
                <a:cs typeface="DejaVu Sans"/>
              </a:rPr>
              <a:t>P2P network and </a:t>
            </a:r>
            <a:r>
              <a:rPr sz="1650" spc="-5" dirty="0">
                <a:solidFill>
                  <a:srgbClr val="3F3F3F"/>
                </a:solidFill>
                <a:latin typeface="DejaVu Sans"/>
                <a:cs typeface="DejaVu Sans"/>
              </a:rPr>
              <a:t>help  </a:t>
            </a:r>
            <a:r>
              <a:rPr sz="1650" dirty="0">
                <a:solidFill>
                  <a:srgbClr val="3F3F3F"/>
                </a:solidFill>
                <a:latin typeface="DejaVu Sans"/>
                <a:cs typeface="DejaVu Sans"/>
              </a:rPr>
              <a:t>support </a:t>
            </a:r>
            <a:r>
              <a:rPr sz="1650" spc="-5" dirty="0">
                <a:solidFill>
                  <a:srgbClr val="3F3F3F"/>
                </a:solidFill>
                <a:latin typeface="DejaVu Sans"/>
                <a:cs typeface="DejaVu Sans"/>
              </a:rPr>
              <a:t>the </a:t>
            </a:r>
            <a:r>
              <a:rPr sz="1650" dirty="0">
                <a:solidFill>
                  <a:srgbClr val="3F3F3F"/>
                </a:solidFill>
                <a:latin typeface="DejaVu Sans"/>
                <a:cs typeface="DejaVu Sans"/>
              </a:rPr>
              <a:t>network and </a:t>
            </a:r>
            <a:r>
              <a:rPr sz="1650" spc="-5" dirty="0">
                <a:solidFill>
                  <a:srgbClr val="3F3F3F"/>
                </a:solidFill>
                <a:latin typeface="DejaVu Sans"/>
                <a:cs typeface="DejaVu Sans"/>
              </a:rPr>
              <a:t>its</a:t>
            </a:r>
            <a:r>
              <a:rPr sz="1650" spc="-10" dirty="0">
                <a:solidFill>
                  <a:srgbClr val="3F3F3F"/>
                </a:solidFill>
                <a:latin typeface="DejaVu Sans"/>
                <a:cs typeface="DejaVu Sans"/>
              </a:rPr>
              <a:t> </a:t>
            </a:r>
            <a:r>
              <a:rPr sz="1650" spc="-30" dirty="0">
                <a:solidFill>
                  <a:srgbClr val="3F3F3F"/>
                </a:solidFill>
                <a:latin typeface="DejaVu Sans"/>
                <a:cs typeface="DejaVu Sans"/>
              </a:rPr>
              <a:t>security.</a:t>
            </a:r>
            <a:endParaRPr sz="1650">
              <a:latin typeface="DejaVu Sans"/>
              <a:cs typeface="DejaVu Sans"/>
            </a:endParaRPr>
          </a:p>
        </p:txBody>
      </p:sp>
      <p:sp>
        <p:nvSpPr>
          <p:cNvPr id="6" name="object 6"/>
          <p:cNvSpPr txBox="1"/>
          <p:nvPr/>
        </p:nvSpPr>
        <p:spPr>
          <a:xfrm>
            <a:off x="565785" y="329692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7" name="object 7"/>
          <p:cNvSpPr txBox="1"/>
          <p:nvPr/>
        </p:nvSpPr>
        <p:spPr>
          <a:xfrm>
            <a:off x="565785" y="391795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8" name="object 8"/>
          <p:cNvSpPr txBox="1"/>
          <p:nvPr/>
        </p:nvSpPr>
        <p:spPr>
          <a:xfrm>
            <a:off x="565785" y="428625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
        <p:nvSpPr>
          <p:cNvPr id="9" name="object 9"/>
          <p:cNvSpPr txBox="1"/>
          <p:nvPr/>
        </p:nvSpPr>
        <p:spPr>
          <a:xfrm>
            <a:off x="565785" y="5411471"/>
            <a:ext cx="135255" cy="214161"/>
          </a:xfrm>
          <a:prstGeom prst="rect">
            <a:avLst/>
          </a:prstGeom>
        </p:spPr>
        <p:txBody>
          <a:bodyPr vert="horz" wrap="square" lIns="0" tIns="13970" rIns="0" bIns="0" rtlCol="0">
            <a:spAutoFit/>
          </a:bodyPr>
          <a:lstStyle/>
          <a:p>
            <a:pPr marL="12700">
              <a:lnSpc>
                <a:spcPct val="100000"/>
              </a:lnSpc>
              <a:spcBef>
                <a:spcPts val="110"/>
              </a:spcBef>
            </a:pPr>
            <a:r>
              <a:rPr sz="1300" spc="2030" dirty="0">
                <a:solidFill>
                  <a:srgbClr val="8FC125"/>
                </a:solidFill>
                <a:latin typeface="OpenSymbol"/>
                <a:cs typeface="OpenSymbol"/>
              </a:rPr>
              <a:t></a:t>
            </a:r>
            <a:endParaRPr sz="1300">
              <a:latin typeface="OpenSymbol"/>
              <a:cs typeface="OpenSymbo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497840"/>
            <a:ext cx="6033770" cy="695960"/>
          </a:xfrm>
          <a:prstGeom prst="rect">
            <a:avLst/>
          </a:prstGeom>
        </p:spPr>
        <p:txBody>
          <a:bodyPr vert="horz" wrap="square" lIns="0" tIns="12700" rIns="0" bIns="0" rtlCol="0">
            <a:spAutoFit/>
          </a:bodyPr>
          <a:lstStyle/>
          <a:p>
            <a:pPr marL="12700">
              <a:lnSpc>
                <a:spcPct val="100000"/>
              </a:lnSpc>
              <a:spcBef>
                <a:spcPts val="100"/>
              </a:spcBef>
            </a:pPr>
            <a:r>
              <a:rPr spc="-5" dirty="0"/>
              <a:t>History Of</a:t>
            </a:r>
            <a:r>
              <a:rPr spc="-70" dirty="0"/>
              <a:t> </a:t>
            </a:r>
            <a:r>
              <a:rPr dirty="0"/>
              <a:t>Blockchain</a:t>
            </a:r>
          </a:p>
        </p:txBody>
      </p:sp>
      <p:sp>
        <p:nvSpPr>
          <p:cNvPr id="3" name="object 3"/>
          <p:cNvSpPr txBox="1"/>
          <p:nvPr/>
        </p:nvSpPr>
        <p:spPr>
          <a:xfrm>
            <a:off x="535940" y="1633222"/>
            <a:ext cx="7999095" cy="5102679"/>
          </a:xfrm>
          <a:prstGeom prst="rect">
            <a:avLst/>
          </a:prstGeom>
        </p:spPr>
        <p:txBody>
          <a:bodyPr vert="horz" wrap="square" lIns="0" tIns="11430" rIns="0" bIns="0" rtlCol="0">
            <a:spAutoFit/>
          </a:bodyPr>
          <a:lstStyle/>
          <a:p>
            <a:pPr marL="238125" marR="739775" indent="-226060">
              <a:lnSpc>
                <a:spcPct val="100800"/>
              </a:lnSpc>
              <a:spcBef>
                <a:spcPts val="90"/>
              </a:spcBef>
              <a:buFont typeface="Liberation Sans"/>
              <a:buChar char="•"/>
              <a:tabLst>
                <a:tab pos="238125" algn="l"/>
                <a:tab pos="238760" algn="l"/>
              </a:tabLst>
            </a:pPr>
            <a:r>
              <a:rPr sz="2100" dirty="0">
                <a:latin typeface="Carlito"/>
                <a:cs typeface="Carlito"/>
              </a:rPr>
              <a:t>The </a:t>
            </a:r>
            <a:r>
              <a:rPr sz="2100" spc="-15" dirty="0">
                <a:latin typeface="Carlito"/>
                <a:cs typeface="Carlito"/>
              </a:rPr>
              <a:t>first </a:t>
            </a:r>
            <a:r>
              <a:rPr sz="2100" spc="-5" dirty="0">
                <a:latin typeface="Carlito"/>
                <a:cs typeface="Carlito"/>
              </a:rPr>
              <a:t>work </a:t>
            </a:r>
            <a:r>
              <a:rPr sz="2100" spc="5" dirty="0">
                <a:latin typeface="Carlito"/>
                <a:cs typeface="Carlito"/>
              </a:rPr>
              <a:t>on </a:t>
            </a:r>
            <a:r>
              <a:rPr sz="2100" dirty="0">
                <a:latin typeface="Carlito"/>
                <a:cs typeface="Carlito"/>
              </a:rPr>
              <a:t>a </a:t>
            </a:r>
            <a:r>
              <a:rPr sz="2100" spc="-5" dirty="0">
                <a:latin typeface="Carlito"/>
                <a:cs typeface="Carlito"/>
              </a:rPr>
              <a:t>cryptographically secured chain </a:t>
            </a:r>
            <a:r>
              <a:rPr sz="2100" dirty="0">
                <a:latin typeface="Carlito"/>
                <a:cs typeface="Carlito"/>
              </a:rPr>
              <a:t>of </a:t>
            </a:r>
            <a:r>
              <a:rPr sz="2100" spc="-5" dirty="0">
                <a:latin typeface="Carlito"/>
                <a:cs typeface="Carlito"/>
              </a:rPr>
              <a:t>blocks was  </a:t>
            </a:r>
            <a:r>
              <a:rPr sz="2100" dirty="0">
                <a:latin typeface="Carlito"/>
                <a:cs typeface="Carlito"/>
              </a:rPr>
              <a:t>described </a:t>
            </a:r>
            <a:r>
              <a:rPr sz="2100" spc="-5" dirty="0">
                <a:latin typeface="Carlito"/>
                <a:cs typeface="Carlito"/>
              </a:rPr>
              <a:t>in 1991 by </a:t>
            </a:r>
            <a:r>
              <a:rPr sz="2100" dirty="0">
                <a:latin typeface="Carlito"/>
                <a:cs typeface="Carlito"/>
              </a:rPr>
              <a:t>Stuart Haber </a:t>
            </a:r>
            <a:r>
              <a:rPr sz="2100" spc="-5" dirty="0">
                <a:latin typeface="Carlito"/>
                <a:cs typeface="Carlito"/>
              </a:rPr>
              <a:t>and </a:t>
            </a:r>
            <a:r>
              <a:rPr sz="2100" spc="-100" dirty="0">
                <a:latin typeface="Carlito"/>
                <a:cs typeface="Carlito"/>
              </a:rPr>
              <a:t>W. </a:t>
            </a:r>
            <a:r>
              <a:rPr sz="2100" spc="-20" dirty="0">
                <a:latin typeface="Carlito"/>
                <a:cs typeface="Carlito"/>
              </a:rPr>
              <a:t>Scott</a:t>
            </a:r>
            <a:r>
              <a:rPr sz="2100" spc="114" dirty="0">
                <a:latin typeface="Carlito"/>
                <a:cs typeface="Carlito"/>
              </a:rPr>
              <a:t> </a:t>
            </a:r>
            <a:r>
              <a:rPr sz="2100" spc="-20" dirty="0">
                <a:latin typeface="Carlito"/>
                <a:cs typeface="Carlito"/>
              </a:rPr>
              <a:t>Stornetta</a:t>
            </a:r>
            <a:endParaRPr sz="2100">
              <a:latin typeface="Carlito"/>
              <a:cs typeface="Carlito"/>
            </a:endParaRPr>
          </a:p>
          <a:p>
            <a:pPr marL="238125" marR="271780" indent="-226060">
              <a:lnSpc>
                <a:spcPct val="100600"/>
              </a:lnSpc>
              <a:spcBef>
                <a:spcPts val="414"/>
              </a:spcBef>
              <a:buFont typeface="Liberation Sans"/>
              <a:buChar char="•"/>
              <a:tabLst>
                <a:tab pos="238125" algn="l"/>
                <a:tab pos="238760" algn="l"/>
              </a:tabLst>
            </a:pPr>
            <a:r>
              <a:rPr sz="2100" dirty="0">
                <a:latin typeface="Carlito"/>
                <a:cs typeface="Carlito"/>
              </a:rPr>
              <a:t>In </a:t>
            </a:r>
            <a:r>
              <a:rPr sz="2100" spc="-5" dirty="0">
                <a:latin typeface="Carlito"/>
                <a:cs typeface="Carlito"/>
              </a:rPr>
              <a:t>1992, </a:t>
            </a:r>
            <a:r>
              <a:rPr sz="2100" spc="-40" dirty="0">
                <a:latin typeface="Carlito"/>
                <a:cs typeface="Carlito"/>
              </a:rPr>
              <a:t>Bayer, </a:t>
            </a:r>
            <a:r>
              <a:rPr sz="2100" dirty="0">
                <a:latin typeface="Carlito"/>
                <a:cs typeface="Carlito"/>
              </a:rPr>
              <a:t>Haber and </a:t>
            </a:r>
            <a:r>
              <a:rPr sz="2100" spc="-15" dirty="0">
                <a:latin typeface="Carlito"/>
                <a:cs typeface="Carlito"/>
              </a:rPr>
              <a:t>Stornetta </a:t>
            </a:r>
            <a:r>
              <a:rPr sz="2100" spc="-10" dirty="0">
                <a:latin typeface="Carlito"/>
                <a:cs typeface="Carlito"/>
              </a:rPr>
              <a:t>incorporated </a:t>
            </a:r>
            <a:r>
              <a:rPr sz="2100" spc="-5" dirty="0">
                <a:latin typeface="Carlito"/>
                <a:cs typeface="Carlito"/>
              </a:rPr>
              <a:t>Merkle trees </a:t>
            </a:r>
            <a:r>
              <a:rPr sz="2100" spc="-15" dirty="0">
                <a:latin typeface="Carlito"/>
                <a:cs typeface="Carlito"/>
              </a:rPr>
              <a:t>to </a:t>
            </a:r>
            <a:r>
              <a:rPr sz="2100" spc="-5" dirty="0">
                <a:latin typeface="Carlito"/>
                <a:cs typeface="Carlito"/>
              </a:rPr>
              <a:t>the  </a:t>
            </a:r>
            <a:r>
              <a:rPr sz="2100" dirty="0">
                <a:latin typeface="Carlito"/>
                <a:cs typeface="Carlito"/>
              </a:rPr>
              <a:t>design, </a:t>
            </a:r>
            <a:r>
              <a:rPr sz="2100" spc="-5" dirty="0">
                <a:latin typeface="Carlito"/>
                <a:cs typeface="Carlito"/>
              </a:rPr>
              <a:t>which improved its </a:t>
            </a:r>
            <a:r>
              <a:rPr sz="2100" spc="-10" dirty="0">
                <a:latin typeface="Carlito"/>
                <a:cs typeface="Carlito"/>
              </a:rPr>
              <a:t>efficiency </a:t>
            </a:r>
            <a:r>
              <a:rPr sz="2100" spc="-5" dirty="0">
                <a:latin typeface="Carlito"/>
                <a:cs typeface="Carlito"/>
              </a:rPr>
              <a:t>by allowing </a:t>
            </a:r>
            <a:r>
              <a:rPr sz="2100" spc="-10" dirty="0">
                <a:latin typeface="Carlito"/>
                <a:cs typeface="Carlito"/>
              </a:rPr>
              <a:t>several </a:t>
            </a:r>
            <a:r>
              <a:rPr sz="2100" spc="-5" dirty="0">
                <a:latin typeface="Carlito"/>
                <a:cs typeface="Carlito"/>
              </a:rPr>
              <a:t>document  </a:t>
            </a:r>
            <a:r>
              <a:rPr sz="2100" spc="-10" dirty="0">
                <a:latin typeface="Carlito"/>
                <a:cs typeface="Carlito"/>
              </a:rPr>
              <a:t>certificates </a:t>
            </a:r>
            <a:r>
              <a:rPr sz="2100" spc="-15" dirty="0">
                <a:latin typeface="Carlito"/>
                <a:cs typeface="Carlito"/>
              </a:rPr>
              <a:t>to </a:t>
            </a:r>
            <a:r>
              <a:rPr sz="2100" dirty="0">
                <a:latin typeface="Carlito"/>
                <a:cs typeface="Carlito"/>
              </a:rPr>
              <a:t>be </a:t>
            </a:r>
            <a:r>
              <a:rPr sz="2100" spc="-5" dirty="0">
                <a:latin typeface="Carlito"/>
                <a:cs typeface="Carlito"/>
              </a:rPr>
              <a:t>collected </a:t>
            </a:r>
            <a:r>
              <a:rPr sz="2100" spc="-10" dirty="0">
                <a:latin typeface="Carlito"/>
                <a:cs typeface="Carlito"/>
              </a:rPr>
              <a:t>into </a:t>
            </a:r>
            <a:r>
              <a:rPr sz="2100" dirty="0">
                <a:latin typeface="Carlito"/>
                <a:cs typeface="Carlito"/>
              </a:rPr>
              <a:t>one</a:t>
            </a:r>
            <a:r>
              <a:rPr sz="2100" spc="45" dirty="0">
                <a:latin typeface="Carlito"/>
                <a:cs typeface="Carlito"/>
              </a:rPr>
              <a:t> </a:t>
            </a:r>
            <a:r>
              <a:rPr sz="2100" spc="-5" dirty="0">
                <a:latin typeface="Carlito"/>
                <a:cs typeface="Carlito"/>
              </a:rPr>
              <a:t>block.</a:t>
            </a:r>
            <a:endParaRPr sz="2100">
              <a:latin typeface="Carlito"/>
              <a:cs typeface="Carlito"/>
            </a:endParaRPr>
          </a:p>
          <a:p>
            <a:pPr marL="238125" marR="797560" indent="-226060">
              <a:lnSpc>
                <a:spcPct val="100400"/>
              </a:lnSpc>
              <a:spcBef>
                <a:spcPts val="430"/>
              </a:spcBef>
              <a:buFont typeface="Liberation Sans"/>
              <a:buChar char="•"/>
              <a:tabLst>
                <a:tab pos="238125" algn="l"/>
                <a:tab pos="238760" algn="l"/>
              </a:tabLst>
            </a:pPr>
            <a:r>
              <a:rPr sz="2100" dirty="0">
                <a:latin typeface="Carlito"/>
                <a:cs typeface="Carlito"/>
              </a:rPr>
              <a:t>The </a:t>
            </a:r>
            <a:r>
              <a:rPr sz="2100" spc="-15" dirty="0">
                <a:latin typeface="Carlito"/>
                <a:cs typeface="Carlito"/>
              </a:rPr>
              <a:t>first </a:t>
            </a:r>
            <a:r>
              <a:rPr sz="2100" spc="-10" dirty="0">
                <a:latin typeface="Carlito"/>
                <a:cs typeface="Carlito"/>
              </a:rPr>
              <a:t>blockchain </a:t>
            </a:r>
            <a:r>
              <a:rPr sz="2100" spc="-5" dirty="0">
                <a:latin typeface="Carlito"/>
                <a:cs typeface="Carlito"/>
              </a:rPr>
              <a:t>was conceptualized by </a:t>
            </a:r>
            <a:r>
              <a:rPr sz="2100" dirty="0">
                <a:latin typeface="Carlito"/>
                <a:cs typeface="Carlito"/>
              </a:rPr>
              <a:t>a </a:t>
            </a:r>
            <a:r>
              <a:rPr sz="2100" spc="-5" dirty="0">
                <a:latin typeface="Carlito"/>
                <a:cs typeface="Carlito"/>
              </a:rPr>
              <a:t>person </a:t>
            </a:r>
            <a:r>
              <a:rPr sz="2100" dirty="0">
                <a:latin typeface="Carlito"/>
                <a:cs typeface="Carlito"/>
              </a:rPr>
              <a:t>(or </a:t>
            </a:r>
            <a:r>
              <a:rPr sz="2100" spc="-5" dirty="0">
                <a:latin typeface="Carlito"/>
                <a:cs typeface="Carlito"/>
              </a:rPr>
              <a:t>group </a:t>
            </a:r>
            <a:r>
              <a:rPr sz="2100" dirty="0">
                <a:latin typeface="Carlito"/>
                <a:cs typeface="Carlito"/>
              </a:rPr>
              <a:t>of  people) known </a:t>
            </a:r>
            <a:r>
              <a:rPr sz="2100" spc="-5" dirty="0">
                <a:latin typeface="Carlito"/>
                <a:cs typeface="Carlito"/>
              </a:rPr>
              <a:t>as Satoshi Nakamoto in</a:t>
            </a:r>
            <a:r>
              <a:rPr sz="2100" spc="-10" dirty="0">
                <a:latin typeface="Carlito"/>
                <a:cs typeface="Carlito"/>
              </a:rPr>
              <a:t> </a:t>
            </a:r>
            <a:r>
              <a:rPr sz="2100" spc="-5" dirty="0">
                <a:latin typeface="Carlito"/>
                <a:cs typeface="Carlito"/>
              </a:rPr>
              <a:t>2008.</a:t>
            </a:r>
            <a:endParaRPr sz="2100">
              <a:latin typeface="Carlito"/>
              <a:cs typeface="Carlito"/>
            </a:endParaRPr>
          </a:p>
          <a:p>
            <a:pPr marL="238125" marR="36830" indent="-226060">
              <a:lnSpc>
                <a:spcPct val="100600"/>
              </a:lnSpc>
              <a:spcBef>
                <a:spcPts val="425"/>
              </a:spcBef>
              <a:buFont typeface="Liberation Sans"/>
              <a:buChar char="•"/>
              <a:tabLst>
                <a:tab pos="238125" algn="l"/>
                <a:tab pos="238760" algn="l"/>
              </a:tabLst>
            </a:pPr>
            <a:r>
              <a:rPr sz="2100" dirty="0">
                <a:latin typeface="Carlito"/>
                <a:cs typeface="Carlito"/>
              </a:rPr>
              <a:t>In </a:t>
            </a:r>
            <a:r>
              <a:rPr sz="2100" spc="-5" dirty="0">
                <a:latin typeface="Carlito"/>
                <a:cs typeface="Carlito"/>
              </a:rPr>
              <a:t>August 2014, </a:t>
            </a:r>
            <a:r>
              <a:rPr sz="2100" dirty="0">
                <a:latin typeface="Carlito"/>
                <a:cs typeface="Carlito"/>
              </a:rPr>
              <a:t>the </a:t>
            </a:r>
            <a:r>
              <a:rPr sz="2100" spc="-10" dirty="0">
                <a:latin typeface="Carlito"/>
                <a:cs typeface="Carlito"/>
              </a:rPr>
              <a:t>bitcoin blockchain </a:t>
            </a:r>
            <a:r>
              <a:rPr sz="2100" spc="-5" dirty="0">
                <a:latin typeface="Carlito"/>
                <a:cs typeface="Carlito"/>
              </a:rPr>
              <a:t>file </a:t>
            </a:r>
            <a:r>
              <a:rPr sz="2100" spc="-10" dirty="0">
                <a:latin typeface="Carlito"/>
                <a:cs typeface="Carlito"/>
              </a:rPr>
              <a:t>size, </a:t>
            </a:r>
            <a:r>
              <a:rPr sz="2100" spc="-5" dirty="0">
                <a:latin typeface="Carlito"/>
                <a:cs typeface="Carlito"/>
              </a:rPr>
              <a:t>containing </a:t>
            </a:r>
            <a:r>
              <a:rPr sz="2100" spc="-10" dirty="0">
                <a:latin typeface="Carlito"/>
                <a:cs typeface="Carlito"/>
              </a:rPr>
              <a:t>records </a:t>
            </a:r>
            <a:r>
              <a:rPr sz="2100" spc="5" dirty="0">
                <a:latin typeface="Carlito"/>
                <a:cs typeface="Carlito"/>
              </a:rPr>
              <a:t>of </a:t>
            </a:r>
            <a:r>
              <a:rPr sz="2100" dirty="0">
                <a:latin typeface="Carlito"/>
                <a:cs typeface="Carlito"/>
              </a:rPr>
              <a:t>all  </a:t>
            </a:r>
            <a:r>
              <a:rPr sz="2100" spc="-5" dirty="0">
                <a:latin typeface="Carlito"/>
                <a:cs typeface="Carlito"/>
              </a:rPr>
              <a:t>transactions that </a:t>
            </a:r>
            <a:r>
              <a:rPr sz="2100" spc="-15" dirty="0">
                <a:latin typeface="Carlito"/>
                <a:cs typeface="Carlito"/>
              </a:rPr>
              <a:t>have </a:t>
            </a:r>
            <a:r>
              <a:rPr sz="2100" spc="-5" dirty="0">
                <a:latin typeface="Carlito"/>
                <a:cs typeface="Carlito"/>
              </a:rPr>
              <a:t>occurred </a:t>
            </a:r>
            <a:r>
              <a:rPr sz="2100" spc="5" dirty="0">
                <a:latin typeface="Carlito"/>
                <a:cs typeface="Carlito"/>
              </a:rPr>
              <a:t>on </a:t>
            </a:r>
            <a:r>
              <a:rPr sz="2100" dirty="0">
                <a:latin typeface="Carlito"/>
                <a:cs typeface="Carlito"/>
              </a:rPr>
              <a:t>the </a:t>
            </a:r>
            <a:r>
              <a:rPr sz="2100" spc="-5" dirty="0">
                <a:latin typeface="Carlito"/>
                <a:cs typeface="Carlito"/>
              </a:rPr>
              <a:t>network, reached 20 </a:t>
            </a:r>
            <a:r>
              <a:rPr sz="2100" dirty="0">
                <a:latin typeface="Carlito"/>
                <a:cs typeface="Carlito"/>
              </a:rPr>
              <a:t>GB  </a:t>
            </a:r>
            <a:r>
              <a:rPr sz="2100" spc="-5" dirty="0">
                <a:latin typeface="Carlito"/>
                <a:cs typeface="Carlito"/>
              </a:rPr>
              <a:t>(gigabytes).</a:t>
            </a:r>
            <a:endParaRPr sz="2100">
              <a:latin typeface="Carlito"/>
              <a:cs typeface="Carlito"/>
            </a:endParaRPr>
          </a:p>
          <a:p>
            <a:pPr marL="238125" marR="5080" indent="-226060">
              <a:lnSpc>
                <a:spcPct val="100800"/>
              </a:lnSpc>
              <a:spcBef>
                <a:spcPts val="409"/>
              </a:spcBef>
              <a:buFont typeface="Liberation Sans"/>
              <a:buChar char="•"/>
              <a:tabLst>
                <a:tab pos="299085" algn="l"/>
                <a:tab pos="299720" algn="l"/>
              </a:tabLst>
            </a:pPr>
            <a:r>
              <a:rPr dirty="0"/>
              <a:t>	</a:t>
            </a:r>
            <a:r>
              <a:rPr sz="2100" dirty="0">
                <a:latin typeface="Carlito"/>
                <a:cs typeface="Carlito"/>
              </a:rPr>
              <a:t>In </a:t>
            </a:r>
            <a:r>
              <a:rPr sz="2100" spc="-5" dirty="0">
                <a:latin typeface="Carlito"/>
                <a:cs typeface="Carlito"/>
              </a:rPr>
              <a:t>January 2015, </a:t>
            </a:r>
            <a:r>
              <a:rPr sz="2100" dirty="0">
                <a:latin typeface="Carlito"/>
                <a:cs typeface="Carlito"/>
              </a:rPr>
              <a:t>the </a:t>
            </a:r>
            <a:r>
              <a:rPr sz="2100" spc="-10" dirty="0">
                <a:latin typeface="Carlito"/>
                <a:cs typeface="Carlito"/>
              </a:rPr>
              <a:t>size </a:t>
            </a:r>
            <a:r>
              <a:rPr sz="2100" dirty="0">
                <a:latin typeface="Carlito"/>
                <a:cs typeface="Carlito"/>
              </a:rPr>
              <a:t>had </a:t>
            </a:r>
            <a:r>
              <a:rPr sz="2100" spc="-5" dirty="0">
                <a:latin typeface="Carlito"/>
                <a:cs typeface="Carlito"/>
              </a:rPr>
              <a:t>grown </a:t>
            </a:r>
            <a:r>
              <a:rPr sz="2100" spc="-15" dirty="0">
                <a:latin typeface="Carlito"/>
                <a:cs typeface="Carlito"/>
              </a:rPr>
              <a:t>to </a:t>
            </a:r>
            <a:r>
              <a:rPr sz="2100" spc="-5" dirty="0">
                <a:latin typeface="Carlito"/>
                <a:cs typeface="Carlito"/>
              </a:rPr>
              <a:t>almost </a:t>
            </a:r>
            <a:r>
              <a:rPr sz="2100" dirty="0">
                <a:latin typeface="Carlito"/>
                <a:cs typeface="Carlito"/>
              </a:rPr>
              <a:t>30 </a:t>
            </a:r>
            <a:r>
              <a:rPr sz="2100" spc="-10" dirty="0">
                <a:latin typeface="Carlito"/>
                <a:cs typeface="Carlito"/>
              </a:rPr>
              <a:t>GB, </a:t>
            </a:r>
            <a:r>
              <a:rPr sz="2100" spc="-5" dirty="0">
                <a:latin typeface="Carlito"/>
                <a:cs typeface="Carlito"/>
              </a:rPr>
              <a:t>and from January  2016 </a:t>
            </a:r>
            <a:r>
              <a:rPr sz="2100" spc="-10" dirty="0">
                <a:latin typeface="Carlito"/>
                <a:cs typeface="Carlito"/>
              </a:rPr>
              <a:t>to </a:t>
            </a:r>
            <a:r>
              <a:rPr sz="2100" dirty="0">
                <a:latin typeface="Carlito"/>
                <a:cs typeface="Carlito"/>
              </a:rPr>
              <a:t>January </a:t>
            </a:r>
            <a:r>
              <a:rPr sz="2100" spc="-5" dirty="0">
                <a:latin typeface="Carlito"/>
                <a:cs typeface="Carlito"/>
              </a:rPr>
              <a:t>2017, </a:t>
            </a:r>
            <a:r>
              <a:rPr sz="2100" dirty="0">
                <a:latin typeface="Carlito"/>
                <a:cs typeface="Carlito"/>
              </a:rPr>
              <a:t>the </a:t>
            </a:r>
            <a:r>
              <a:rPr sz="2100" spc="-10" dirty="0">
                <a:latin typeface="Carlito"/>
                <a:cs typeface="Carlito"/>
              </a:rPr>
              <a:t>bitcoin blockchain </a:t>
            </a:r>
            <a:r>
              <a:rPr sz="2100" spc="-5" dirty="0">
                <a:latin typeface="Carlito"/>
                <a:cs typeface="Carlito"/>
              </a:rPr>
              <a:t>grew from </a:t>
            </a:r>
            <a:r>
              <a:rPr sz="2100" dirty="0">
                <a:latin typeface="Carlito"/>
                <a:cs typeface="Carlito"/>
              </a:rPr>
              <a:t>50 GB</a:t>
            </a:r>
            <a:r>
              <a:rPr sz="2100" spc="50" dirty="0">
                <a:latin typeface="Carlito"/>
                <a:cs typeface="Carlito"/>
              </a:rPr>
              <a:t> </a:t>
            </a:r>
            <a:r>
              <a:rPr sz="2100" spc="-10" dirty="0">
                <a:latin typeface="Carlito"/>
                <a:cs typeface="Carlito"/>
              </a:rPr>
              <a:t>to</a:t>
            </a:r>
            <a:endParaRPr sz="2100">
              <a:latin typeface="Carlito"/>
              <a:cs typeface="Carlito"/>
            </a:endParaRPr>
          </a:p>
          <a:p>
            <a:pPr marL="238125">
              <a:lnSpc>
                <a:spcPct val="100000"/>
              </a:lnSpc>
              <a:spcBef>
                <a:spcPts val="10"/>
              </a:spcBef>
            </a:pPr>
            <a:r>
              <a:rPr sz="2100" dirty="0">
                <a:latin typeface="Carlito"/>
                <a:cs typeface="Carlito"/>
              </a:rPr>
              <a:t>100 GB </a:t>
            </a:r>
            <a:r>
              <a:rPr sz="2100" spc="-5" dirty="0">
                <a:latin typeface="Carlito"/>
                <a:cs typeface="Carlito"/>
              </a:rPr>
              <a:t>in</a:t>
            </a:r>
            <a:r>
              <a:rPr sz="2100" spc="-15" dirty="0">
                <a:latin typeface="Carlito"/>
                <a:cs typeface="Carlito"/>
              </a:rPr>
              <a:t> </a:t>
            </a:r>
            <a:r>
              <a:rPr sz="2100" spc="-10" dirty="0">
                <a:latin typeface="Carlito"/>
                <a:cs typeface="Carlito"/>
              </a:rPr>
              <a:t>size.</a:t>
            </a:r>
            <a:endParaRPr sz="2100">
              <a:latin typeface="Carlito"/>
              <a:cs typeface="Carlito"/>
            </a:endParaRPr>
          </a:p>
        </p:txBody>
      </p:sp>
    </p:spTree>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6225540" cy="695960"/>
          </a:xfrm>
          <a:prstGeom prst="rect">
            <a:avLst/>
          </a:prstGeom>
        </p:spPr>
        <p:txBody>
          <a:bodyPr vert="horz" wrap="square" lIns="0" tIns="12700" rIns="0" bIns="0" rtlCol="0">
            <a:spAutoFit/>
          </a:bodyPr>
          <a:lstStyle/>
          <a:p>
            <a:pPr marL="12700">
              <a:lnSpc>
                <a:spcPct val="100000"/>
              </a:lnSpc>
              <a:spcBef>
                <a:spcPts val="100"/>
              </a:spcBef>
            </a:pPr>
            <a:r>
              <a:rPr spc="-40" dirty="0"/>
              <a:t>Working </a:t>
            </a:r>
            <a:r>
              <a:rPr dirty="0"/>
              <a:t>of</a:t>
            </a:r>
            <a:r>
              <a:rPr spc="5" dirty="0"/>
              <a:t> </a:t>
            </a:r>
            <a:r>
              <a:rPr spc="-5" dirty="0"/>
              <a:t>Blockchain</a:t>
            </a:r>
          </a:p>
        </p:txBody>
      </p:sp>
      <p:sp>
        <p:nvSpPr>
          <p:cNvPr id="3" name="object 3"/>
          <p:cNvSpPr/>
          <p:nvPr/>
        </p:nvSpPr>
        <p:spPr>
          <a:xfrm>
            <a:off x="964405" y="1447800"/>
            <a:ext cx="7308830" cy="443390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dissolv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538482"/>
            <a:ext cx="7672070" cy="615315"/>
          </a:xfrm>
          <a:prstGeom prst="rect">
            <a:avLst/>
          </a:prstGeom>
        </p:spPr>
        <p:txBody>
          <a:bodyPr vert="horz" wrap="square" lIns="0" tIns="15240" rIns="0" bIns="0" rtlCol="0">
            <a:spAutoFit/>
          </a:bodyPr>
          <a:lstStyle/>
          <a:p>
            <a:pPr marL="12700">
              <a:lnSpc>
                <a:spcPct val="100000"/>
              </a:lnSpc>
              <a:spcBef>
                <a:spcPts val="120"/>
              </a:spcBef>
            </a:pPr>
            <a:r>
              <a:rPr sz="3850" spc="-114" dirty="0"/>
              <a:t>Types </a:t>
            </a:r>
            <a:r>
              <a:rPr sz="3850" spc="10" dirty="0"/>
              <a:t>of Consensus</a:t>
            </a:r>
            <a:r>
              <a:rPr sz="3850" spc="75" dirty="0"/>
              <a:t> </a:t>
            </a:r>
            <a:r>
              <a:rPr sz="3850" spc="10" dirty="0"/>
              <a:t>Algorithms</a:t>
            </a:r>
            <a:endParaRPr sz="3850"/>
          </a:p>
        </p:txBody>
      </p:sp>
      <p:sp>
        <p:nvSpPr>
          <p:cNvPr id="3" name="object 3"/>
          <p:cNvSpPr txBox="1"/>
          <p:nvPr/>
        </p:nvSpPr>
        <p:spPr>
          <a:xfrm>
            <a:off x="535941" y="1551940"/>
            <a:ext cx="7192645" cy="5480988"/>
          </a:xfrm>
          <a:prstGeom prst="rect">
            <a:avLst/>
          </a:prstGeom>
        </p:spPr>
        <p:txBody>
          <a:bodyPr vert="horz" wrap="square" lIns="0" tIns="93980" rIns="0" bIns="0" rtlCol="0">
            <a:spAutoFit/>
          </a:bodyPr>
          <a:lstStyle/>
          <a:p>
            <a:pPr marL="355600" indent="-342900">
              <a:lnSpc>
                <a:spcPct val="100000"/>
              </a:lnSpc>
              <a:spcBef>
                <a:spcPts val="740"/>
              </a:spcBef>
              <a:buFont typeface="Liberation Sans"/>
              <a:buChar char="•"/>
              <a:tabLst>
                <a:tab pos="354965" algn="l"/>
                <a:tab pos="355600" algn="l"/>
              </a:tabLst>
            </a:pPr>
            <a:r>
              <a:rPr sz="3200" spc="-30" dirty="0">
                <a:latin typeface="Carlito"/>
                <a:cs typeface="Carlito"/>
              </a:rPr>
              <a:t>Proof-of-Work </a:t>
            </a:r>
            <a:r>
              <a:rPr sz="3200" spc="-15" dirty="0">
                <a:latin typeface="Carlito"/>
                <a:cs typeface="Carlito"/>
              </a:rPr>
              <a:t>(PoW) </a:t>
            </a:r>
            <a:r>
              <a:rPr sz="3200" spc="-5" dirty="0">
                <a:latin typeface="Carlito"/>
                <a:cs typeface="Carlito"/>
              </a:rPr>
              <a:t>used </a:t>
            </a:r>
            <a:r>
              <a:rPr sz="3200" spc="-10" dirty="0">
                <a:latin typeface="Carlito"/>
                <a:cs typeface="Carlito"/>
              </a:rPr>
              <a:t>by</a:t>
            </a:r>
            <a:r>
              <a:rPr sz="3200" spc="-5" dirty="0">
                <a:latin typeface="Carlito"/>
                <a:cs typeface="Carlito"/>
              </a:rPr>
              <a:t> </a:t>
            </a:r>
            <a:r>
              <a:rPr sz="3200" spc="-10" dirty="0">
                <a:latin typeface="Carlito"/>
                <a:cs typeface="Carlito"/>
              </a:rPr>
              <a:t>BitCoins</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5" dirty="0">
                <a:latin typeface="Carlito"/>
                <a:cs typeface="Carlito"/>
              </a:rPr>
              <a:t>Proof-of-Stack </a:t>
            </a:r>
            <a:r>
              <a:rPr sz="3200" spc="-15" dirty="0">
                <a:latin typeface="Carlito"/>
                <a:cs typeface="Carlito"/>
              </a:rPr>
              <a:t>(PoS) </a:t>
            </a:r>
            <a:r>
              <a:rPr sz="3200" spc="-5" dirty="0">
                <a:latin typeface="Carlito"/>
                <a:cs typeface="Carlito"/>
              </a:rPr>
              <a:t>used </a:t>
            </a:r>
            <a:r>
              <a:rPr sz="3200" spc="-10" dirty="0">
                <a:latin typeface="Carlito"/>
                <a:cs typeface="Carlito"/>
              </a:rPr>
              <a:t>by</a:t>
            </a:r>
            <a:r>
              <a:rPr sz="3200" spc="5" dirty="0">
                <a:latin typeface="Carlito"/>
                <a:cs typeface="Carlito"/>
              </a:rPr>
              <a:t> </a:t>
            </a:r>
            <a:r>
              <a:rPr sz="3200" spc="-15" dirty="0">
                <a:latin typeface="Carlito"/>
                <a:cs typeface="Carlito"/>
              </a:rPr>
              <a:t>Ethereum</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0" dirty="0">
                <a:latin typeface="Carlito"/>
                <a:cs typeface="Carlito"/>
              </a:rPr>
              <a:t>Delegated</a:t>
            </a:r>
            <a:r>
              <a:rPr sz="3200" spc="-5" dirty="0">
                <a:latin typeface="Carlito"/>
                <a:cs typeface="Carlito"/>
              </a:rPr>
              <a:t> </a:t>
            </a:r>
            <a:r>
              <a:rPr sz="3200" spc="-25" dirty="0">
                <a:latin typeface="Carlito"/>
                <a:cs typeface="Carlito"/>
              </a:rPr>
              <a:t>Proof-of-Stack</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0" dirty="0">
                <a:latin typeface="Carlito"/>
                <a:cs typeface="Carlito"/>
              </a:rPr>
              <a:t>Byzantine Fault </a:t>
            </a:r>
            <a:r>
              <a:rPr sz="3200" spc="-45" dirty="0">
                <a:latin typeface="Carlito"/>
                <a:cs typeface="Carlito"/>
              </a:rPr>
              <a:t>Tolerance</a:t>
            </a:r>
            <a:r>
              <a:rPr sz="3200" spc="15" dirty="0">
                <a:latin typeface="Carlito"/>
                <a:cs typeface="Carlito"/>
              </a:rPr>
              <a:t> </a:t>
            </a:r>
            <a:r>
              <a:rPr sz="3200" spc="-5" dirty="0">
                <a:latin typeface="Carlito"/>
                <a:cs typeface="Carlito"/>
              </a:rPr>
              <a:t>(BFT)</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15" dirty="0">
                <a:latin typeface="Carlito"/>
                <a:cs typeface="Carlito"/>
              </a:rPr>
              <a:t>Practical </a:t>
            </a:r>
            <a:r>
              <a:rPr sz="3200" spc="-20" dirty="0">
                <a:latin typeface="Carlito"/>
                <a:cs typeface="Carlito"/>
              </a:rPr>
              <a:t>Byzantine Fault </a:t>
            </a:r>
            <a:r>
              <a:rPr sz="3200" spc="-45" dirty="0">
                <a:latin typeface="Carlito"/>
                <a:cs typeface="Carlito"/>
              </a:rPr>
              <a:t>Tolerance</a:t>
            </a:r>
            <a:r>
              <a:rPr sz="3200" spc="15" dirty="0">
                <a:latin typeface="Carlito"/>
                <a:cs typeface="Carlito"/>
              </a:rPr>
              <a:t> </a:t>
            </a:r>
            <a:r>
              <a:rPr sz="3200" spc="-5" dirty="0">
                <a:latin typeface="Carlito"/>
                <a:cs typeface="Carlito"/>
              </a:rPr>
              <a:t>(PBFT)</a:t>
            </a:r>
            <a:endParaRPr sz="3200">
              <a:latin typeface="Carlito"/>
              <a:cs typeface="Carlito"/>
            </a:endParaRPr>
          </a:p>
          <a:p>
            <a:pPr marL="355600" indent="-342900">
              <a:lnSpc>
                <a:spcPct val="100000"/>
              </a:lnSpc>
              <a:spcBef>
                <a:spcPts val="630"/>
              </a:spcBef>
              <a:buFont typeface="Liberation Sans"/>
              <a:buChar char="•"/>
              <a:tabLst>
                <a:tab pos="354965" algn="l"/>
                <a:tab pos="355600" algn="l"/>
              </a:tabLst>
            </a:pPr>
            <a:r>
              <a:rPr sz="3200" spc="-5" dirty="0">
                <a:latin typeface="Carlito"/>
                <a:cs typeface="Carlito"/>
              </a:rPr>
              <a:t>SIEVE</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5" dirty="0">
                <a:latin typeface="Carlito"/>
                <a:cs typeface="Carlito"/>
              </a:rPr>
              <a:t>Proof-of-Burn </a:t>
            </a:r>
            <a:r>
              <a:rPr sz="3200" spc="-15" dirty="0">
                <a:latin typeface="Carlito"/>
                <a:cs typeface="Carlito"/>
              </a:rPr>
              <a:t>(PoB) </a:t>
            </a:r>
            <a:r>
              <a:rPr sz="3200" spc="-5" dirty="0">
                <a:latin typeface="Carlito"/>
                <a:cs typeface="Carlito"/>
              </a:rPr>
              <a:t>and </a:t>
            </a:r>
            <a:r>
              <a:rPr sz="3200" dirty="0">
                <a:latin typeface="Carlito"/>
                <a:cs typeface="Carlito"/>
              </a:rPr>
              <a:t>a </a:t>
            </a:r>
            <a:r>
              <a:rPr sz="3200" spc="-35" dirty="0">
                <a:latin typeface="Carlito"/>
                <a:cs typeface="Carlito"/>
              </a:rPr>
              <a:t>few</a:t>
            </a:r>
            <a:r>
              <a:rPr sz="3200" spc="5" dirty="0">
                <a:latin typeface="Carlito"/>
                <a:cs typeface="Carlito"/>
              </a:rPr>
              <a:t> </a:t>
            </a:r>
            <a:r>
              <a:rPr sz="3200" spc="-15" dirty="0">
                <a:latin typeface="Carlito"/>
                <a:cs typeface="Carlito"/>
              </a:rPr>
              <a:t>more</a:t>
            </a:r>
            <a:endParaRPr sz="3200">
              <a:latin typeface="Carlito"/>
              <a:cs typeface="Carlito"/>
            </a:endParaRPr>
          </a:p>
        </p:txBody>
      </p:sp>
    </p:spTree>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97840"/>
            <a:ext cx="5520690" cy="695960"/>
          </a:xfrm>
          <a:prstGeom prst="rect">
            <a:avLst/>
          </a:prstGeom>
        </p:spPr>
        <p:txBody>
          <a:bodyPr vert="horz" wrap="square" lIns="0" tIns="12700" rIns="0" bIns="0" rtlCol="0">
            <a:spAutoFit/>
          </a:bodyPr>
          <a:lstStyle/>
          <a:p>
            <a:pPr marL="12700">
              <a:lnSpc>
                <a:spcPct val="100000"/>
              </a:lnSpc>
              <a:spcBef>
                <a:spcPts val="100"/>
              </a:spcBef>
            </a:pPr>
            <a:r>
              <a:rPr spc="-140" dirty="0"/>
              <a:t>Types </a:t>
            </a:r>
            <a:r>
              <a:rPr dirty="0"/>
              <a:t>of</a:t>
            </a:r>
            <a:r>
              <a:rPr spc="45" dirty="0"/>
              <a:t> </a:t>
            </a:r>
            <a:r>
              <a:rPr dirty="0"/>
              <a:t>Blockchain</a:t>
            </a:r>
          </a:p>
        </p:txBody>
      </p:sp>
      <p:sp>
        <p:nvSpPr>
          <p:cNvPr id="3" name="object 3"/>
          <p:cNvSpPr txBox="1"/>
          <p:nvPr/>
        </p:nvSpPr>
        <p:spPr>
          <a:xfrm>
            <a:off x="535941" y="1551940"/>
            <a:ext cx="4144010" cy="2787943"/>
          </a:xfrm>
          <a:prstGeom prst="rect">
            <a:avLst/>
          </a:prstGeom>
        </p:spPr>
        <p:txBody>
          <a:bodyPr vert="horz" wrap="square" lIns="0" tIns="93980" rIns="0" bIns="0" rtlCol="0">
            <a:spAutoFit/>
          </a:bodyPr>
          <a:lstStyle/>
          <a:p>
            <a:pPr marL="355600" indent="-342900">
              <a:lnSpc>
                <a:spcPct val="100000"/>
              </a:lnSpc>
              <a:spcBef>
                <a:spcPts val="740"/>
              </a:spcBef>
              <a:buFont typeface="Liberation Sans"/>
              <a:buChar char="•"/>
              <a:tabLst>
                <a:tab pos="354965" algn="l"/>
                <a:tab pos="355600" algn="l"/>
              </a:tabLst>
            </a:pPr>
            <a:r>
              <a:rPr sz="3200" spc="-5" dirty="0">
                <a:latin typeface="Carlito"/>
                <a:cs typeface="Carlito"/>
              </a:rPr>
              <a:t>Public</a:t>
            </a:r>
            <a:r>
              <a:rPr sz="3200" spc="-10" dirty="0">
                <a:latin typeface="Carlito"/>
                <a:cs typeface="Carlito"/>
              </a:rPr>
              <a:t> </a:t>
            </a:r>
            <a:r>
              <a:rPr sz="3200" spc="-5" dirty="0">
                <a:latin typeface="Carlito"/>
                <a:cs typeface="Carlito"/>
              </a:rPr>
              <a:t>BlockChain</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10" dirty="0">
                <a:latin typeface="Carlito"/>
                <a:cs typeface="Carlito"/>
              </a:rPr>
              <a:t>Consortium</a:t>
            </a:r>
            <a:r>
              <a:rPr sz="3200" spc="-25" dirty="0">
                <a:latin typeface="Carlito"/>
                <a:cs typeface="Carlito"/>
              </a:rPr>
              <a:t> </a:t>
            </a:r>
            <a:r>
              <a:rPr sz="3200" spc="-15" dirty="0">
                <a:latin typeface="Carlito"/>
                <a:cs typeface="Carlito"/>
              </a:rPr>
              <a:t>Blockchain</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0" dirty="0">
                <a:latin typeface="Carlito"/>
                <a:cs typeface="Carlito"/>
              </a:rPr>
              <a:t>Private</a:t>
            </a:r>
            <a:r>
              <a:rPr sz="3200" spc="-10" dirty="0">
                <a:latin typeface="Carlito"/>
                <a:cs typeface="Carlito"/>
              </a:rPr>
              <a:t> </a:t>
            </a:r>
            <a:r>
              <a:rPr sz="3200" spc="-15" dirty="0">
                <a:latin typeface="Carlito"/>
                <a:cs typeface="Carlito"/>
              </a:rPr>
              <a:t>Blockchain</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5" dirty="0">
                <a:latin typeface="Carlito"/>
                <a:cs typeface="Carlito"/>
              </a:rPr>
              <a:t>Hybrid</a:t>
            </a:r>
            <a:r>
              <a:rPr sz="3200" spc="-15" dirty="0">
                <a:latin typeface="Carlito"/>
                <a:cs typeface="Carlito"/>
              </a:rPr>
              <a:t> Blockchain</a:t>
            </a:r>
            <a:endParaRPr sz="3200">
              <a:latin typeface="Carlito"/>
              <a:cs typeface="Carlito"/>
            </a:endParaRPr>
          </a:p>
        </p:txBody>
      </p:sp>
    </p:spTree>
  </p:cSld>
  <p:clrMapOvr>
    <a:masterClrMapping/>
  </p:clrMapOvr>
  <p:transition>
    <p:dissolv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538482"/>
            <a:ext cx="7672070" cy="615315"/>
          </a:xfrm>
          <a:prstGeom prst="rect">
            <a:avLst/>
          </a:prstGeom>
        </p:spPr>
        <p:txBody>
          <a:bodyPr vert="horz" wrap="square" lIns="0" tIns="15240" rIns="0" bIns="0" rtlCol="0">
            <a:spAutoFit/>
          </a:bodyPr>
          <a:lstStyle/>
          <a:p>
            <a:pPr marL="12700">
              <a:lnSpc>
                <a:spcPct val="100000"/>
              </a:lnSpc>
              <a:spcBef>
                <a:spcPts val="120"/>
              </a:spcBef>
            </a:pPr>
            <a:r>
              <a:rPr sz="3850" spc="-114" dirty="0"/>
              <a:t>Types </a:t>
            </a:r>
            <a:r>
              <a:rPr sz="3850" spc="10" dirty="0"/>
              <a:t>of Consensus</a:t>
            </a:r>
            <a:r>
              <a:rPr sz="3850" spc="75" dirty="0"/>
              <a:t> </a:t>
            </a:r>
            <a:r>
              <a:rPr sz="3850" spc="10" dirty="0"/>
              <a:t>Algorithms</a:t>
            </a:r>
            <a:endParaRPr sz="3850"/>
          </a:p>
        </p:txBody>
      </p:sp>
      <p:sp>
        <p:nvSpPr>
          <p:cNvPr id="3" name="object 3"/>
          <p:cNvSpPr txBox="1"/>
          <p:nvPr/>
        </p:nvSpPr>
        <p:spPr>
          <a:xfrm>
            <a:off x="535941" y="1551940"/>
            <a:ext cx="7192645" cy="5480988"/>
          </a:xfrm>
          <a:prstGeom prst="rect">
            <a:avLst/>
          </a:prstGeom>
        </p:spPr>
        <p:txBody>
          <a:bodyPr vert="horz" wrap="square" lIns="0" tIns="93980" rIns="0" bIns="0" rtlCol="0">
            <a:spAutoFit/>
          </a:bodyPr>
          <a:lstStyle/>
          <a:p>
            <a:pPr marL="355600" indent="-342900">
              <a:lnSpc>
                <a:spcPct val="100000"/>
              </a:lnSpc>
              <a:spcBef>
                <a:spcPts val="740"/>
              </a:spcBef>
              <a:buFont typeface="Liberation Sans"/>
              <a:buChar char="•"/>
              <a:tabLst>
                <a:tab pos="354965" algn="l"/>
                <a:tab pos="355600" algn="l"/>
              </a:tabLst>
            </a:pPr>
            <a:r>
              <a:rPr sz="3200" spc="-30" dirty="0">
                <a:latin typeface="Carlito"/>
                <a:cs typeface="Carlito"/>
              </a:rPr>
              <a:t>Proof-of-Work </a:t>
            </a:r>
            <a:r>
              <a:rPr sz="3200" spc="-15" dirty="0">
                <a:latin typeface="Carlito"/>
                <a:cs typeface="Carlito"/>
              </a:rPr>
              <a:t>(PoW) </a:t>
            </a:r>
            <a:r>
              <a:rPr sz="3200" spc="-5" dirty="0">
                <a:latin typeface="Carlito"/>
                <a:cs typeface="Carlito"/>
              </a:rPr>
              <a:t>used </a:t>
            </a:r>
            <a:r>
              <a:rPr sz="3200" spc="-10" dirty="0">
                <a:latin typeface="Carlito"/>
                <a:cs typeface="Carlito"/>
              </a:rPr>
              <a:t>by</a:t>
            </a:r>
            <a:r>
              <a:rPr sz="3200" spc="-5" dirty="0">
                <a:latin typeface="Carlito"/>
                <a:cs typeface="Carlito"/>
              </a:rPr>
              <a:t> </a:t>
            </a:r>
            <a:r>
              <a:rPr sz="3200" spc="-10" dirty="0">
                <a:latin typeface="Carlito"/>
                <a:cs typeface="Carlito"/>
              </a:rPr>
              <a:t>BitCoins</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5" dirty="0">
                <a:latin typeface="Carlito"/>
                <a:cs typeface="Carlito"/>
              </a:rPr>
              <a:t>Proof-of-Stack </a:t>
            </a:r>
            <a:r>
              <a:rPr sz="3200" spc="-15" dirty="0">
                <a:latin typeface="Carlito"/>
                <a:cs typeface="Carlito"/>
              </a:rPr>
              <a:t>(PoS) </a:t>
            </a:r>
            <a:r>
              <a:rPr sz="3200" spc="-5" dirty="0">
                <a:latin typeface="Carlito"/>
                <a:cs typeface="Carlito"/>
              </a:rPr>
              <a:t>used </a:t>
            </a:r>
            <a:r>
              <a:rPr sz="3200" spc="-10" dirty="0">
                <a:latin typeface="Carlito"/>
                <a:cs typeface="Carlito"/>
              </a:rPr>
              <a:t>by</a:t>
            </a:r>
            <a:r>
              <a:rPr sz="3200" spc="5" dirty="0">
                <a:latin typeface="Carlito"/>
                <a:cs typeface="Carlito"/>
              </a:rPr>
              <a:t> </a:t>
            </a:r>
            <a:r>
              <a:rPr sz="3200" spc="-15" dirty="0">
                <a:latin typeface="Carlito"/>
                <a:cs typeface="Carlito"/>
              </a:rPr>
              <a:t>Ethereum</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0" dirty="0">
                <a:latin typeface="Carlito"/>
                <a:cs typeface="Carlito"/>
              </a:rPr>
              <a:t>Delegated</a:t>
            </a:r>
            <a:r>
              <a:rPr sz="3200" spc="-5" dirty="0">
                <a:latin typeface="Carlito"/>
                <a:cs typeface="Carlito"/>
              </a:rPr>
              <a:t> </a:t>
            </a:r>
            <a:r>
              <a:rPr sz="3200" spc="-25" dirty="0">
                <a:latin typeface="Carlito"/>
                <a:cs typeface="Carlito"/>
              </a:rPr>
              <a:t>Proof-of-Stack</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0" dirty="0">
                <a:latin typeface="Carlito"/>
                <a:cs typeface="Carlito"/>
              </a:rPr>
              <a:t>Byzantine Fault </a:t>
            </a:r>
            <a:r>
              <a:rPr sz="3200" spc="-45" dirty="0">
                <a:latin typeface="Carlito"/>
                <a:cs typeface="Carlito"/>
              </a:rPr>
              <a:t>Tolerance</a:t>
            </a:r>
            <a:r>
              <a:rPr sz="3200" spc="15" dirty="0">
                <a:latin typeface="Carlito"/>
                <a:cs typeface="Carlito"/>
              </a:rPr>
              <a:t> </a:t>
            </a:r>
            <a:r>
              <a:rPr sz="3200" spc="-5" dirty="0">
                <a:latin typeface="Carlito"/>
                <a:cs typeface="Carlito"/>
              </a:rPr>
              <a:t>(BFT)</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15" dirty="0">
                <a:latin typeface="Carlito"/>
                <a:cs typeface="Carlito"/>
              </a:rPr>
              <a:t>Practical </a:t>
            </a:r>
            <a:r>
              <a:rPr sz="3200" spc="-20" dirty="0">
                <a:latin typeface="Carlito"/>
                <a:cs typeface="Carlito"/>
              </a:rPr>
              <a:t>Byzantine Fault </a:t>
            </a:r>
            <a:r>
              <a:rPr sz="3200" spc="-45" dirty="0">
                <a:latin typeface="Carlito"/>
                <a:cs typeface="Carlito"/>
              </a:rPr>
              <a:t>Tolerance</a:t>
            </a:r>
            <a:r>
              <a:rPr sz="3200" spc="15" dirty="0">
                <a:latin typeface="Carlito"/>
                <a:cs typeface="Carlito"/>
              </a:rPr>
              <a:t> </a:t>
            </a:r>
            <a:r>
              <a:rPr sz="3200" spc="-5" dirty="0">
                <a:latin typeface="Carlito"/>
                <a:cs typeface="Carlito"/>
              </a:rPr>
              <a:t>(PBFT)</a:t>
            </a:r>
            <a:endParaRPr sz="3200">
              <a:latin typeface="Carlito"/>
              <a:cs typeface="Carlito"/>
            </a:endParaRPr>
          </a:p>
          <a:p>
            <a:pPr marL="355600" indent="-342900">
              <a:lnSpc>
                <a:spcPct val="100000"/>
              </a:lnSpc>
              <a:spcBef>
                <a:spcPts val="630"/>
              </a:spcBef>
              <a:buFont typeface="Liberation Sans"/>
              <a:buChar char="•"/>
              <a:tabLst>
                <a:tab pos="354965" algn="l"/>
                <a:tab pos="355600" algn="l"/>
              </a:tabLst>
            </a:pPr>
            <a:r>
              <a:rPr sz="3200" spc="-5" dirty="0">
                <a:latin typeface="Carlito"/>
                <a:cs typeface="Carlito"/>
              </a:rPr>
              <a:t>SIEVE</a:t>
            </a:r>
            <a:endParaRPr sz="3200">
              <a:latin typeface="Carlito"/>
              <a:cs typeface="Carlito"/>
            </a:endParaRPr>
          </a:p>
          <a:p>
            <a:pPr marL="355600" indent="-342900">
              <a:lnSpc>
                <a:spcPct val="100000"/>
              </a:lnSpc>
              <a:spcBef>
                <a:spcPts val="640"/>
              </a:spcBef>
              <a:buFont typeface="Liberation Sans"/>
              <a:buChar char="•"/>
              <a:tabLst>
                <a:tab pos="354965" algn="l"/>
                <a:tab pos="355600" algn="l"/>
              </a:tabLst>
            </a:pPr>
            <a:r>
              <a:rPr sz="3200" spc="-25" dirty="0">
                <a:latin typeface="Carlito"/>
                <a:cs typeface="Carlito"/>
              </a:rPr>
              <a:t>Proof-of-Burn </a:t>
            </a:r>
            <a:r>
              <a:rPr sz="3200" spc="-15" dirty="0">
                <a:latin typeface="Carlito"/>
                <a:cs typeface="Carlito"/>
              </a:rPr>
              <a:t>(PoB) </a:t>
            </a:r>
            <a:r>
              <a:rPr sz="3200" spc="-5" dirty="0">
                <a:latin typeface="Carlito"/>
                <a:cs typeface="Carlito"/>
              </a:rPr>
              <a:t>and </a:t>
            </a:r>
            <a:r>
              <a:rPr sz="3200" dirty="0">
                <a:latin typeface="Carlito"/>
                <a:cs typeface="Carlito"/>
              </a:rPr>
              <a:t>a </a:t>
            </a:r>
            <a:r>
              <a:rPr sz="3200" spc="-35" dirty="0">
                <a:latin typeface="Carlito"/>
                <a:cs typeface="Carlito"/>
              </a:rPr>
              <a:t>few</a:t>
            </a:r>
            <a:r>
              <a:rPr sz="3200" spc="5" dirty="0">
                <a:latin typeface="Carlito"/>
                <a:cs typeface="Carlito"/>
              </a:rPr>
              <a:t> </a:t>
            </a:r>
            <a:r>
              <a:rPr sz="3200" spc="-15" dirty="0">
                <a:latin typeface="Carlito"/>
                <a:cs typeface="Carlito"/>
              </a:rPr>
              <a:t>more</a:t>
            </a:r>
            <a:endParaRPr sz="3200">
              <a:latin typeface="Carlito"/>
              <a:cs typeface="Carlito"/>
            </a:endParaRPr>
          </a:p>
        </p:txBody>
      </p:sp>
    </p:spTree>
    <p:extLst>
      <p:ext uri="{BB962C8B-B14F-4D97-AF65-F5344CB8AC3E}">
        <p14:creationId xmlns:p14="http://schemas.microsoft.com/office/powerpoint/2010/main" val="2650565748"/>
      </p:ext>
    </p:extLst>
  </p:cSld>
  <p:clrMapOvr>
    <a:masterClrMapping/>
  </p:clrMapOvr>
  <p:transition>
    <p:dissolv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09881"/>
            <a:ext cx="8021955" cy="2257028"/>
          </a:xfrm>
          <a:prstGeom prst="rect">
            <a:avLst/>
          </a:prstGeom>
        </p:spPr>
        <p:txBody>
          <a:bodyPr vert="horz" wrap="square" lIns="0" tIns="15240" rIns="0" bIns="0" rtlCol="0">
            <a:spAutoFit/>
          </a:bodyPr>
          <a:lstStyle/>
          <a:p>
            <a:pPr marL="12700">
              <a:lnSpc>
                <a:spcPts val="5035"/>
              </a:lnSpc>
              <a:spcBef>
                <a:spcPts val="120"/>
              </a:spcBef>
            </a:pPr>
            <a:r>
              <a:rPr sz="4200" spc="10" dirty="0"/>
              <a:t>What </a:t>
            </a:r>
            <a:r>
              <a:rPr sz="4200" spc="5" dirty="0"/>
              <a:t>is </a:t>
            </a:r>
            <a:r>
              <a:rPr sz="4200" spc="-40" dirty="0"/>
              <a:t>PoW</a:t>
            </a:r>
            <a:r>
              <a:rPr sz="4200" spc="-35" dirty="0"/>
              <a:t> </a:t>
            </a:r>
            <a:r>
              <a:rPr sz="4200" spc="5" dirty="0"/>
              <a:t>Algorithm?</a:t>
            </a:r>
            <a:endParaRPr sz="4200"/>
          </a:p>
          <a:p>
            <a:pPr marL="12700" marR="5080">
              <a:lnSpc>
                <a:spcPct val="99600"/>
              </a:lnSpc>
              <a:spcBef>
                <a:spcPts val="5"/>
              </a:spcBef>
            </a:pPr>
            <a:r>
              <a:rPr sz="2600" spc="-30" dirty="0">
                <a:latin typeface="Carlito"/>
                <a:cs typeface="Carlito"/>
              </a:rPr>
              <a:t>Proof-of-Work </a:t>
            </a:r>
            <a:r>
              <a:rPr sz="2600" spc="-15" dirty="0">
                <a:latin typeface="Carlito"/>
                <a:cs typeface="Carlito"/>
              </a:rPr>
              <a:t>algorithm </a:t>
            </a:r>
            <a:r>
              <a:rPr sz="2600" spc="-5" dirty="0">
                <a:latin typeface="Carlito"/>
                <a:cs typeface="Carlito"/>
              </a:rPr>
              <a:t>is </a:t>
            </a:r>
            <a:r>
              <a:rPr sz="2600" spc="-15" dirty="0">
                <a:latin typeface="Carlito"/>
                <a:cs typeface="Carlito"/>
              </a:rPr>
              <a:t>used </a:t>
            </a:r>
            <a:r>
              <a:rPr sz="2600" spc="-20" dirty="0">
                <a:latin typeface="Carlito"/>
                <a:cs typeface="Carlito"/>
              </a:rPr>
              <a:t>to confirm </a:t>
            </a:r>
            <a:r>
              <a:rPr sz="2600" spc="-15" dirty="0">
                <a:latin typeface="Carlito"/>
                <a:cs typeface="Carlito"/>
              </a:rPr>
              <a:t>transactions </a:t>
            </a:r>
            <a:r>
              <a:rPr sz="2600" spc="-10" dirty="0">
                <a:latin typeface="Carlito"/>
                <a:cs typeface="Carlito"/>
              </a:rPr>
              <a:t>and  </a:t>
            </a:r>
            <a:r>
              <a:rPr sz="2600" spc="-20" dirty="0">
                <a:latin typeface="Carlito"/>
                <a:cs typeface="Carlito"/>
              </a:rPr>
              <a:t>produce </a:t>
            </a:r>
            <a:r>
              <a:rPr sz="2600" spc="-15" dirty="0">
                <a:latin typeface="Carlito"/>
                <a:cs typeface="Carlito"/>
              </a:rPr>
              <a:t>new blocks </a:t>
            </a:r>
            <a:r>
              <a:rPr sz="2600" spc="-20" dirty="0">
                <a:latin typeface="Carlito"/>
                <a:cs typeface="Carlito"/>
              </a:rPr>
              <a:t>to </a:t>
            </a:r>
            <a:r>
              <a:rPr sz="2600" spc="-10" dirty="0">
                <a:latin typeface="Carlito"/>
                <a:cs typeface="Carlito"/>
              </a:rPr>
              <a:t>the chain. </a:t>
            </a:r>
            <a:r>
              <a:rPr sz="2600" spc="-20" dirty="0">
                <a:latin typeface="Carlito"/>
                <a:cs typeface="Carlito"/>
              </a:rPr>
              <a:t>Here </a:t>
            </a:r>
            <a:r>
              <a:rPr sz="2600" spc="-15" dirty="0">
                <a:latin typeface="Carlito"/>
                <a:cs typeface="Carlito"/>
              </a:rPr>
              <a:t>miners </a:t>
            </a:r>
            <a:r>
              <a:rPr sz="2600" spc="-20" dirty="0">
                <a:latin typeface="Carlito"/>
                <a:cs typeface="Carlito"/>
              </a:rPr>
              <a:t>compete  against </a:t>
            </a:r>
            <a:r>
              <a:rPr sz="2600" spc="-10" dirty="0">
                <a:latin typeface="Carlito"/>
                <a:cs typeface="Carlito"/>
              </a:rPr>
              <a:t>each </a:t>
            </a:r>
            <a:r>
              <a:rPr sz="2600" spc="-15" dirty="0">
                <a:latin typeface="Carlito"/>
                <a:cs typeface="Carlito"/>
              </a:rPr>
              <a:t>otherto complete transactions </a:t>
            </a:r>
            <a:r>
              <a:rPr sz="2600" spc="-10" dirty="0">
                <a:latin typeface="Carlito"/>
                <a:cs typeface="Carlito"/>
              </a:rPr>
              <a:t>on the </a:t>
            </a:r>
            <a:r>
              <a:rPr sz="2600" spc="-20" dirty="0">
                <a:latin typeface="Carlito"/>
                <a:cs typeface="Carlito"/>
              </a:rPr>
              <a:t>network  </a:t>
            </a:r>
            <a:r>
              <a:rPr sz="2600" spc="-15" dirty="0">
                <a:latin typeface="Carlito"/>
                <a:cs typeface="Carlito"/>
              </a:rPr>
              <a:t>and </a:t>
            </a:r>
            <a:r>
              <a:rPr sz="2600" spc="-20" dirty="0">
                <a:latin typeface="Carlito"/>
                <a:cs typeface="Carlito"/>
              </a:rPr>
              <a:t>get</a:t>
            </a:r>
            <a:r>
              <a:rPr sz="2600" spc="-5" dirty="0">
                <a:latin typeface="Carlito"/>
                <a:cs typeface="Carlito"/>
              </a:rPr>
              <a:t> </a:t>
            </a:r>
            <a:r>
              <a:rPr sz="2600" spc="-25" dirty="0">
                <a:latin typeface="Carlito"/>
                <a:cs typeface="Carlito"/>
              </a:rPr>
              <a:t>rewarded.</a:t>
            </a:r>
            <a:endParaRPr sz="2600">
              <a:latin typeface="Carlito"/>
              <a:cs typeface="Carlito"/>
            </a:endParaRPr>
          </a:p>
        </p:txBody>
      </p:sp>
      <p:sp>
        <p:nvSpPr>
          <p:cNvPr id="3" name="object 3"/>
          <p:cNvSpPr/>
          <p:nvPr/>
        </p:nvSpPr>
        <p:spPr>
          <a:xfrm>
            <a:off x="457200" y="2667000"/>
            <a:ext cx="8229600" cy="3505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1" y="643890"/>
            <a:ext cx="4510405" cy="695960"/>
          </a:xfrm>
          <a:prstGeom prst="rect">
            <a:avLst/>
          </a:prstGeom>
        </p:spPr>
        <p:txBody>
          <a:bodyPr vert="horz" wrap="square" lIns="0" tIns="12700" rIns="0" bIns="0" rtlCol="0">
            <a:spAutoFit/>
          </a:bodyPr>
          <a:lstStyle/>
          <a:p>
            <a:pPr marL="12700">
              <a:lnSpc>
                <a:spcPct val="100000"/>
              </a:lnSpc>
              <a:spcBef>
                <a:spcPts val="100"/>
              </a:spcBef>
            </a:pPr>
            <a:r>
              <a:rPr sz="4400" spc="-40" dirty="0">
                <a:latin typeface="DejaVu Sans"/>
                <a:cs typeface="DejaVu Sans"/>
              </a:rPr>
              <a:t>Working </a:t>
            </a:r>
            <a:r>
              <a:rPr sz="4400" dirty="0">
                <a:latin typeface="DejaVu Sans"/>
                <a:cs typeface="DejaVu Sans"/>
              </a:rPr>
              <a:t>Of</a:t>
            </a:r>
            <a:r>
              <a:rPr sz="4400" spc="-45" dirty="0">
                <a:latin typeface="DejaVu Sans"/>
                <a:cs typeface="DejaVu Sans"/>
              </a:rPr>
              <a:t> </a:t>
            </a:r>
            <a:r>
              <a:rPr sz="4400" spc="-50" dirty="0">
                <a:latin typeface="DejaVu Sans"/>
                <a:cs typeface="DejaVu Sans"/>
              </a:rPr>
              <a:t>PoW</a:t>
            </a:r>
            <a:endParaRPr sz="4400">
              <a:latin typeface="DejaVu Sans"/>
              <a:cs typeface="DejaVu Sans"/>
            </a:endParaRPr>
          </a:p>
        </p:txBody>
      </p:sp>
      <p:sp>
        <p:nvSpPr>
          <p:cNvPr id="3" name="object 3"/>
          <p:cNvSpPr txBox="1"/>
          <p:nvPr/>
        </p:nvSpPr>
        <p:spPr>
          <a:xfrm>
            <a:off x="535941" y="1861820"/>
            <a:ext cx="8230870" cy="878840"/>
          </a:xfrm>
          <a:prstGeom prst="rect">
            <a:avLst/>
          </a:prstGeom>
        </p:spPr>
        <p:txBody>
          <a:bodyPr vert="horz" wrap="square" lIns="0" tIns="12700" rIns="0" bIns="0" rtlCol="0">
            <a:spAutoFit/>
          </a:bodyPr>
          <a:lstStyle/>
          <a:p>
            <a:pPr marL="12700" marR="5080">
              <a:lnSpc>
                <a:spcPct val="100000"/>
              </a:lnSpc>
              <a:spcBef>
                <a:spcPts val="100"/>
              </a:spcBef>
            </a:pPr>
            <a:r>
              <a:rPr sz="2800" spc="-15" dirty="0">
                <a:latin typeface="Carlito"/>
                <a:cs typeface="Carlito"/>
              </a:rPr>
              <a:t>Miners </a:t>
            </a:r>
            <a:r>
              <a:rPr sz="2800" spc="-10" dirty="0">
                <a:latin typeface="Carlito"/>
                <a:cs typeface="Carlito"/>
              </a:rPr>
              <a:t>solve </a:t>
            </a:r>
            <a:r>
              <a:rPr sz="2800" spc="-5" dirty="0">
                <a:latin typeface="Carlito"/>
                <a:cs typeface="Carlito"/>
              </a:rPr>
              <a:t>the </a:t>
            </a:r>
            <a:r>
              <a:rPr sz="2800" spc="-10" dirty="0">
                <a:latin typeface="Carlito"/>
                <a:cs typeface="Carlito"/>
              </a:rPr>
              <a:t>Puzzle, </a:t>
            </a:r>
            <a:r>
              <a:rPr sz="2800" spc="-20" dirty="0">
                <a:latin typeface="Carlito"/>
                <a:cs typeface="Carlito"/>
              </a:rPr>
              <a:t>form </a:t>
            </a:r>
            <a:r>
              <a:rPr sz="2800" spc="-5" dirty="0">
                <a:latin typeface="Carlito"/>
                <a:cs typeface="Carlito"/>
              </a:rPr>
              <a:t>the </a:t>
            </a:r>
            <a:r>
              <a:rPr sz="2800" spc="-10" dirty="0">
                <a:latin typeface="Carlito"/>
                <a:cs typeface="Carlito"/>
              </a:rPr>
              <a:t>new </a:t>
            </a:r>
            <a:r>
              <a:rPr sz="2800" spc="-5" dirty="0">
                <a:latin typeface="Carlito"/>
                <a:cs typeface="Carlito"/>
              </a:rPr>
              <a:t>Block and </a:t>
            </a:r>
            <a:r>
              <a:rPr sz="2800" spc="-10" dirty="0">
                <a:latin typeface="Carlito"/>
                <a:cs typeface="Carlito"/>
              </a:rPr>
              <a:t>Confirm  </a:t>
            </a:r>
            <a:r>
              <a:rPr sz="2800" spc="-5" dirty="0">
                <a:latin typeface="Carlito"/>
                <a:cs typeface="Carlito"/>
              </a:rPr>
              <a:t>the </a:t>
            </a:r>
            <a:r>
              <a:rPr sz="2800" spc="-30" dirty="0">
                <a:latin typeface="Carlito"/>
                <a:cs typeface="Carlito"/>
              </a:rPr>
              <a:t>Transaction </a:t>
            </a:r>
            <a:r>
              <a:rPr sz="2800" spc="-10" dirty="0">
                <a:latin typeface="Carlito"/>
                <a:cs typeface="Carlito"/>
              </a:rPr>
              <a:t>in </a:t>
            </a:r>
            <a:r>
              <a:rPr sz="2800" spc="-5" dirty="0">
                <a:latin typeface="Carlito"/>
                <a:cs typeface="Carlito"/>
              </a:rPr>
              <a:t>the </a:t>
            </a:r>
            <a:r>
              <a:rPr sz="2800" spc="-15" dirty="0">
                <a:latin typeface="Carlito"/>
                <a:cs typeface="Carlito"/>
              </a:rPr>
              <a:t>following</a:t>
            </a:r>
            <a:r>
              <a:rPr sz="2800" spc="15" dirty="0">
                <a:latin typeface="Carlito"/>
                <a:cs typeface="Carlito"/>
              </a:rPr>
              <a:t> </a:t>
            </a:r>
            <a:r>
              <a:rPr sz="2800" spc="-30" dirty="0">
                <a:latin typeface="Carlito"/>
                <a:cs typeface="Carlito"/>
              </a:rPr>
              <a:t>way</a:t>
            </a:r>
            <a:endParaRPr sz="2800">
              <a:latin typeface="Carlito"/>
              <a:cs typeface="Carlito"/>
            </a:endParaRPr>
          </a:p>
        </p:txBody>
      </p:sp>
      <p:sp>
        <p:nvSpPr>
          <p:cNvPr id="4" name="object 4"/>
          <p:cNvSpPr/>
          <p:nvPr/>
        </p:nvSpPr>
        <p:spPr>
          <a:xfrm>
            <a:off x="457200" y="3276600"/>
            <a:ext cx="8229600" cy="317627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dissolv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497840"/>
            <a:ext cx="7457440" cy="695960"/>
          </a:xfrm>
          <a:prstGeom prst="rect">
            <a:avLst/>
          </a:prstGeom>
        </p:spPr>
        <p:txBody>
          <a:bodyPr vert="horz" wrap="square" lIns="0" tIns="12700" rIns="0" bIns="0" rtlCol="0">
            <a:spAutoFit/>
          </a:bodyPr>
          <a:lstStyle/>
          <a:p>
            <a:pPr marL="12700">
              <a:lnSpc>
                <a:spcPct val="100000"/>
              </a:lnSpc>
              <a:spcBef>
                <a:spcPts val="100"/>
              </a:spcBef>
            </a:pPr>
            <a:r>
              <a:rPr spc="-5" dirty="0"/>
              <a:t>Applications </a:t>
            </a:r>
            <a:r>
              <a:rPr dirty="0"/>
              <a:t>Of</a:t>
            </a:r>
            <a:r>
              <a:rPr spc="-10" dirty="0"/>
              <a:t> </a:t>
            </a:r>
            <a:r>
              <a:rPr spc="-5" dirty="0"/>
              <a:t>Blockchain</a:t>
            </a:r>
          </a:p>
        </p:txBody>
      </p:sp>
      <p:sp>
        <p:nvSpPr>
          <p:cNvPr id="3" name="object 3"/>
          <p:cNvSpPr/>
          <p:nvPr/>
        </p:nvSpPr>
        <p:spPr>
          <a:xfrm>
            <a:off x="438936" y="1522732"/>
            <a:ext cx="8216221" cy="460325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dissolve/>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640" y="558800"/>
            <a:ext cx="2728595" cy="574040"/>
          </a:xfrm>
          <a:prstGeom prst="rect">
            <a:avLst/>
          </a:prstGeom>
        </p:spPr>
        <p:txBody>
          <a:bodyPr vert="horz" wrap="square" lIns="0" tIns="12700" rIns="0" bIns="0" rtlCol="0">
            <a:spAutoFit/>
          </a:bodyPr>
          <a:lstStyle/>
          <a:p>
            <a:pPr marL="12700">
              <a:lnSpc>
                <a:spcPct val="100000"/>
              </a:lnSpc>
              <a:spcBef>
                <a:spcPts val="100"/>
              </a:spcBef>
            </a:pPr>
            <a:r>
              <a:rPr sz="3600" spc="-65" dirty="0"/>
              <a:t>A</a:t>
            </a:r>
            <a:r>
              <a:rPr sz="3600" spc="-10" dirty="0"/>
              <a:t>d</a:t>
            </a:r>
            <a:r>
              <a:rPr sz="3600" spc="-5" dirty="0"/>
              <a:t>v</a:t>
            </a:r>
            <a:r>
              <a:rPr sz="3600" dirty="0"/>
              <a:t>a</a:t>
            </a:r>
            <a:r>
              <a:rPr sz="3600" spc="-5" dirty="0"/>
              <a:t>nt</a:t>
            </a:r>
            <a:r>
              <a:rPr sz="3600" dirty="0"/>
              <a:t>a</a:t>
            </a:r>
            <a:r>
              <a:rPr sz="3600" spc="-10" dirty="0"/>
              <a:t>g</a:t>
            </a:r>
            <a:r>
              <a:rPr sz="3600" dirty="0"/>
              <a:t>es</a:t>
            </a:r>
            <a:endParaRPr sz="3600"/>
          </a:p>
        </p:txBody>
      </p:sp>
      <p:sp>
        <p:nvSpPr>
          <p:cNvPr id="3" name="object 3"/>
          <p:cNvSpPr txBox="1"/>
          <p:nvPr/>
        </p:nvSpPr>
        <p:spPr>
          <a:xfrm>
            <a:off x="4790375" y="558800"/>
            <a:ext cx="3419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DejaVu Sans"/>
                <a:cs typeface="DejaVu Sans"/>
              </a:rPr>
              <a:t>D</a:t>
            </a:r>
            <a:r>
              <a:rPr sz="3600" spc="-15" dirty="0">
                <a:latin typeface="DejaVu Sans"/>
                <a:cs typeface="DejaVu Sans"/>
              </a:rPr>
              <a:t>i</a:t>
            </a:r>
            <a:r>
              <a:rPr sz="3600" spc="-10" dirty="0">
                <a:latin typeface="DejaVu Sans"/>
                <a:cs typeface="DejaVu Sans"/>
              </a:rPr>
              <a:t>s</a:t>
            </a:r>
            <a:r>
              <a:rPr sz="3600" dirty="0">
                <a:latin typeface="DejaVu Sans"/>
                <a:cs typeface="DejaVu Sans"/>
              </a:rPr>
              <a:t>a</a:t>
            </a:r>
            <a:r>
              <a:rPr sz="3600" spc="-10" dirty="0">
                <a:latin typeface="DejaVu Sans"/>
                <a:cs typeface="DejaVu Sans"/>
              </a:rPr>
              <a:t>d</a:t>
            </a:r>
            <a:r>
              <a:rPr sz="3600" dirty="0">
                <a:latin typeface="DejaVu Sans"/>
                <a:cs typeface="DejaVu Sans"/>
              </a:rPr>
              <a:t>va</a:t>
            </a:r>
            <a:r>
              <a:rPr sz="3600" spc="-5" dirty="0">
                <a:latin typeface="DejaVu Sans"/>
                <a:cs typeface="DejaVu Sans"/>
              </a:rPr>
              <a:t>nt</a:t>
            </a:r>
            <a:r>
              <a:rPr sz="3600" dirty="0">
                <a:latin typeface="DejaVu Sans"/>
                <a:cs typeface="DejaVu Sans"/>
              </a:rPr>
              <a:t>a</a:t>
            </a:r>
            <a:r>
              <a:rPr sz="3600" spc="-10" dirty="0">
                <a:latin typeface="DejaVu Sans"/>
                <a:cs typeface="DejaVu Sans"/>
              </a:rPr>
              <a:t>g</a:t>
            </a:r>
            <a:r>
              <a:rPr sz="3600" dirty="0">
                <a:latin typeface="DejaVu Sans"/>
                <a:cs typeface="DejaVu Sans"/>
              </a:rPr>
              <a:t>es</a:t>
            </a:r>
            <a:endParaRPr sz="3600">
              <a:latin typeface="DejaVu Sans"/>
              <a:cs typeface="DejaVu Sans"/>
            </a:endParaRPr>
          </a:p>
        </p:txBody>
      </p:sp>
      <p:sp>
        <p:nvSpPr>
          <p:cNvPr id="4" name="object 4"/>
          <p:cNvSpPr txBox="1"/>
          <p:nvPr/>
        </p:nvSpPr>
        <p:spPr>
          <a:xfrm>
            <a:off x="535940" y="1541780"/>
            <a:ext cx="150495" cy="3562514"/>
          </a:xfrm>
          <a:prstGeom prst="rect">
            <a:avLst/>
          </a:prstGeom>
        </p:spPr>
        <p:txBody>
          <a:bodyPr vert="horz" wrap="square" lIns="0" tIns="83820" rIns="0" bIns="0" rtlCol="0">
            <a:spAutoFit/>
          </a:bodyPr>
          <a:lstStyle/>
          <a:p>
            <a:pPr marL="12700">
              <a:lnSpc>
                <a:spcPct val="100000"/>
              </a:lnSpc>
              <a:spcBef>
                <a:spcPts val="6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p:txBody>
      </p:sp>
      <p:sp>
        <p:nvSpPr>
          <p:cNvPr id="5" name="object 5"/>
          <p:cNvSpPr txBox="1"/>
          <p:nvPr/>
        </p:nvSpPr>
        <p:spPr>
          <a:xfrm>
            <a:off x="878839" y="1562102"/>
            <a:ext cx="3507104" cy="5558958"/>
          </a:xfrm>
          <a:prstGeom prst="rect">
            <a:avLst/>
          </a:prstGeom>
        </p:spPr>
        <p:txBody>
          <a:bodyPr vert="horz" wrap="square" lIns="0" tIns="12065" rIns="0" bIns="0" rtlCol="0">
            <a:spAutoFit/>
          </a:bodyPr>
          <a:lstStyle/>
          <a:p>
            <a:pPr marL="12700" marR="438150">
              <a:lnSpc>
                <a:spcPct val="116700"/>
              </a:lnSpc>
              <a:spcBef>
                <a:spcPts val="95"/>
              </a:spcBef>
            </a:pPr>
            <a:r>
              <a:rPr sz="2800" spc="-20" dirty="0">
                <a:latin typeface="Carlito"/>
                <a:cs typeface="Carlito"/>
              </a:rPr>
              <a:t>Decentralized </a:t>
            </a:r>
            <a:r>
              <a:rPr sz="2800" spc="-30" dirty="0">
                <a:latin typeface="Carlito"/>
                <a:cs typeface="Carlito"/>
              </a:rPr>
              <a:t>system  </a:t>
            </a:r>
            <a:r>
              <a:rPr sz="2800" spc="-35" dirty="0">
                <a:latin typeface="Carlito"/>
                <a:cs typeface="Carlito"/>
              </a:rPr>
              <a:t>Transparent</a:t>
            </a:r>
            <a:endParaRPr sz="2800">
              <a:latin typeface="Carlito"/>
              <a:cs typeface="Carlito"/>
            </a:endParaRPr>
          </a:p>
          <a:p>
            <a:pPr marL="12700">
              <a:lnSpc>
                <a:spcPct val="100000"/>
              </a:lnSpc>
              <a:spcBef>
                <a:spcPts val="560"/>
              </a:spcBef>
            </a:pPr>
            <a:r>
              <a:rPr sz="2800" spc="-10" dirty="0">
                <a:latin typeface="Carlito"/>
                <a:cs typeface="Carlito"/>
              </a:rPr>
              <a:t>Secure</a:t>
            </a:r>
            <a:endParaRPr sz="2800">
              <a:latin typeface="Carlito"/>
              <a:cs typeface="Carlito"/>
            </a:endParaRPr>
          </a:p>
          <a:p>
            <a:pPr marL="12700" marR="5080">
              <a:lnSpc>
                <a:spcPts val="3920"/>
              </a:lnSpc>
              <a:spcBef>
                <a:spcPts val="225"/>
              </a:spcBef>
            </a:pPr>
            <a:r>
              <a:rPr sz="2800" spc="-25" dirty="0">
                <a:latin typeface="Carlito"/>
                <a:cs typeface="Carlito"/>
              </a:rPr>
              <a:t>Faster </a:t>
            </a:r>
            <a:r>
              <a:rPr sz="2800" dirty="0">
                <a:latin typeface="Carlito"/>
                <a:cs typeface="Carlito"/>
              </a:rPr>
              <a:t>and </a:t>
            </a:r>
            <a:r>
              <a:rPr sz="2800" spc="-20" dirty="0">
                <a:latin typeface="Carlito"/>
                <a:cs typeface="Carlito"/>
              </a:rPr>
              <a:t>cost </a:t>
            </a:r>
            <a:r>
              <a:rPr sz="2800" spc="-30" dirty="0">
                <a:latin typeface="Carlito"/>
                <a:cs typeface="Carlito"/>
              </a:rPr>
              <a:t>effective  </a:t>
            </a:r>
            <a:r>
              <a:rPr sz="2800" spc="-20" dirty="0">
                <a:latin typeface="Carlito"/>
                <a:cs typeface="Carlito"/>
              </a:rPr>
              <a:t>Store </a:t>
            </a:r>
            <a:r>
              <a:rPr sz="2800" spc="-10" dirty="0">
                <a:latin typeface="Carlito"/>
                <a:cs typeface="Carlito"/>
              </a:rPr>
              <a:t>timeline</a:t>
            </a:r>
            <a:r>
              <a:rPr sz="2800" spc="-5" dirty="0">
                <a:latin typeface="Carlito"/>
                <a:cs typeface="Carlito"/>
              </a:rPr>
              <a:t> </a:t>
            </a:r>
            <a:r>
              <a:rPr sz="2800" spc="-20" dirty="0">
                <a:latin typeface="Carlito"/>
                <a:cs typeface="Carlito"/>
              </a:rPr>
              <a:t>data</a:t>
            </a:r>
            <a:endParaRPr sz="2800">
              <a:latin typeface="Carlito"/>
              <a:cs typeface="Carlito"/>
            </a:endParaRPr>
          </a:p>
          <a:p>
            <a:pPr marL="12700" marR="1356995">
              <a:lnSpc>
                <a:spcPts val="3920"/>
              </a:lnSpc>
            </a:pPr>
            <a:r>
              <a:rPr sz="2800" spc="-5" dirty="0">
                <a:latin typeface="Carlito"/>
                <a:cs typeface="Carlito"/>
              </a:rPr>
              <a:t>No </a:t>
            </a:r>
            <a:r>
              <a:rPr sz="2800" spc="-15" dirty="0">
                <a:latin typeface="Carlito"/>
                <a:cs typeface="Carlito"/>
              </a:rPr>
              <a:t>downtown  </a:t>
            </a:r>
            <a:r>
              <a:rPr sz="2800" spc="-10" dirty="0">
                <a:latin typeface="Carlito"/>
                <a:cs typeface="Carlito"/>
              </a:rPr>
              <a:t>User</a:t>
            </a:r>
            <a:r>
              <a:rPr sz="2800" spc="-90" dirty="0">
                <a:latin typeface="Carlito"/>
                <a:cs typeface="Carlito"/>
              </a:rPr>
              <a:t> </a:t>
            </a:r>
            <a:r>
              <a:rPr sz="2800" spc="-10" dirty="0">
                <a:latin typeface="Carlito"/>
                <a:cs typeface="Carlito"/>
              </a:rPr>
              <a:t>empower</a:t>
            </a:r>
            <a:endParaRPr sz="2800">
              <a:latin typeface="Carlito"/>
              <a:cs typeface="Carlito"/>
            </a:endParaRPr>
          </a:p>
        </p:txBody>
      </p:sp>
      <p:sp>
        <p:nvSpPr>
          <p:cNvPr id="6" name="object 6"/>
          <p:cNvSpPr txBox="1"/>
          <p:nvPr/>
        </p:nvSpPr>
        <p:spPr>
          <a:xfrm>
            <a:off x="4726940" y="1541779"/>
            <a:ext cx="150495" cy="2039020"/>
          </a:xfrm>
          <a:prstGeom prst="rect">
            <a:avLst/>
          </a:prstGeom>
        </p:spPr>
        <p:txBody>
          <a:bodyPr vert="horz" wrap="square" lIns="0" tIns="83820" rIns="0" bIns="0" rtlCol="0">
            <a:spAutoFit/>
          </a:bodyPr>
          <a:lstStyle/>
          <a:p>
            <a:pPr marL="12700">
              <a:lnSpc>
                <a:spcPct val="100000"/>
              </a:lnSpc>
              <a:spcBef>
                <a:spcPts val="6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a:p>
            <a:pPr marL="12700">
              <a:lnSpc>
                <a:spcPct val="100000"/>
              </a:lnSpc>
              <a:spcBef>
                <a:spcPts val="560"/>
              </a:spcBef>
            </a:pPr>
            <a:r>
              <a:rPr sz="2800" dirty="0">
                <a:latin typeface="Liberation Sans"/>
                <a:cs typeface="Liberation Sans"/>
              </a:rPr>
              <a:t>•</a:t>
            </a:r>
            <a:endParaRPr sz="2800">
              <a:latin typeface="Liberation Sans"/>
              <a:cs typeface="Liberation Sans"/>
            </a:endParaRPr>
          </a:p>
        </p:txBody>
      </p:sp>
      <p:sp>
        <p:nvSpPr>
          <p:cNvPr id="7" name="object 7"/>
          <p:cNvSpPr txBox="1"/>
          <p:nvPr/>
        </p:nvSpPr>
        <p:spPr>
          <a:xfrm>
            <a:off x="5069841" y="1562101"/>
            <a:ext cx="3114040" cy="2541721"/>
          </a:xfrm>
          <a:prstGeom prst="rect">
            <a:avLst/>
          </a:prstGeom>
        </p:spPr>
        <p:txBody>
          <a:bodyPr vert="horz" wrap="square" lIns="0" tIns="83820" rIns="0" bIns="0" rtlCol="0">
            <a:spAutoFit/>
          </a:bodyPr>
          <a:lstStyle/>
          <a:p>
            <a:pPr marL="12700">
              <a:lnSpc>
                <a:spcPct val="100000"/>
              </a:lnSpc>
              <a:spcBef>
                <a:spcPts val="660"/>
              </a:spcBef>
            </a:pPr>
            <a:r>
              <a:rPr sz="2800" spc="-10" dirty="0">
                <a:latin typeface="Carlito"/>
                <a:cs typeface="Carlito"/>
              </a:rPr>
              <a:t>Complexity</a:t>
            </a:r>
            <a:endParaRPr sz="2800">
              <a:latin typeface="Carlito"/>
              <a:cs typeface="Carlito"/>
            </a:endParaRPr>
          </a:p>
          <a:p>
            <a:pPr marL="12700" marR="5080">
              <a:lnSpc>
                <a:spcPts val="3920"/>
              </a:lnSpc>
              <a:spcBef>
                <a:spcPts val="220"/>
              </a:spcBef>
            </a:pPr>
            <a:r>
              <a:rPr sz="2800" spc="-20" dirty="0">
                <a:latin typeface="Carlito"/>
                <a:cs typeface="Carlito"/>
              </a:rPr>
              <a:t>Size </a:t>
            </a:r>
            <a:r>
              <a:rPr sz="2800" dirty="0">
                <a:latin typeface="Carlito"/>
                <a:cs typeface="Carlito"/>
              </a:rPr>
              <a:t>of </a:t>
            </a:r>
            <a:r>
              <a:rPr sz="2800" spc="-15" dirty="0">
                <a:latin typeface="Carlito"/>
                <a:cs typeface="Carlito"/>
              </a:rPr>
              <a:t>Blockchain  </a:t>
            </a:r>
            <a:r>
              <a:rPr sz="2800" spc="-5" dirty="0">
                <a:latin typeface="Carlito"/>
                <a:cs typeface="Carlito"/>
              </a:rPr>
              <a:t>Need </a:t>
            </a:r>
            <a:r>
              <a:rPr sz="2800" spc="-15" dirty="0">
                <a:latin typeface="Carlito"/>
                <a:cs typeface="Carlito"/>
              </a:rPr>
              <a:t>more</a:t>
            </a:r>
            <a:r>
              <a:rPr sz="2800" spc="-85" dirty="0">
                <a:latin typeface="Carlito"/>
                <a:cs typeface="Carlito"/>
              </a:rPr>
              <a:t> </a:t>
            </a:r>
            <a:r>
              <a:rPr sz="2800" spc="-15" dirty="0">
                <a:latin typeface="Carlito"/>
                <a:cs typeface="Carlito"/>
              </a:rPr>
              <a:t>resources  </a:t>
            </a:r>
            <a:r>
              <a:rPr sz="2800" spc="-5" dirty="0">
                <a:latin typeface="Carlito"/>
                <a:cs typeface="Carlito"/>
              </a:rPr>
              <a:t>Human</a:t>
            </a:r>
            <a:r>
              <a:rPr sz="2800" spc="-15" dirty="0">
                <a:latin typeface="Carlito"/>
                <a:cs typeface="Carlito"/>
              </a:rPr>
              <a:t> </a:t>
            </a:r>
            <a:r>
              <a:rPr sz="2800" spc="-20" dirty="0">
                <a:latin typeface="Carlito"/>
                <a:cs typeface="Carlito"/>
              </a:rPr>
              <a:t>errors</a:t>
            </a:r>
            <a:endParaRPr sz="2800">
              <a:latin typeface="Carlito"/>
              <a:cs typeface="Carlito"/>
            </a:endParaRPr>
          </a:p>
        </p:txBody>
      </p:sp>
    </p:spTree>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497840"/>
            <a:ext cx="3073400" cy="695960"/>
          </a:xfrm>
          <a:prstGeom prst="rect">
            <a:avLst/>
          </a:prstGeom>
        </p:spPr>
        <p:txBody>
          <a:bodyPr vert="horz" wrap="square" lIns="0" tIns="12700" rIns="0" bIns="0" rtlCol="0">
            <a:spAutoFit/>
          </a:bodyPr>
          <a:lstStyle/>
          <a:p>
            <a:pPr marL="12700">
              <a:lnSpc>
                <a:spcPct val="100000"/>
              </a:lnSpc>
              <a:spcBef>
                <a:spcPts val="100"/>
              </a:spcBef>
            </a:pPr>
            <a:r>
              <a:rPr spc="-5" dirty="0"/>
              <a:t>C</a:t>
            </a:r>
            <a:r>
              <a:rPr spc="5" dirty="0"/>
              <a:t>on</a:t>
            </a:r>
            <a:r>
              <a:rPr spc="-5" dirty="0"/>
              <a:t>c</a:t>
            </a:r>
            <a:r>
              <a:rPr spc="5" dirty="0"/>
              <a:t>l</a:t>
            </a:r>
            <a:r>
              <a:rPr spc="-5" dirty="0"/>
              <a:t>us</a:t>
            </a:r>
            <a:r>
              <a:rPr spc="5" dirty="0"/>
              <a:t>io</a:t>
            </a:r>
            <a:r>
              <a:rPr dirty="0"/>
              <a:t>n</a:t>
            </a:r>
          </a:p>
        </p:txBody>
      </p:sp>
      <p:sp>
        <p:nvSpPr>
          <p:cNvPr id="3" name="object 3"/>
          <p:cNvSpPr txBox="1"/>
          <p:nvPr/>
        </p:nvSpPr>
        <p:spPr>
          <a:xfrm>
            <a:off x="878840" y="1861821"/>
            <a:ext cx="7700009" cy="2967479"/>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rlito"/>
                <a:cs typeface="Carlito"/>
              </a:rPr>
              <a:t>Blockchain </a:t>
            </a:r>
            <a:r>
              <a:rPr sz="2400" spc="-5" dirty="0">
                <a:latin typeface="Carlito"/>
                <a:cs typeface="Carlito"/>
              </a:rPr>
              <a:t>is </a:t>
            </a:r>
            <a:r>
              <a:rPr sz="2400" dirty="0">
                <a:latin typeface="Carlito"/>
                <a:cs typeface="Carlito"/>
              </a:rPr>
              <a:t>a </a:t>
            </a:r>
            <a:r>
              <a:rPr sz="2400" spc="-5" dirty="0">
                <a:latin typeface="Carlito"/>
                <a:cs typeface="Carlito"/>
              </a:rPr>
              <a:t>new </a:t>
            </a:r>
            <a:r>
              <a:rPr sz="2400" dirty="0">
                <a:latin typeface="Carlito"/>
                <a:cs typeface="Carlito"/>
              </a:rPr>
              <a:t>name </a:t>
            </a:r>
            <a:r>
              <a:rPr sz="2400" spc="-5" dirty="0">
                <a:latin typeface="Carlito"/>
                <a:cs typeface="Carlito"/>
              </a:rPr>
              <a:t>in the </a:t>
            </a:r>
            <a:r>
              <a:rPr sz="2400" spc="-10" dirty="0">
                <a:latin typeface="Carlito"/>
                <a:cs typeface="Carlito"/>
              </a:rPr>
              <a:t>world </a:t>
            </a:r>
            <a:r>
              <a:rPr sz="2400" spc="-5" dirty="0">
                <a:latin typeface="Carlito"/>
                <a:cs typeface="Carlito"/>
              </a:rPr>
              <a:t>of </a:t>
            </a:r>
            <a:r>
              <a:rPr sz="2400" spc="-10" dirty="0">
                <a:latin typeface="Carlito"/>
                <a:cs typeface="Carlito"/>
              </a:rPr>
              <a:t>technologies </a:t>
            </a:r>
            <a:r>
              <a:rPr sz="2400" spc="-5" dirty="0">
                <a:latin typeface="Carlito"/>
                <a:cs typeface="Carlito"/>
              </a:rPr>
              <a:t>but it is  </a:t>
            </a:r>
            <a:r>
              <a:rPr sz="2400" spc="-10" dirty="0">
                <a:latin typeface="Carlito"/>
                <a:cs typeface="Carlito"/>
              </a:rPr>
              <a:t>definitely </a:t>
            </a:r>
            <a:r>
              <a:rPr sz="2400" spc="-5" dirty="0">
                <a:latin typeface="Carlito"/>
                <a:cs typeface="Carlito"/>
              </a:rPr>
              <a:t>the one </a:t>
            </a:r>
            <a:r>
              <a:rPr sz="2400" spc="-15" dirty="0">
                <a:latin typeface="Carlito"/>
                <a:cs typeface="Carlito"/>
              </a:rPr>
              <a:t>to </a:t>
            </a:r>
            <a:r>
              <a:rPr sz="2400" spc="-10" dirty="0">
                <a:latin typeface="Carlito"/>
                <a:cs typeface="Carlito"/>
              </a:rPr>
              <a:t>last. </a:t>
            </a:r>
            <a:r>
              <a:rPr sz="2400" spc="-25" dirty="0">
                <a:latin typeface="Carlito"/>
                <a:cs typeface="Carlito"/>
              </a:rPr>
              <a:t>Even </a:t>
            </a:r>
            <a:r>
              <a:rPr sz="2400" spc="-5" dirty="0">
                <a:latin typeface="Carlito"/>
                <a:cs typeface="Carlito"/>
              </a:rPr>
              <a:t>in the early </a:t>
            </a:r>
            <a:r>
              <a:rPr sz="2400" spc="-15" dirty="0">
                <a:latin typeface="Carlito"/>
                <a:cs typeface="Carlito"/>
              </a:rPr>
              <a:t>stages, </a:t>
            </a:r>
            <a:r>
              <a:rPr sz="2400" spc="-5" dirty="0">
                <a:latin typeface="Carlito"/>
                <a:cs typeface="Carlito"/>
              </a:rPr>
              <a:t>the  </a:t>
            </a:r>
            <a:r>
              <a:rPr sz="2400" spc="-10" dirty="0">
                <a:latin typeface="Carlito"/>
                <a:cs typeface="Carlito"/>
              </a:rPr>
              <a:t>technology </a:t>
            </a:r>
            <a:r>
              <a:rPr sz="2400" dirty="0">
                <a:latin typeface="Carlito"/>
                <a:cs typeface="Carlito"/>
              </a:rPr>
              <a:t>has </a:t>
            </a:r>
            <a:r>
              <a:rPr sz="2400" spc="-10" dirty="0">
                <a:latin typeface="Carlito"/>
                <a:cs typeface="Carlito"/>
              </a:rPr>
              <a:t>gained huge </a:t>
            </a:r>
            <a:r>
              <a:rPr sz="2400" spc="-5" dirty="0">
                <a:latin typeface="Carlito"/>
                <a:cs typeface="Carlito"/>
              </a:rPr>
              <a:t>popularity </a:t>
            </a:r>
            <a:r>
              <a:rPr sz="2400" spc="-10" dirty="0">
                <a:latin typeface="Carlito"/>
                <a:cs typeface="Carlito"/>
              </a:rPr>
              <a:t>starting </a:t>
            </a:r>
            <a:r>
              <a:rPr sz="2400" spc="-5" dirty="0">
                <a:latin typeface="Carlito"/>
                <a:cs typeface="Carlito"/>
              </a:rPr>
              <a:t>with their very  </a:t>
            </a:r>
            <a:r>
              <a:rPr sz="2400" spc="-20" dirty="0">
                <a:latin typeface="Carlito"/>
                <a:cs typeface="Carlito"/>
              </a:rPr>
              <a:t>first </a:t>
            </a:r>
            <a:r>
              <a:rPr sz="2400" spc="-10" dirty="0">
                <a:latin typeface="Carlito"/>
                <a:cs typeface="Carlito"/>
              </a:rPr>
              <a:t>application </a:t>
            </a:r>
            <a:r>
              <a:rPr sz="2400" spc="-5" dirty="0">
                <a:latin typeface="Carlito"/>
                <a:cs typeface="Carlito"/>
              </a:rPr>
              <a:t>of </a:t>
            </a:r>
            <a:r>
              <a:rPr sz="2400" spc="-10" dirty="0">
                <a:latin typeface="Carlito"/>
                <a:cs typeface="Carlito"/>
              </a:rPr>
              <a:t>cryptocurrencies. </a:t>
            </a:r>
            <a:r>
              <a:rPr sz="2400" spc="-15" dirty="0">
                <a:latin typeface="Carlito"/>
                <a:cs typeface="Carlito"/>
              </a:rPr>
              <a:t>More </a:t>
            </a:r>
            <a:r>
              <a:rPr sz="2400" spc="-10" dirty="0">
                <a:latin typeface="Carlito"/>
                <a:cs typeface="Carlito"/>
              </a:rPr>
              <a:t>areas </a:t>
            </a:r>
            <a:r>
              <a:rPr sz="2400" spc="-5" dirty="0">
                <a:latin typeface="Carlito"/>
                <a:cs typeface="Carlito"/>
              </a:rPr>
              <a:t>of  </a:t>
            </a:r>
            <a:r>
              <a:rPr sz="2400" spc="-10" dirty="0">
                <a:latin typeface="Carlito"/>
                <a:cs typeface="Carlito"/>
              </a:rPr>
              <a:t>applications are </a:t>
            </a:r>
            <a:r>
              <a:rPr sz="2400" spc="-5" dirty="0">
                <a:latin typeface="Carlito"/>
                <a:cs typeface="Carlito"/>
              </a:rPr>
              <a:t>being </a:t>
            </a:r>
            <a:r>
              <a:rPr sz="2400" spc="-15" dirty="0">
                <a:latin typeface="Carlito"/>
                <a:cs typeface="Carlito"/>
              </a:rPr>
              <a:t>discovered </a:t>
            </a:r>
            <a:r>
              <a:rPr sz="2400" dirty="0">
                <a:latin typeface="Carlito"/>
                <a:cs typeface="Carlito"/>
              </a:rPr>
              <a:t>and </a:t>
            </a:r>
            <a:r>
              <a:rPr sz="2400" spc="-15" dirty="0">
                <a:latin typeface="Carlito"/>
                <a:cs typeface="Carlito"/>
              </a:rPr>
              <a:t>tested </a:t>
            </a:r>
            <a:r>
              <a:rPr sz="2400" dirty="0">
                <a:latin typeface="Carlito"/>
                <a:cs typeface="Carlito"/>
              </a:rPr>
              <a:t>with each  </a:t>
            </a:r>
            <a:r>
              <a:rPr sz="2400" spc="-5" dirty="0">
                <a:latin typeface="Carlito"/>
                <a:cs typeface="Carlito"/>
              </a:rPr>
              <a:t>passing </a:t>
            </a:r>
            <a:r>
              <a:rPr sz="2400" spc="-60" dirty="0">
                <a:latin typeface="Carlito"/>
                <a:cs typeface="Carlito"/>
              </a:rPr>
              <a:t>day. </a:t>
            </a:r>
            <a:r>
              <a:rPr sz="2400" spc="-5" dirty="0">
                <a:latin typeface="Carlito"/>
                <a:cs typeface="Carlito"/>
              </a:rPr>
              <a:t>Once the </a:t>
            </a:r>
            <a:r>
              <a:rPr sz="2400" spc="-10" dirty="0">
                <a:latin typeface="Carlito"/>
                <a:cs typeface="Carlito"/>
              </a:rPr>
              <a:t>technology </a:t>
            </a:r>
            <a:r>
              <a:rPr sz="2400" spc="-5" dirty="0">
                <a:latin typeface="Carlito"/>
                <a:cs typeface="Carlito"/>
              </a:rPr>
              <a:t>is </a:t>
            </a:r>
            <a:r>
              <a:rPr sz="2400" spc="-10" dirty="0">
                <a:latin typeface="Carlito"/>
                <a:cs typeface="Carlito"/>
              </a:rPr>
              <a:t>adopted </a:t>
            </a:r>
            <a:r>
              <a:rPr sz="2400" dirty="0">
                <a:latin typeface="Carlito"/>
                <a:cs typeface="Carlito"/>
              </a:rPr>
              <a:t>and </a:t>
            </a:r>
            <a:r>
              <a:rPr sz="2400" spc="-5" dirty="0">
                <a:latin typeface="Carlito"/>
                <a:cs typeface="Carlito"/>
              </a:rPr>
              <a:t>accepted on  </a:t>
            </a:r>
            <a:r>
              <a:rPr sz="2400" dirty="0">
                <a:latin typeface="Carlito"/>
                <a:cs typeface="Carlito"/>
              </a:rPr>
              <a:t>a </a:t>
            </a:r>
            <a:r>
              <a:rPr sz="2400" spc="-5" dirty="0">
                <a:latin typeface="Carlito"/>
                <a:cs typeface="Carlito"/>
              </a:rPr>
              <a:t>global </a:t>
            </a:r>
            <a:r>
              <a:rPr sz="2400" spc="-10" dirty="0">
                <a:latin typeface="Carlito"/>
                <a:cs typeface="Carlito"/>
              </a:rPr>
              <a:t>level, </a:t>
            </a:r>
            <a:r>
              <a:rPr sz="2400" spc="15" dirty="0">
                <a:latin typeface="Carlito"/>
                <a:cs typeface="Carlito"/>
              </a:rPr>
              <a:t>it’ll </a:t>
            </a:r>
            <a:r>
              <a:rPr sz="2400" spc="-20" dirty="0">
                <a:latin typeface="Carlito"/>
                <a:cs typeface="Carlito"/>
              </a:rPr>
              <a:t>transform </a:t>
            </a:r>
            <a:r>
              <a:rPr sz="2400" spc="-5" dirty="0">
                <a:latin typeface="Carlito"/>
                <a:cs typeface="Carlito"/>
              </a:rPr>
              <a:t>the </a:t>
            </a:r>
            <a:r>
              <a:rPr sz="2400" spc="-30" dirty="0">
                <a:latin typeface="Carlito"/>
                <a:cs typeface="Carlito"/>
              </a:rPr>
              <a:t>way </a:t>
            </a:r>
            <a:r>
              <a:rPr sz="2400" spc="-15" dirty="0">
                <a:latin typeface="Carlito"/>
                <a:cs typeface="Carlito"/>
              </a:rPr>
              <a:t>we </a:t>
            </a:r>
            <a:r>
              <a:rPr sz="2400" spc="-10" dirty="0">
                <a:latin typeface="Carlito"/>
                <a:cs typeface="Carlito"/>
              </a:rPr>
              <a:t>live</a:t>
            </a:r>
            <a:r>
              <a:rPr sz="2400" spc="45" dirty="0">
                <a:latin typeface="Carlito"/>
                <a:cs typeface="Carlito"/>
              </a:rPr>
              <a:t> </a:t>
            </a:r>
            <a:r>
              <a:rPr sz="2400" spc="-45" dirty="0">
                <a:latin typeface="Carlito"/>
                <a:cs typeface="Carlito"/>
              </a:rPr>
              <a:t>today.</a:t>
            </a:r>
            <a:endParaRPr sz="2400">
              <a:latin typeface="Carlito"/>
              <a:cs typeface="Carlito"/>
            </a:endParaRPr>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1380" y="497840"/>
            <a:ext cx="7368540" cy="695960"/>
          </a:xfrm>
          <a:prstGeom prst="rect">
            <a:avLst/>
          </a:prstGeom>
        </p:spPr>
        <p:txBody>
          <a:bodyPr vert="horz" wrap="square" lIns="0" tIns="12700" rIns="0" bIns="0" rtlCol="0">
            <a:spAutoFit/>
          </a:bodyPr>
          <a:lstStyle/>
          <a:p>
            <a:pPr marL="12700">
              <a:lnSpc>
                <a:spcPct val="100000"/>
              </a:lnSpc>
              <a:spcBef>
                <a:spcPts val="100"/>
              </a:spcBef>
            </a:pPr>
            <a:r>
              <a:rPr spc="-20" dirty="0"/>
              <a:t>Architecture </a:t>
            </a:r>
            <a:r>
              <a:rPr dirty="0"/>
              <a:t>of </a:t>
            </a:r>
            <a:r>
              <a:rPr spc="-5" dirty="0"/>
              <a:t>Blockchain</a:t>
            </a:r>
          </a:p>
        </p:txBody>
      </p:sp>
      <p:sp>
        <p:nvSpPr>
          <p:cNvPr id="3" name="object 3"/>
          <p:cNvSpPr txBox="1"/>
          <p:nvPr/>
        </p:nvSpPr>
        <p:spPr>
          <a:xfrm>
            <a:off x="535941" y="1570737"/>
            <a:ext cx="7963534" cy="4628190"/>
          </a:xfrm>
          <a:prstGeom prst="rect">
            <a:avLst/>
          </a:prstGeom>
        </p:spPr>
        <p:txBody>
          <a:bodyPr vert="horz" wrap="square" lIns="0" tIns="74930" rIns="0" bIns="0" rtlCol="0">
            <a:spAutoFit/>
          </a:bodyPr>
          <a:lstStyle/>
          <a:p>
            <a:pPr marL="280670" indent="-267970">
              <a:lnSpc>
                <a:spcPct val="100000"/>
              </a:lnSpc>
              <a:spcBef>
                <a:spcPts val="590"/>
              </a:spcBef>
              <a:buFont typeface="Liberation Sans"/>
              <a:buChar char="•"/>
              <a:tabLst>
                <a:tab pos="280035" algn="l"/>
                <a:tab pos="280670" algn="l"/>
              </a:tabLst>
            </a:pPr>
            <a:r>
              <a:rPr sz="2500" b="1" spc="-10" dirty="0">
                <a:latin typeface="Carlito"/>
                <a:cs typeface="Carlito"/>
              </a:rPr>
              <a:t>Node </a:t>
            </a:r>
            <a:r>
              <a:rPr sz="2500" spc="-10" dirty="0">
                <a:latin typeface="Carlito"/>
                <a:cs typeface="Carlito"/>
              </a:rPr>
              <a:t>— user </a:t>
            </a:r>
            <a:r>
              <a:rPr sz="2500" spc="-5" dirty="0">
                <a:latin typeface="Carlito"/>
                <a:cs typeface="Carlito"/>
              </a:rPr>
              <a:t>or </a:t>
            </a:r>
            <a:r>
              <a:rPr sz="2500" spc="-15" dirty="0">
                <a:latin typeface="Carlito"/>
                <a:cs typeface="Carlito"/>
              </a:rPr>
              <a:t>computer </a:t>
            </a:r>
            <a:r>
              <a:rPr sz="2500" spc="-5" dirty="0">
                <a:latin typeface="Carlito"/>
                <a:cs typeface="Carlito"/>
              </a:rPr>
              <a:t>within </a:t>
            </a:r>
            <a:r>
              <a:rPr sz="2500" spc="-10" dirty="0">
                <a:latin typeface="Carlito"/>
                <a:cs typeface="Carlito"/>
              </a:rPr>
              <a:t>the</a:t>
            </a:r>
            <a:r>
              <a:rPr sz="2500" spc="25" dirty="0">
                <a:latin typeface="Carlito"/>
                <a:cs typeface="Carlito"/>
              </a:rPr>
              <a:t> </a:t>
            </a:r>
            <a:r>
              <a:rPr sz="2500" spc="-15" dirty="0">
                <a:latin typeface="Carlito"/>
                <a:cs typeface="Carlito"/>
              </a:rPr>
              <a:t>blockchain</a:t>
            </a:r>
            <a:endParaRPr sz="2500">
              <a:latin typeface="Carlito"/>
              <a:cs typeface="Carlito"/>
            </a:endParaRPr>
          </a:p>
          <a:p>
            <a:pPr marL="280035" marR="815340" indent="-267970">
              <a:lnSpc>
                <a:spcPct val="100000"/>
              </a:lnSpc>
              <a:spcBef>
                <a:spcPts val="490"/>
              </a:spcBef>
              <a:buFont typeface="Liberation Sans"/>
              <a:buChar char="•"/>
              <a:tabLst>
                <a:tab pos="280035" algn="l"/>
                <a:tab pos="280670" algn="l"/>
              </a:tabLst>
            </a:pPr>
            <a:r>
              <a:rPr sz="2500" b="1" spc="-25" dirty="0">
                <a:latin typeface="Carlito"/>
                <a:cs typeface="Carlito"/>
              </a:rPr>
              <a:t>Transaction </a:t>
            </a:r>
            <a:r>
              <a:rPr sz="2500" spc="-10" dirty="0">
                <a:latin typeface="Carlito"/>
                <a:cs typeface="Carlito"/>
              </a:rPr>
              <a:t>— smallest building block </a:t>
            </a:r>
            <a:r>
              <a:rPr sz="2500" spc="-5" dirty="0">
                <a:latin typeface="Carlito"/>
                <a:cs typeface="Carlito"/>
              </a:rPr>
              <a:t>of a </a:t>
            </a:r>
            <a:r>
              <a:rPr sz="2500" spc="-15" dirty="0">
                <a:latin typeface="Carlito"/>
                <a:cs typeface="Carlito"/>
              </a:rPr>
              <a:t>blockchain  </a:t>
            </a:r>
            <a:r>
              <a:rPr sz="2500" spc="-30" dirty="0">
                <a:latin typeface="Carlito"/>
                <a:cs typeface="Carlito"/>
              </a:rPr>
              <a:t>system</a:t>
            </a:r>
            <a:endParaRPr sz="2500">
              <a:latin typeface="Carlito"/>
              <a:cs typeface="Carlito"/>
            </a:endParaRPr>
          </a:p>
          <a:p>
            <a:pPr marL="280035" marR="5080" indent="-267970">
              <a:lnSpc>
                <a:spcPct val="100000"/>
              </a:lnSpc>
              <a:spcBef>
                <a:spcPts val="490"/>
              </a:spcBef>
              <a:buFont typeface="Liberation Sans"/>
              <a:buChar char="•"/>
              <a:tabLst>
                <a:tab pos="280035" algn="l"/>
                <a:tab pos="280670" algn="l"/>
              </a:tabLst>
            </a:pPr>
            <a:r>
              <a:rPr sz="2500" b="1" spc="-10" dirty="0">
                <a:latin typeface="Carlito"/>
                <a:cs typeface="Carlito"/>
              </a:rPr>
              <a:t>Block </a:t>
            </a:r>
            <a:r>
              <a:rPr sz="2500" spc="-10" dirty="0">
                <a:latin typeface="Carlito"/>
                <a:cs typeface="Carlito"/>
              </a:rPr>
              <a:t>— </a:t>
            </a:r>
            <a:r>
              <a:rPr sz="2500" spc="-5" dirty="0">
                <a:latin typeface="Carlito"/>
                <a:cs typeface="Carlito"/>
              </a:rPr>
              <a:t>a </a:t>
            </a:r>
            <a:r>
              <a:rPr sz="2500" spc="-20" dirty="0">
                <a:latin typeface="Carlito"/>
                <a:cs typeface="Carlito"/>
              </a:rPr>
              <a:t>data </a:t>
            </a:r>
            <a:r>
              <a:rPr sz="2500" spc="-15" dirty="0">
                <a:latin typeface="Carlito"/>
                <a:cs typeface="Carlito"/>
              </a:rPr>
              <a:t>structure </a:t>
            </a:r>
            <a:r>
              <a:rPr sz="2500" spc="-10" dirty="0">
                <a:latin typeface="Carlito"/>
                <a:cs typeface="Carlito"/>
              </a:rPr>
              <a:t>used </a:t>
            </a:r>
            <a:r>
              <a:rPr sz="2500" spc="-25" dirty="0">
                <a:latin typeface="Carlito"/>
                <a:cs typeface="Carlito"/>
              </a:rPr>
              <a:t>for </a:t>
            </a:r>
            <a:r>
              <a:rPr sz="2500" spc="-20" dirty="0">
                <a:latin typeface="Carlito"/>
                <a:cs typeface="Carlito"/>
              </a:rPr>
              <a:t>keeping </a:t>
            </a:r>
            <a:r>
              <a:rPr sz="2500" spc="-5" dirty="0">
                <a:latin typeface="Carlito"/>
                <a:cs typeface="Carlito"/>
              </a:rPr>
              <a:t>a </a:t>
            </a:r>
            <a:r>
              <a:rPr sz="2500" spc="-15" dirty="0">
                <a:latin typeface="Carlito"/>
                <a:cs typeface="Carlito"/>
              </a:rPr>
              <a:t>set </a:t>
            </a:r>
            <a:r>
              <a:rPr sz="2500" spc="-5" dirty="0">
                <a:latin typeface="Carlito"/>
                <a:cs typeface="Carlito"/>
              </a:rPr>
              <a:t>of  </a:t>
            </a:r>
            <a:r>
              <a:rPr sz="2500" spc="-15" dirty="0">
                <a:latin typeface="Carlito"/>
                <a:cs typeface="Carlito"/>
              </a:rPr>
              <a:t>transactions </a:t>
            </a:r>
            <a:r>
              <a:rPr sz="2500" spc="-5" dirty="0">
                <a:latin typeface="Carlito"/>
                <a:cs typeface="Carlito"/>
              </a:rPr>
              <a:t>which is </a:t>
            </a:r>
            <a:r>
              <a:rPr sz="2500" spc="-15" dirty="0">
                <a:latin typeface="Carlito"/>
                <a:cs typeface="Carlito"/>
              </a:rPr>
              <a:t>distributed to </a:t>
            </a:r>
            <a:r>
              <a:rPr sz="2500" spc="-5" dirty="0">
                <a:latin typeface="Carlito"/>
                <a:cs typeface="Carlito"/>
              </a:rPr>
              <a:t>all </a:t>
            </a:r>
            <a:r>
              <a:rPr sz="2500" spc="-10" dirty="0">
                <a:latin typeface="Carlito"/>
                <a:cs typeface="Carlito"/>
              </a:rPr>
              <a:t>nodes </a:t>
            </a:r>
            <a:r>
              <a:rPr sz="2500" spc="-5" dirty="0">
                <a:latin typeface="Carlito"/>
                <a:cs typeface="Carlito"/>
              </a:rPr>
              <a:t>in </a:t>
            </a:r>
            <a:r>
              <a:rPr sz="2500" spc="-10" dirty="0">
                <a:latin typeface="Carlito"/>
                <a:cs typeface="Carlito"/>
              </a:rPr>
              <a:t>the</a:t>
            </a:r>
            <a:r>
              <a:rPr sz="2500" spc="30" dirty="0">
                <a:latin typeface="Carlito"/>
                <a:cs typeface="Carlito"/>
              </a:rPr>
              <a:t> </a:t>
            </a:r>
            <a:r>
              <a:rPr sz="2500" spc="-10" dirty="0">
                <a:latin typeface="Carlito"/>
                <a:cs typeface="Carlito"/>
              </a:rPr>
              <a:t>network</a:t>
            </a:r>
            <a:endParaRPr sz="2500">
              <a:latin typeface="Carlito"/>
              <a:cs typeface="Carlito"/>
            </a:endParaRPr>
          </a:p>
          <a:p>
            <a:pPr marL="280670" indent="-267970">
              <a:lnSpc>
                <a:spcPct val="100000"/>
              </a:lnSpc>
              <a:spcBef>
                <a:spcPts val="500"/>
              </a:spcBef>
              <a:buFont typeface="Liberation Sans"/>
              <a:buChar char="•"/>
              <a:tabLst>
                <a:tab pos="280035" algn="l"/>
                <a:tab pos="280670" algn="l"/>
              </a:tabLst>
            </a:pPr>
            <a:r>
              <a:rPr sz="2500" b="1" spc="-10" dirty="0">
                <a:latin typeface="Carlito"/>
                <a:cs typeface="Carlito"/>
              </a:rPr>
              <a:t>Chain </a:t>
            </a:r>
            <a:r>
              <a:rPr sz="2500" spc="-10" dirty="0">
                <a:latin typeface="Carlito"/>
                <a:cs typeface="Carlito"/>
              </a:rPr>
              <a:t>— </a:t>
            </a:r>
            <a:r>
              <a:rPr sz="2500" spc="-5" dirty="0">
                <a:latin typeface="Carlito"/>
                <a:cs typeface="Carlito"/>
              </a:rPr>
              <a:t>a </a:t>
            </a:r>
            <a:r>
              <a:rPr sz="2500" spc="-10" dirty="0">
                <a:latin typeface="Carlito"/>
                <a:cs typeface="Carlito"/>
              </a:rPr>
              <a:t>sequence </a:t>
            </a:r>
            <a:r>
              <a:rPr sz="2500" dirty="0">
                <a:latin typeface="Carlito"/>
                <a:cs typeface="Carlito"/>
              </a:rPr>
              <a:t>of </a:t>
            </a:r>
            <a:r>
              <a:rPr sz="2500" spc="-10" dirty="0">
                <a:latin typeface="Carlito"/>
                <a:cs typeface="Carlito"/>
              </a:rPr>
              <a:t>blocks in </a:t>
            </a:r>
            <a:r>
              <a:rPr sz="2500" spc="-5" dirty="0">
                <a:latin typeface="Carlito"/>
                <a:cs typeface="Carlito"/>
              </a:rPr>
              <a:t>a </a:t>
            </a:r>
            <a:r>
              <a:rPr sz="2500" spc="-10" dirty="0">
                <a:latin typeface="Carlito"/>
                <a:cs typeface="Carlito"/>
              </a:rPr>
              <a:t>specific</a:t>
            </a:r>
            <a:r>
              <a:rPr sz="2500" spc="20" dirty="0">
                <a:latin typeface="Carlito"/>
                <a:cs typeface="Carlito"/>
              </a:rPr>
              <a:t> </a:t>
            </a:r>
            <a:r>
              <a:rPr sz="2500" spc="-15" dirty="0">
                <a:latin typeface="Carlito"/>
                <a:cs typeface="Carlito"/>
              </a:rPr>
              <a:t>order</a:t>
            </a:r>
            <a:endParaRPr sz="2500">
              <a:latin typeface="Carlito"/>
              <a:cs typeface="Carlito"/>
            </a:endParaRPr>
          </a:p>
          <a:p>
            <a:pPr marL="280035" marR="1304290" indent="-267970">
              <a:lnSpc>
                <a:spcPct val="100000"/>
              </a:lnSpc>
              <a:spcBef>
                <a:spcPts val="490"/>
              </a:spcBef>
              <a:buFont typeface="Liberation Sans"/>
              <a:buChar char="•"/>
              <a:tabLst>
                <a:tab pos="280035" algn="l"/>
                <a:tab pos="280670" algn="l"/>
              </a:tabLst>
            </a:pPr>
            <a:r>
              <a:rPr sz="2500" b="1" spc="-15" dirty="0">
                <a:latin typeface="Carlito"/>
                <a:cs typeface="Carlito"/>
              </a:rPr>
              <a:t>Miners </a:t>
            </a:r>
            <a:r>
              <a:rPr sz="2500" spc="-10" dirty="0">
                <a:latin typeface="Carlito"/>
                <a:cs typeface="Carlito"/>
              </a:rPr>
              <a:t>— specific nodes which </a:t>
            </a:r>
            <a:r>
              <a:rPr sz="2500" spc="-15" dirty="0">
                <a:latin typeface="Carlito"/>
                <a:cs typeface="Carlito"/>
              </a:rPr>
              <a:t>perform </a:t>
            </a:r>
            <a:r>
              <a:rPr sz="2500" spc="-10" dirty="0">
                <a:latin typeface="Carlito"/>
                <a:cs typeface="Carlito"/>
              </a:rPr>
              <a:t>the block  </a:t>
            </a:r>
            <a:r>
              <a:rPr sz="2500" spc="-15" dirty="0">
                <a:latin typeface="Carlito"/>
                <a:cs typeface="Carlito"/>
              </a:rPr>
              <a:t>verification process</a:t>
            </a:r>
            <a:endParaRPr sz="2500">
              <a:latin typeface="Carlito"/>
              <a:cs typeface="Carlito"/>
            </a:endParaRPr>
          </a:p>
          <a:p>
            <a:pPr marL="280035" marR="291465" indent="-267970">
              <a:lnSpc>
                <a:spcPct val="100000"/>
              </a:lnSpc>
              <a:spcBef>
                <a:spcPts val="490"/>
              </a:spcBef>
              <a:buFont typeface="Liberation Sans"/>
              <a:buChar char="•"/>
              <a:tabLst>
                <a:tab pos="280035" algn="l"/>
                <a:tab pos="280670" algn="l"/>
              </a:tabLst>
            </a:pPr>
            <a:r>
              <a:rPr sz="2500" b="1" spc="-5" dirty="0">
                <a:latin typeface="Carlito"/>
                <a:cs typeface="Carlito"/>
              </a:rPr>
              <a:t>Consensus</a:t>
            </a:r>
            <a:r>
              <a:rPr sz="2500" spc="-5" dirty="0">
                <a:latin typeface="Carlito"/>
                <a:cs typeface="Carlito"/>
              </a:rPr>
              <a:t>— a </a:t>
            </a:r>
            <a:r>
              <a:rPr sz="2500" spc="-15" dirty="0">
                <a:latin typeface="Carlito"/>
                <a:cs typeface="Carlito"/>
              </a:rPr>
              <a:t>set </a:t>
            </a:r>
            <a:r>
              <a:rPr sz="2500" dirty="0">
                <a:latin typeface="Carlito"/>
                <a:cs typeface="Carlito"/>
              </a:rPr>
              <a:t>of </a:t>
            </a:r>
            <a:r>
              <a:rPr sz="2500" spc="-10" dirty="0">
                <a:latin typeface="Carlito"/>
                <a:cs typeface="Carlito"/>
              </a:rPr>
              <a:t>rules and </a:t>
            </a:r>
            <a:r>
              <a:rPr sz="2500" spc="-15" dirty="0">
                <a:latin typeface="Carlito"/>
                <a:cs typeface="Carlito"/>
              </a:rPr>
              <a:t>arrangements to </a:t>
            </a:r>
            <a:r>
              <a:rPr sz="2500" spc="-5" dirty="0">
                <a:latin typeface="Carlito"/>
                <a:cs typeface="Carlito"/>
              </a:rPr>
              <a:t>carry </a:t>
            </a:r>
            <a:r>
              <a:rPr sz="2500" spc="-10" dirty="0">
                <a:latin typeface="Carlito"/>
                <a:cs typeface="Carlito"/>
              </a:rPr>
              <a:t>out  </a:t>
            </a:r>
            <a:r>
              <a:rPr sz="2500" spc="-15" dirty="0">
                <a:latin typeface="Carlito"/>
                <a:cs typeface="Carlito"/>
              </a:rPr>
              <a:t>blockchain </a:t>
            </a:r>
            <a:r>
              <a:rPr sz="2500" spc="-20" dirty="0">
                <a:latin typeface="Carlito"/>
                <a:cs typeface="Carlito"/>
              </a:rPr>
              <a:t>operations</a:t>
            </a:r>
            <a:endParaRPr sz="2500">
              <a:latin typeface="Carlito"/>
              <a:cs typeface="Carlito"/>
            </a:endParaRPr>
          </a:p>
        </p:txBody>
      </p:sp>
    </p:spTree>
  </p:cSld>
  <p:clrMapOvr>
    <a:masterClrMapping/>
  </p:clrMapOvr>
  <p:transition>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503BAF6808F04F9A08231094DC8D19" ma:contentTypeVersion="2" ma:contentTypeDescription="Create a new document." ma:contentTypeScope="" ma:versionID="23cfa63243c078451bfa8c99a4b2d6e5">
  <xsd:schema xmlns:xsd="http://www.w3.org/2001/XMLSchema" xmlns:xs="http://www.w3.org/2001/XMLSchema" xmlns:p="http://schemas.microsoft.com/office/2006/metadata/properties" xmlns:ns2="5762bb96-4b3b-4a9c-92a0-c004d83072cc" targetNamespace="http://schemas.microsoft.com/office/2006/metadata/properties" ma:root="true" ma:fieldsID="44a28b18e73a12f9cc1773d81c47ac31" ns2:_="">
    <xsd:import namespace="5762bb96-4b3b-4a9c-92a0-c004d83072c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62bb96-4b3b-4a9c-92a0-c004d83072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DA7EE2-BC6B-4383-8A36-C9C98D8865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62bb96-4b3b-4a9c-92a0-c004d83072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68AF02-44ED-4F0D-B647-637DD6E5A89D}">
  <ds:schemaRefs>
    <ds:schemaRef ds:uri="http://schemas.microsoft.com/sharepoint/v3/contenttype/forms"/>
  </ds:schemaRefs>
</ds:datastoreItem>
</file>

<file path=customXml/itemProps3.xml><?xml version="1.0" encoding="utf-8"?>
<ds:datastoreItem xmlns:ds="http://schemas.openxmlformats.org/officeDocument/2006/customXml" ds:itemID="{94C08606-13AF-41E2-8D7E-A53E11FAB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Urban</Template>
  <TotalTime>1382</TotalTime>
  <Words>5372</Words>
  <Application>Microsoft Office PowerPoint</Application>
  <PresentationFormat>On-screen Show (4:3)</PresentationFormat>
  <Paragraphs>457</Paragraphs>
  <Slides>85</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85</vt:i4>
      </vt:variant>
    </vt:vector>
  </HeadingPairs>
  <TitlesOfParts>
    <vt:vector size="98" baseType="lpstr">
      <vt:lpstr>Calibri</vt:lpstr>
      <vt:lpstr>Carlito</vt:lpstr>
      <vt:lpstr>DejaVu Sans</vt:lpstr>
      <vt:lpstr>Georgia</vt:lpstr>
      <vt:lpstr>Liberation Mono</vt:lpstr>
      <vt:lpstr>Liberation Sans</vt:lpstr>
      <vt:lpstr>Liberation Serif</vt:lpstr>
      <vt:lpstr>OpenSymbol</vt:lpstr>
      <vt:lpstr>Trebuchet MS</vt:lpstr>
      <vt:lpstr>Wingdings</vt:lpstr>
      <vt:lpstr>Wingdings 2</vt:lpstr>
      <vt:lpstr>Urban</vt:lpstr>
      <vt:lpstr>Civic</vt:lpstr>
      <vt:lpstr>  Block Chain   --Om Prakash Lalchandani B.Tech (CS),PMP,LLM,MBA(IT) </vt:lpstr>
      <vt:lpstr> About Me Om.lalchandani </vt:lpstr>
      <vt:lpstr>Course Objectives</vt:lpstr>
      <vt:lpstr>Course Process</vt:lpstr>
      <vt:lpstr>Recommended Books</vt:lpstr>
      <vt:lpstr>PowerPoint Presentation</vt:lpstr>
      <vt:lpstr>Block Chain Video and answer simple question</vt:lpstr>
      <vt:lpstr>Types of Blockchain</vt:lpstr>
      <vt:lpstr>Architecture of Blockchain</vt:lpstr>
      <vt:lpstr>The inside of a Block https://www.researchgate.net/figure/Example-of-a-bitcoin-block-data-from-blockexplorercom_fig2_281773799  https://developer.bitcoin.org/reference/block_chain.html</vt:lpstr>
      <vt:lpstr>BLOCKCHAIN</vt:lpstr>
      <vt:lpstr>Blockchain  Concepts:</vt:lpstr>
      <vt:lpstr>Symmetric Cryptography and Asymmetric Cryptography</vt:lpstr>
      <vt:lpstr>Symmetric Cryptography and Asymmetric Cryptography</vt:lpstr>
      <vt:lpstr>PowerPoint Presentation</vt:lpstr>
      <vt:lpstr>PowerPoint Presentation</vt:lpstr>
      <vt:lpstr>Peer to peer network</vt:lpstr>
      <vt:lpstr>Distributed System</vt:lpstr>
      <vt:lpstr>PowerPoint Presentation</vt:lpstr>
      <vt:lpstr>Here there are 4 transactions L1, L2, L3 and L4 in the block. All the  transactions, as can be seen, are individually hashed. Eg L1 is hashed  to hash 0–0. Then the combination of hash 0–0 and hash 0–1 is  hashed and stored into a parent node, hash 0. Same goes for the  other three transactions.</vt:lpstr>
      <vt:lpstr>PowerPoint Presentation</vt:lpstr>
      <vt:lpstr>PowerPoint Presentation</vt:lpstr>
      <vt:lpstr>Distributed consensus</vt:lpstr>
      <vt:lpstr>Software architecture and it’s  relation to the Blockchain</vt:lpstr>
      <vt:lpstr>Decentralized Systems</vt:lpstr>
      <vt:lpstr>Distributed Ledger Technology (DLT)</vt:lpstr>
      <vt:lpstr>Centralized Network</vt:lpstr>
      <vt:lpstr>Use-cases: Centralized vs  Decentralized</vt:lpstr>
      <vt:lpstr>Use-cases Centralized vs  Decentralized</vt:lpstr>
      <vt:lpstr>Hands-on Exercise</vt:lpstr>
      <vt:lpstr>Hands-on Exercise 2</vt:lpstr>
      <vt:lpstr>Hands-on Exercise 3</vt:lpstr>
      <vt:lpstr>Why Blockchain is Needed</vt:lpstr>
      <vt:lpstr>Why Blockchain is Needed</vt:lpstr>
      <vt:lpstr>Why Blockchain is Needed</vt:lpstr>
      <vt:lpstr>PowerPoint Presentation</vt:lpstr>
      <vt:lpstr>PowerPoint Presentation</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PowerPoint Presentation</vt:lpstr>
      <vt:lpstr>PowerPoint Presentation</vt:lpstr>
      <vt:lpstr>Blockchain technology offers many advantages for health care IT.</vt:lpstr>
      <vt:lpstr>Open-source software is peer-reviewed software developed by experts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Allows the creation of a system to record and verify clinical trials as  specified by the parties conducting the trials and prevents modifications</vt:lpstr>
      <vt:lpstr>PowerPoint Presentation</vt:lpstr>
      <vt:lpstr>PowerPoint Presentation</vt:lpstr>
      <vt:lpstr>Blockchain can:</vt:lpstr>
      <vt:lpstr>PowerPoint Presentation</vt:lpstr>
      <vt:lpstr>PowerPoint Presentation</vt:lpstr>
      <vt:lpstr>Blockchain may also be used for: provider licensing and  credentialing;  payer administration and data exchange for value-  based care;  supply chain management and medication  monitoring;  public health surveillance and population health  management;  Revenue cycle management and fraud prevention.</vt:lpstr>
      <vt:lpstr>1. Land Records:</vt:lpstr>
      <vt:lpstr>PowerPoint Presentation</vt:lpstr>
      <vt:lpstr>Creation of student identity – Superidentity. A unique blockchain representation of the identity is provided,  along with a set of public and private keys.</vt:lpstr>
      <vt:lpstr>Immunization Supply Chain: Building A New Immunization Infrastructure for India -  Unified and Enhanced by Blockchain Chit Funds: A blockchain based model to enhance trust and unlock value creation  Insurance (Medical, Automotive, etc.)</vt:lpstr>
      <vt:lpstr>PowerPoint Presentation</vt:lpstr>
      <vt:lpstr>Blockchain P2P Network</vt:lpstr>
      <vt:lpstr>Blockchain P2P Network</vt:lpstr>
      <vt:lpstr>Blockchain P2P Network</vt:lpstr>
      <vt:lpstr>Blockchain P2P Network</vt:lpstr>
      <vt:lpstr>Blockchain P2P Network</vt:lpstr>
      <vt:lpstr>Blockchain P2P Networks</vt:lpstr>
      <vt:lpstr>Blockchain P2P Networks</vt:lpstr>
      <vt:lpstr>Blockchain P2P Networks</vt:lpstr>
      <vt:lpstr>History Of Blockchain</vt:lpstr>
      <vt:lpstr>Working of Blockchain</vt:lpstr>
      <vt:lpstr>Types of Consensus Algorithms</vt:lpstr>
      <vt:lpstr>Types of Consensus Algorithms</vt:lpstr>
      <vt:lpstr>What is PoW Algorithm? Proof-of-Work algorithm is used to confirm transactions and  produce new blocks to the chain. Here miners compete  against each otherto complete transactions on the network  and get rewarded.</vt:lpstr>
      <vt:lpstr>PowerPoint Presentation</vt:lpstr>
      <vt:lpstr>Applications Of Blockchain</vt:lpstr>
      <vt:lpstr>Advantages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Om Lalchandani</dc:creator>
  <cp:lastModifiedBy>Omprakash Lalchandani</cp:lastModifiedBy>
  <cp:revision>25</cp:revision>
  <dcterms:created xsi:type="dcterms:W3CDTF">2021-08-01T14:16:00Z</dcterms:created>
  <dcterms:modified xsi:type="dcterms:W3CDTF">2022-10-19T17:01:58Z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2021-04-24T00:00:00Z</vt:filetime>
  </property>
  <property fmtid="{D5CDD505-2E9C-101B-9397-08002B2CF9AE}" pid="3" name="Creator">
    <vt:lpwstr>Impress</vt:lpwstr>
  </property>
  <property fmtid="{D5CDD505-2E9C-101B-9397-08002B2CF9AE}" pid="4" name="LastSaved">
    <vt:filetime>2021-08-01T00:00:00Z</vt:filetime>
  </property>
  <property fmtid="{D5CDD505-2E9C-101B-9397-08002B2CF9AE}" pid="5" name="ContentTypeId">
    <vt:lpwstr>0x010100B3503BAF6808F04F9A08231094DC8D19</vt:lpwstr>
  </property>
</Properties>
</file>